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42"/>
  </p:notesMasterIdLst>
  <p:sldIdLst>
    <p:sldId id="256" r:id="rId2"/>
    <p:sldId id="284" r:id="rId3"/>
    <p:sldId id="280" r:id="rId4"/>
    <p:sldId id="281" r:id="rId5"/>
    <p:sldId id="282" r:id="rId6"/>
    <p:sldId id="260" r:id="rId7"/>
    <p:sldId id="275" r:id="rId8"/>
    <p:sldId id="283" r:id="rId9"/>
    <p:sldId id="286" r:id="rId10"/>
    <p:sldId id="285" r:id="rId11"/>
    <p:sldId id="287" r:id="rId12"/>
    <p:sldId id="288" r:id="rId13"/>
    <p:sldId id="289" r:id="rId14"/>
    <p:sldId id="290" r:id="rId15"/>
    <p:sldId id="291" r:id="rId16"/>
    <p:sldId id="294" r:id="rId17"/>
    <p:sldId id="293" r:id="rId18"/>
    <p:sldId id="295" r:id="rId19"/>
    <p:sldId id="296" r:id="rId20"/>
    <p:sldId id="257" r:id="rId21"/>
    <p:sldId id="258" r:id="rId22"/>
    <p:sldId id="259" r:id="rId23"/>
    <p:sldId id="276" r:id="rId24"/>
    <p:sldId id="264" r:id="rId25"/>
    <p:sldId id="261" r:id="rId26"/>
    <p:sldId id="262" r:id="rId27"/>
    <p:sldId id="265" r:id="rId28"/>
    <p:sldId id="278" r:id="rId29"/>
    <p:sldId id="267" r:id="rId30"/>
    <p:sldId id="266" r:id="rId31"/>
    <p:sldId id="268" r:id="rId32"/>
    <p:sldId id="270" r:id="rId33"/>
    <p:sldId id="272" r:id="rId34"/>
    <p:sldId id="279" r:id="rId35"/>
    <p:sldId id="292" r:id="rId36"/>
    <p:sldId id="273" r:id="rId37"/>
    <p:sldId id="269" r:id="rId38"/>
    <p:sldId id="263" r:id="rId39"/>
    <p:sldId id="277" r:id="rId40"/>
    <p:sldId id="271"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p:restoredTop sz="94746"/>
  </p:normalViewPr>
  <p:slideViewPr>
    <p:cSldViewPr snapToGrid="0">
      <p:cViewPr varScale="1">
        <p:scale>
          <a:sx n="89" d="100"/>
          <a:sy n="89" d="100"/>
        </p:scale>
        <p:origin x="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15F81-5D66-F547-A6C0-D1FD6775F457}" type="datetimeFigureOut">
              <a:rPr lang="it-IT" smtClean="0"/>
              <a:t>23/04/23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7B92D-3C69-294C-A2D0-499B73636868}" type="slidenum">
              <a:rPr lang="it-IT" smtClean="0"/>
              <a:t>‹N›</a:t>
            </a:fld>
            <a:endParaRPr lang="it-IT"/>
          </a:p>
        </p:txBody>
      </p:sp>
    </p:spTree>
    <p:extLst>
      <p:ext uri="{BB962C8B-B14F-4D97-AF65-F5344CB8AC3E}">
        <p14:creationId xmlns:p14="http://schemas.microsoft.com/office/powerpoint/2010/main" val="42425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997B92D-3C69-294C-A2D0-499B73636868}" type="slidenum">
              <a:rPr lang="it-IT" smtClean="0"/>
              <a:t>36</a:t>
            </a:fld>
            <a:endParaRPr lang="it-IT"/>
          </a:p>
        </p:txBody>
      </p:sp>
    </p:spTree>
    <p:extLst>
      <p:ext uri="{BB962C8B-B14F-4D97-AF65-F5344CB8AC3E}">
        <p14:creationId xmlns:p14="http://schemas.microsoft.com/office/powerpoint/2010/main" val="6910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‹N›</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12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‹N›</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08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‹N›</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19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‹N›</a:t>
            </a:fld>
            <a:endParaRPr lang="en-US"/>
          </a:p>
        </p:txBody>
      </p:sp>
    </p:spTree>
    <p:extLst>
      <p:ext uri="{BB962C8B-B14F-4D97-AF65-F5344CB8AC3E}">
        <p14:creationId xmlns:p14="http://schemas.microsoft.com/office/powerpoint/2010/main" val="91684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‹N›</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94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‹N›</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35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‹N›</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99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‹N›</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19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‹N›</a:t>
            </a:fld>
            <a:endParaRPr lang="en-US"/>
          </a:p>
        </p:txBody>
      </p:sp>
    </p:spTree>
    <p:extLst>
      <p:ext uri="{BB962C8B-B14F-4D97-AF65-F5344CB8AC3E}">
        <p14:creationId xmlns:p14="http://schemas.microsoft.com/office/powerpoint/2010/main" val="1300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‹N›</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97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4/23/23</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‹N›</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59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4/23/23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‹N›</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2375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9" r:id="rId6"/>
    <p:sldLayoutId id="2147483754" r:id="rId7"/>
    <p:sldLayoutId id="2147483755" r:id="rId8"/>
    <p:sldLayoutId id="2147483756" r:id="rId9"/>
    <p:sldLayoutId id="2147483758" r:id="rId10"/>
    <p:sldLayoutId id="2147483757"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it.wikipedia.org/wiki/Minerale" TargetMode="External"/><Relationship Id="rId3" Type="http://schemas.openxmlformats.org/officeDocument/2006/relationships/hyperlink" Target="https://it.wikipedia.org/wiki/Sacro" TargetMode="External"/><Relationship Id="rId7" Type="http://schemas.openxmlformats.org/officeDocument/2006/relationships/hyperlink" Target="https://it.wikipedia.org/wiki/Plantae" TargetMode="External"/><Relationship Id="rId2" Type="http://schemas.openxmlformats.org/officeDocument/2006/relationships/hyperlink" Target="https://it.wikipedia.org/wiki/Dio" TargetMode="External"/><Relationship Id="rId1" Type="http://schemas.openxmlformats.org/officeDocument/2006/relationships/slideLayout" Target="../slideLayouts/slideLayout2.xml"/><Relationship Id="rId6" Type="http://schemas.openxmlformats.org/officeDocument/2006/relationships/hyperlink" Target="https://it.wikipedia.org/wiki/Animalia" TargetMode="External"/><Relationship Id="rId5" Type="http://schemas.openxmlformats.org/officeDocument/2006/relationships/hyperlink" Target="https://it.wikipedia.org/wiki/Homo_sapiens" TargetMode="External"/><Relationship Id="rId4" Type="http://schemas.openxmlformats.org/officeDocument/2006/relationships/hyperlink" Target="https://it.wikipedia.org/wiki/Angel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FD0F0B6-5415-4254-9E66-BE9C2FB0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0116257-60AB-9035-CC0C-7B50FFE2E9C0}"/>
              </a:ext>
            </a:extLst>
          </p:cNvPr>
          <p:cNvSpPr>
            <a:spLocks noGrp="1"/>
          </p:cNvSpPr>
          <p:nvPr>
            <p:ph type="ctrTitle"/>
          </p:nvPr>
        </p:nvSpPr>
        <p:spPr>
          <a:xfrm>
            <a:off x="521208" y="822960"/>
            <a:ext cx="3463784" cy="3454604"/>
          </a:xfrm>
        </p:spPr>
        <p:txBody>
          <a:bodyPr>
            <a:normAutofit/>
          </a:bodyPr>
          <a:lstStyle/>
          <a:p>
            <a:r>
              <a:rPr lang="it-IT"/>
              <a:t>Model-</a:t>
            </a:r>
            <a:r>
              <a:rPr lang="it-IT" err="1"/>
              <a:t>Based</a:t>
            </a:r>
            <a:r>
              <a:rPr lang="it-IT"/>
              <a:t> </a:t>
            </a:r>
            <a:r>
              <a:rPr lang="it-IT" err="1"/>
              <a:t>Reasoning</a:t>
            </a:r>
            <a:r>
              <a:rPr lang="it-IT"/>
              <a:t> in Human </a:t>
            </a:r>
            <a:r>
              <a:rPr lang="it-IT" err="1"/>
              <a:t>Evolution</a:t>
            </a:r>
            <a:endParaRPr lang="it-IT"/>
          </a:p>
        </p:txBody>
      </p:sp>
      <p:sp>
        <p:nvSpPr>
          <p:cNvPr id="3" name="Sottotitolo 2">
            <a:extLst>
              <a:ext uri="{FF2B5EF4-FFF2-40B4-BE49-F238E27FC236}">
                <a16:creationId xmlns:a16="http://schemas.microsoft.com/office/drawing/2014/main" id="{3248594D-C128-1DC5-59AF-DC58309C16FF}"/>
              </a:ext>
            </a:extLst>
          </p:cNvPr>
          <p:cNvSpPr>
            <a:spLocks noGrp="1"/>
          </p:cNvSpPr>
          <p:nvPr>
            <p:ph type="subTitle" idx="1"/>
          </p:nvPr>
        </p:nvSpPr>
        <p:spPr>
          <a:xfrm>
            <a:off x="539496" y="4446150"/>
            <a:ext cx="3474600" cy="1457405"/>
          </a:xfrm>
        </p:spPr>
        <p:txBody>
          <a:bodyPr>
            <a:normAutofit/>
          </a:bodyPr>
          <a:lstStyle/>
          <a:p>
            <a:r>
              <a:rPr lang="it-IT"/>
              <a:t>Paolo </a:t>
            </a:r>
            <a:r>
              <a:rPr lang="it-IT" err="1"/>
              <a:t>R</a:t>
            </a:r>
            <a:r>
              <a:rPr lang="it-IT"/>
              <a:t>. Crocchiolo</a:t>
            </a:r>
          </a:p>
        </p:txBody>
      </p:sp>
      <p:cxnSp>
        <p:nvCxnSpPr>
          <p:cNvPr id="20" name="Straight Connector 19">
            <a:extLst>
              <a:ext uri="{FF2B5EF4-FFF2-40B4-BE49-F238E27FC236}">
                <a16:creationId xmlns:a16="http://schemas.microsoft.com/office/drawing/2014/main" id="{8D66FEA8-8B71-461B-95A4-855374AB4C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4B168A-A51F-4C91-A9E4-A2F203CB9D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689"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F0A57E-6CF8-A94D-CFCB-AB78B4895EEC}"/>
              </a:ext>
            </a:extLst>
          </p:cNvPr>
          <p:cNvPicPr>
            <a:picLocks noChangeAspect="1"/>
          </p:cNvPicPr>
          <p:nvPr/>
        </p:nvPicPr>
        <p:blipFill rotWithShape="1">
          <a:blip r:embed="rId2"/>
          <a:srcRect l="6013" r="11279"/>
          <a:stretch/>
        </p:blipFill>
        <p:spPr>
          <a:xfrm>
            <a:off x="5329465" y="852352"/>
            <a:ext cx="5658620" cy="5148367"/>
          </a:xfrm>
          <a:prstGeom prst="rect">
            <a:avLst/>
          </a:prstGeom>
        </p:spPr>
      </p:pic>
      <p:cxnSp>
        <p:nvCxnSpPr>
          <p:cNvPr id="24" name="Straight Connector 23">
            <a:extLst>
              <a:ext uri="{FF2B5EF4-FFF2-40B4-BE49-F238E27FC236}">
                <a16:creationId xmlns:a16="http://schemas.microsoft.com/office/drawing/2014/main" id="{A5407E01-913B-484C-A03C-2C64028471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523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949202-52DA-5274-2A67-D69AF9F3B959}"/>
              </a:ext>
            </a:extLst>
          </p:cNvPr>
          <p:cNvSpPr>
            <a:spLocks noGrp="1"/>
          </p:cNvSpPr>
          <p:nvPr>
            <p:ph type="title"/>
          </p:nvPr>
        </p:nvSpPr>
        <p:spPr/>
        <p:txBody>
          <a:bodyPr>
            <a:normAutofit fontScale="90000"/>
          </a:bodyPr>
          <a:lstStyle/>
          <a:p>
            <a:pPr algn="ctr"/>
            <a:br>
              <a:rPr lang="it-IT" dirty="0"/>
            </a:br>
            <a:r>
              <a:rPr lang="it-IT" dirty="0"/>
              <a:t>Scala </a:t>
            </a:r>
            <a:r>
              <a:rPr lang="it-IT" dirty="0" err="1"/>
              <a:t>naturae</a:t>
            </a:r>
            <a:endParaRPr lang="it-IT" dirty="0"/>
          </a:p>
        </p:txBody>
      </p:sp>
      <p:sp>
        <p:nvSpPr>
          <p:cNvPr id="3" name="Segnaposto contenuto 2">
            <a:extLst>
              <a:ext uri="{FF2B5EF4-FFF2-40B4-BE49-F238E27FC236}">
                <a16:creationId xmlns:a16="http://schemas.microsoft.com/office/drawing/2014/main" id="{8DEDF012-B88E-EDB3-0EDB-489244253087}"/>
              </a:ext>
            </a:extLst>
          </p:cNvPr>
          <p:cNvSpPr>
            <a:spLocks noGrp="1"/>
          </p:cNvSpPr>
          <p:nvPr>
            <p:ph idx="1"/>
          </p:nvPr>
        </p:nvSpPr>
        <p:spPr/>
        <p:txBody>
          <a:bodyPr/>
          <a:lstStyle/>
          <a:p>
            <a:pPr algn="ctr"/>
            <a:r>
              <a:rPr lang="it-IT" sz="2800" b="1" dirty="0">
                <a:solidFill>
                  <a:srgbClr val="0B0080"/>
                </a:solidFill>
                <a:hlinkClick r:id="rId2" tooltip="Dio"/>
              </a:rPr>
              <a:t>Dio</a:t>
            </a:r>
            <a:endParaRPr lang="it-IT" sz="2800" b="1" dirty="0"/>
          </a:p>
          <a:p>
            <a:pPr algn="ctr"/>
            <a:r>
              <a:rPr lang="it-IT" sz="2800" b="1" dirty="0"/>
              <a:t>Il </a:t>
            </a:r>
            <a:r>
              <a:rPr lang="it-IT" sz="2800" b="1" dirty="0">
                <a:solidFill>
                  <a:srgbClr val="0B0080"/>
                </a:solidFill>
                <a:hlinkClick r:id="rId3" tooltip="Sacro"/>
              </a:rPr>
              <a:t>sacro</a:t>
            </a:r>
            <a:r>
              <a:rPr lang="it-IT" sz="2800" b="1" dirty="0"/>
              <a:t> (gli </a:t>
            </a:r>
            <a:r>
              <a:rPr lang="it-IT" sz="2800" b="1" dirty="0">
                <a:solidFill>
                  <a:srgbClr val="0B0080"/>
                </a:solidFill>
                <a:hlinkClick r:id="rId4" tooltip="Angelo"/>
              </a:rPr>
              <a:t>angeli</a:t>
            </a:r>
            <a:r>
              <a:rPr lang="it-IT" sz="2800" b="1" dirty="0"/>
              <a:t>)</a:t>
            </a:r>
          </a:p>
          <a:p>
            <a:pPr algn="ctr"/>
            <a:r>
              <a:rPr lang="it-IT" sz="2800" b="1" dirty="0"/>
              <a:t>L'</a:t>
            </a:r>
            <a:r>
              <a:rPr lang="it-IT" sz="2800" b="1" dirty="0">
                <a:solidFill>
                  <a:srgbClr val="0B0080"/>
                </a:solidFill>
                <a:hlinkClick r:id="rId5" tooltip="Homo sapiens"/>
              </a:rPr>
              <a:t>umanità</a:t>
            </a:r>
            <a:endParaRPr lang="it-IT" sz="2800" b="1" dirty="0"/>
          </a:p>
          <a:p>
            <a:pPr algn="ctr"/>
            <a:r>
              <a:rPr lang="it-IT" sz="2800" b="1" dirty="0"/>
              <a:t>Il mondo </a:t>
            </a:r>
            <a:r>
              <a:rPr lang="it-IT" sz="2800" b="1" dirty="0">
                <a:solidFill>
                  <a:srgbClr val="0B0080"/>
                </a:solidFill>
                <a:hlinkClick r:id="rId6" tooltip="Animalia"/>
              </a:rPr>
              <a:t>animale</a:t>
            </a:r>
            <a:endParaRPr lang="it-IT" sz="2800" b="1" dirty="0"/>
          </a:p>
          <a:p>
            <a:pPr algn="ctr"/>
            <a:r>
              <a:rPr lang="it-IT" sz="2800" b="1" dirty="0"/>
              <a:t>Il mondo </a:t>
            </a:r>
            <a:r>
              <a:rPr lang="it-IT" sz="2800" b="1" dirty="0">
                <a:solidFill>
                  <a:srgbClr val="0B0080"/>
                </a:solidFill>
                <a:hlinkClick r:id="rId7" tooltip="Plantae"/>
              </a:rPr>
              <a:t>vegetale</a:t>
            </a:r>
            <a:endParaRPr lang="it-IT" sz="2800" b="1" dirty="0"/>
          </a:p>
          <a:p>
            <a:pPr algn="ctr"/>
            <a:r>
              <a:rPr lang="it-IT" sz="2800" b="1" dirty="0"/>
              <a:t>Il mondo </a:t>
            </a:r>
            <a:r>
              <a:rPr lang="it-IT" sz="2800" b="1" dirty="0">
                <a:solidFill>
                  <a:srgbClr val="0B0080"/>
                </a:solidFill>
                <a:hlinkClick r:id="rId8" tooltip="Minerale"/>
              </a:rPr>
              <a:t>minerale</a:t>
            </a:r>
            <a:endParaRPr lang="it-IT" sz="2800" b="1" dirty="0"/>
          </a:p>
          <a:p>
            <a:endParaRPr lang="it-IT" dirty="0"/>
          </a:p>
        </p:txBody>
      </p:sp>
    </p:spTree>
    <p:extLst>
      <p:ext uri="{BB962C8B-B14F-4D97-AF65-F5344CB8AC3E}">
        <p14:creationId xmlns:p14="http://schemas.microsoft.com/office/powerpoint/2010/main" val="320831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640D7E-9B5B-1217-56D2-BC1EF1D4CF14}"/>
              </a:ext>
            </a:extLst>
          </p:cNvPr>
          <p:cNvSpPr>
            <a:spLocks noGrp="1"/>
          </p:cNvSpPr>
          <p:nvPr>
            <p:ph type="title"/>
          </p:nvPr>
        </p:nvSpPr>
        <p:spPr/>
        <p:txBody>
          <a:bodyPr>
            <a:normAutofit fontScale="90000"/>
          </a:bodyPr>
          <a:lstStyle/>
          <a:p>
            <a:pPr algn="ctr"/>
            <a:br>
              <a:rPr lang="it-IT" dirty="0"/>
            </a:br>
            <a:r>
              <a:rPr lang="it-IT" dirty="0"/>
              <a:t>Dal Rinascimento all’Illuminismo</a:t>
            </a:r>
            <a:br>
              <a:rPr lang="it-IT" dirty="0"/>
            </a:br>
            <a:r>
              <a:rPr lang="it-IT" sz="2200" dirty="0"/>
              <a:t>Le grandi esplorazioni geografiche fanno conoscere un’immensa varietà di specie animali e vegetali prima sconosciute in Europa</a:t>
            </a:r>
            <a:br>
              <a:rPr lang="it-IT" sz="2200" dirty="0"/>
            </a:br>
            <a:br>
              <a:rPr lang="it-IT" sz="2200" dirty="0"/>
            </a:br>
            <a:endParaRPr lang="it-IT" sz="2200" dirty="0"/>
          </a:p>
        </p:txBody>
      </p:sp>
      <p:pic>
        <p:nvPicPr>
          <p:cNvPr id="20" name="Segnaposto contenuto 19">
            <a:extLst>
              <a:ext uri="{FF2B5EF4-FFF2-40B4-BE49-F238E27FC236}">
                <a16:creationId xmlns:a16="http://schemas.microsoft.com/office/drawing/2014/main" id="{40444325-3644-1BA7-607C-136556807395}"/>
              </a:ext>
            </a:extLst>
          </p:cNvPr>
          <p:cNvPicPr>
            <a:picLocks noGrp="1" noChangeAspect="1"/>
          </p:cNvPicPr>
          <p:nvPr>
            <p:ph sz="half" idx="1"/>
          </p:nvPr>
        </p:nvPicPr>
        <p:blipFill>
          <a:blip r:embed="rId2"/>
          <a:stretch>
            <a:fillRect/>
          </a:stretch>
        </p:blipFill>
        <p:spPr>
          <a:xfrm>
            <a:off x="571500" y="2074989"/>
            <a:ext cx="5386387" cy="3968623"/>
          </a:xfrm>
        </p:spPr>
      </p:pic>
      <p:pic>
        <p:nvPicPr>
          <p:cNvPr id="21" name="Segnaposto contenuto 20">
            <a:extLst>
              <a:ext uri="{FF2B5EF4-FFF2-40B4-BE49-F238E27FC236}">
                <a16:creationId xmlns:a16="http://schemas.microsoft.com/office/drawing/2014/main" id="{C540CAB2-F8DE-8167-220A-CF20F213524B}"/>
              </a:ext>
            </a:extLst>
          </p:cNvPr>
          <p:cNvPicPr>
            <a:picLocks noGrp="1" noChangeAspect="1"/>
          </p:cNvPicPr>
          <p:nvPr>
            <p:ph sz="half" idx="2"/>
          </p:nvPr>
        </p:nvPicPr>
        <p:blipFill>
          <a:blip r:embed="rId3"/>
          <a:stretch>
            <a:fillRect/>
          </a:stretch>
        </p:blipFill>
        <p:spPr>
          <a:xfrm>
            <a:off x="6096000" y="2074990"/>
            <a:ext cx="5524500" cy="3968622"/>
          </a:xfrm>
        </p:spPr>
      </p:pic>
    </p:spTree>
    <p:extLst>
      <p:ext uri="{BB962C8B-B14F-4D97-AF65-F5344CB8AC3E}">
        <p14:creationId xmlns:p14="http://schemas.microsoft.com/office/powerpoint/2010/main" val="203233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44BE1C3-5A31-0A10-AD60-5E3B3C757586}"/>
              </a:ext>
            </a:extLst>
          </p:cNvPr>
          <p:cNvSpPr>
            <a:spLocks noGrp="1"/>
          </p:cNvSpPr>
          <p:nvPr>
            <p:ph type="title"/>
          </p:nvPr>
        </p:nvSpPr>
        <p:spPr/>
        <p:txBody>
          <a:bodyPr/>
          <a:lstStyle/>
          <a:p>
            <a:pPr algn="ctr"/>
            <a:r>
              <a:rPr lang="it-IT" dirty="0"/>
              <a:t>Geocentrismo - Eliocentrismo</a:t>
            </a:r>
          </a:p>
        </p:txBody>
      </p:sp>
      <p:sp>
        <p:nvSpPr>
          <p:cNvPr id="6" name="Segnaposto contenuto 5">
            <a:extLst>
              <a:ext uri="{FF2B5EF4-FFF2-40B4-BE49-F238E27FC236}">
                <a16:creationId xmlns:a16="http://schemas.microsoft.com/office/drawing/2014/main" id="{742DEF34-0B3F-1A8C-5AB8-24B0DD3D79CA}"/>
              </a:ext>
            </a:extLst>
          </p:cNvPr>
          <p:cNvSpPr>
            <a:spLocks noGrp="1"/>
          </p:cNvSpPr>
          <p:nvPr>
            <p:ph idx="1"/>
          </p:nvPr>
        </p:nvSpPr>
        <p:spPr/>
        <p:txBody>
          <a:bodyPr>
            <a:normAutofit/>
          </a:bodyPr>
          <a:lstStyle/>
          <a:p>
            <a:r>
              <a:rPr lang="it-IT" sz="3200" dirty="0">
                <a:latin typeface="Times New Roman" panose="02020603050405020304" pitchFamily="18" charset="0"/>
                <a:cs typeface="Times New Roman" panose="02020603050405020304" pitchFamily="18" charset="0"/>
              </a:rPr>
              <a:t>Essendo la scienza ancora rigidamente ancorata alla teologia, il dibattito si concentra sulla posizione della terra al centro dell’universo, senza mettere in discussione per il momento la </a:t>
            </a:r>
            <a:r>
              <a:rPr lang="it-IT" sz="3200" i="1" dirty="0">
                <a:latin typeface="Times New Roman" panose="02020603050405020304" pitchFamily="18" charset="0"/>
                <a:cs typeface="Times New Roman" panose="02020603050405020304" pitchFamily="18" charset="0"/>
              </a:rPr>
              <a:t>scala </a:t>
            </a:r>
            <a:r>
              <a:rPr lang="it-IT" sz="3200" i="1" dirty="0" err="1">
                <a:latin typeface="Times New Roman" panose="02020603050405020304" pitchFamily="18" charset="0"/>
                <a:cs typeface="Times New Roman" panose="02020603050405020304" pitchFamily="18" charset="0"/>
              </a:rPr>
              <a:t>naturae</a:t>
            </a:r>
            <a:r>
              <a:rPr lang="it-IT" sz="3200" i="1" dirty="0">
                <a:latin typeface="Times New Roman" panose="02020603050405020304" pitchFamily="18" charset="0"/>
                <a:cs typeface="Times New Roman" panose="02020603050405020304" pitchFamily="18" charset="0"/>
              </a:rPr>
              <a:t> </a:t>
            </a:r>
            <a:r>
              <a:rPr lang="it-IT" sz="3200" dirty="0">
                <a:latin typeface="Times New Roman" panose="02020603050405020304" pitchFamily="18" charset="0"/>
                <a:cs typeface="Times New Roman" panose="02020603050405020304" pitchFamily="18" charset="0"/>
              </a:rPr>
              <a:t>e la posizione «eccezionale» dell’uomo separata dal resto del mondo vivente</a:t>
            </a:r>
          </a:p>
          <a:p>
            <a:endParaRPr lang="it-IT" sz="3200" dirty="0">
              <a:latin typeface="Times New Roman" panose="02020603050405020304" pitchFamily="18" charset="0"/>
              <a:cs typeface="Times New Roman" panose="02020603050405020304" pitchFamily="18" charset="0"/>
            </a:endParaRPr>
          </a:p>
          <a:p>
            <a:pPr marL="0" indent="0">
              <a:buNone/>
            </a:pPr>
            <a:endParaRPr lang="it-IT"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14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4641191-D23D-552D-9E6F-D36F1BA6E2EE}"/>
              </a:ext>
            </a:extLst>
          </p:cNvPr>
          <p:cNvSpPr>
            <a:spLocks noGrp="1"/>
          </p:cNvSpPr>
          <p:nvPr>
            <p:ph type="title"/>
          </p:nvPr>
        </p:nvSpPr>
        <p:spPr>
          <a:xfrm>
            <a:off x="571500" y="717451"/>
            <a:ext cx="11049000" cy="5369023"/>
          </a:xfrm>
        </p:spPr>
        <p:txBody>
          <a:bodyPr>
            <a:normAutofit/>
          </a:bodyPr>
          <a:lstStyle/>
          <a:p>
            <a:r>
              <a:rPr lang="it-IT" sz="3600" dirty="0"/>
              <a:t>Il problema dei fossili e Stenone</a:t>
            </a:r>
            <a:br>
              <a:rPr lang="it-IT" sz="3600" dirty="0"/>
            </a:br>
            <a:br>
              <a:rPr lang="it-IT" sz="3600" dirty="0"/>
            </a:br>
            <a:r>
              <a:rPr lang="it-IT" sz="3600" dirty="0"/>
              <a:t>Primi studi di anatomia comparata (John Ray) </a:t>
            </a:r>
            <a:br>
              <a:rPr lang="it-IT" sz="3600" dirty="0"/>
            </a:br>
            <a:br>
              <a:rPr lang="it-IT" sz="3600" dirty="0"/>
            </a:br>
            <a:r>
              <a:rPr lang="it-IT" sz="3600" dirty="0"/>
              <a:t>Classificazione tassonomica delle specie vegetali e animali ad opera di Linneo,</a:t>
            </a:r>
            <a:br>
              <a:rPr lang="it-IT" sz="3600" dirty="0"/>
            </a:br>
            <a:r>
              <a:rPr lang="it-IT" sz="3600" dirty="0"/>
              <a:t>ancor oggi in gran parte adottata</a:t>
            </a:r>
            <a:br>
              <a:rPr lang="it-IT" sz="3600" dirty="0"/>
            </a:br>
            <a:br>
              <a:rPr lang="it-IT" sz="3600" dirty="0"/>
            </a:br>
            <a:r>
              <a:rPr lang="it-IT" sz="3600" dirty="0"/>
              <a:t>Con Linneo si chiude la fase «</a:t>
            </a:r>
            <a:r>
              <a:rPr lang="it-IT" sz="3600" dirty="0" err="1"/>
              <a:t>pre</a:t>
            </a:r>
            <a:r>
              <a:rPr lang="it-IT" sz="3600" dirty="0"/>
              <a:t>-illuministica» delle scienze naturali </a:t>
            </a:r>
          </a:p>
        </p:txBody>
      </p:sp>
    </p:spTree>
    <p:extLst>
      <p:ext uri="{BB962C8B-B14F-4D97-AF65-F5344CB8AC3E}">
        <p14:creationId xmlns:p14="http://schemas.microsoft.com/office/powerpoint/2010/main" val="247463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C721CFB-369E-48AE-5A6C-651BC90BE4FC}"/>
              </a:ext>
            </a:extLst>
          </p:cNvPr>
          <p:cNvSpPr>
            <a:spLocks noGrp="1"/>
          </p:cNvSpPr>
          <p:nvPr>
            <p:ph type="title"/>
          </p:nvPr>
        </p:nvSpPr>
        <p:spPr/>
        <p:txBody>
          <a:bodyPr/>
          <a:lstStyle/>
          <a:p>
            <a:pPr algn="ctr"/>
            <a:r>
              <a:rPr lang="it-IT" dirty="0"/>
              <a:t>L’Illuminismo</a:t>
            </a:r>
          </a:p>
        </p:txBody>
      </p:sp>
      <p:sp>
        <p:nvSpPr>
          <p:cNvPr id="4" name="Segnaposto contenuto 3">
            <a:extLst>
              <a:ext uri="{FF2B5EF4-FFF2-40B4-BE49-F238E27FC236}">
                <a16:creationId xmlns:a16="http://schemas.microsoft.com/office/drawing/2014/main" id="{C6B8CBF8-E666-C65A-F546-F23F7404D75E}"/>
              </a:ext>
            </a:extLst>
          </p:cNvPr>
          <p:cNvSpPr>
            <a:spLocks noGrp="1"/>
          </p:cNvSpPr>
          <p:nvPr>
            <p:ph idx="4294967295"/>
          </p:nvPr>
        </p:nvSpPr>
        <p:spPr>
          <a:xfrm>
            <a:off x="1131888" y="1285876"/>
            <a:ext cx="11060112" cy="4986338"/>
          </a:xfrm>
        </p:spPr>
        <p:txBody>
          <a:bodyPr>
            <a:normAutofit/>
          </a:bodyPr>
          <a:lstStyle/>
          <a:p>
            <a:r>
              <a:rPr lang="it-IT" sz="2800" dirty="0">
                <a:latin typeface="Times New Roman" panose="02020603050405020304" pitchFamily="18" charset="0"/>
                <a:cs typeface="Times New Roman" panose="02020603050405020304" pitchFamily="18" charset="0"/>
              </a:rPr>
              <a:t>Visione laica delle scienze naturali (sia pure ancora parzialmente da conciliare con riferimenti biblici)</a:t>
            </a:r>
          </a:p>
          <a:p>
            <a:r>
              <a:rPr lang="it-IT" sz="2800" dirty="0">
                <a:latin typeface="Times New Roman" panose="02020603050405020304" pitchFamily="18" charset="0"/>
                <a:cs typeface="Times New Roman" panose="02020603050405020304" pitchFamily="18" charset="0"/>
              </a:rPr>
              <a:t>Buffon, Cuvier, Geoffroy de Saint-Hilaire (creazioni multiple per spiegare l’estinzione di animali vissuti in passato, definizione biologica di specie [prole feconda], unità del piano corporeo, antenato comune di uomo e scimmia, comunanza del piano archetipico trasversale a classi e tipi [</a:t>
            </a:r>
            <a:r>
              <a:rPr lang="it-IT" sz="2800" u="sng" dirty="0">
                <a:latin typeface="Times New Roman" panose="02020603050405020304" pitchFamily="18" charset="0"/>
                <a:cs typeface="Times New Roman" panose="02020603050405020304" pitchFamily="18" charset="0"/>
              </a:rPr>
              <a:t>evoluzione</a:t>
            </a:r>
            <a:r>
              <a:rPr lang="it-IT" sz="2800" dirty="0">
                <a:latin typeface="Times New Roman" panose="02020603050405020304" pitchFamily="18" charset="0"/>
                <a:cs typeface="Times New Roman" panose="02020603050405020304" pitchFamily="18" charset="0"/>
              </a:rPr>
              <a:t>?])</a:t>
            </a:r>
          </a:p>
          <a:p>
            <a:r>
              <a:rPr lang="it-IT" sz="2800" dirty="0">
                <a:latin typeface="Times New Roman" panose="02020603050405020304" pitchFamily="18" charset="0"/>
                <a:cs typeface="Times New Roman" panose="02020603050405020304" pitchFamily="18" charset="0"/>
              </a:rPr>
              <a:t>Jean Baptiste de Lamarck e la teoria istruttiva dell’evoluzione delle specie</a:t>
            </a:r>
          </a:p>
          <a:p>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0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F2691A-ADEB-69EE-A73E-8B1A8FCF98DD}"/>
              </a:ext>
            </a:extLst>
          </p:cNvPr>
          <p:cNvSpPr>
            <a:spLocks noGrp="1"/>
          </p:cNvSpPr>
          <p:nvPr>
            <p:ph type="title"/>
          </p:nvPr>
        </p:nvSpPr>
        <p:spPr/>
        <p:txBody>
          <a:bodyPr/>
          <a:lstStyle/>
          <a:p>
            <a:pPr algn="ctr"/>
            <a:r>
              <a:rPr lang="it-IT" dirty="0"/>
              <a:t>L’empirismo inglese</a:t>
            </a:r>
          </a:p>
        </p:txBody>
      </p:sp>
      <p:sp>
        <p:nvSpPr>
          <p:cNvPr id="3" name="Segnaposto contenuto 2">
            <a:extLst>
              <a:ext uri="{FF2B5EF4-FFF2-40B4-BE49-F238E27FC236}">
                <a16:creationId xmlns:a16="http://schemas.microsoft.com/office/drawing/2014/main" id="{99441057-0C9D-A5CF-65F0-F73A61C9E163}"/>
              </a:ext>
            </a:extLst>
          </p:cNvPr>
          <p:cNvSpPr>
            <a:spLocks noGrp="1"/>
          </p:cNvSpPr>
          <p:nvPr>
            <p:ph idx="1"/>
          </p:nvPr>
        </p:nvSpPr>
        <p:spPr/>
        <p:txBody>
          <a:bodyPr>
            <a:normAutofit/>
          </a:bodyPr>
          <a:lstStyle/>
          <a:p>
            <a:r>
              <a:rPr lang="it-IT" sz="3200" dirty="0">
                <a:latin typeface="Times New Roman" panose="02020603050405020304" pitchFamily="18" charset="0"/>
                <a:cs typeface="Times New Roman" panose="02020603050405020304" pitchFamily="18" charset="0"/>
              </a:rPr>
              <a:t>Erasmus Darwin, Charles Lyell</a:t>
            </a:r>
          </a:p>
          <a:p>
            <a:r>
              <a:rPr lang="it-IT" sz="3600" dirty="0">
                <a:latin typeface="Times New Roman" panose="02020603050405020304" pitchFamily="18" charset="0"/>
                <a:cs typeface="Times New Roman" panose="02020603050405020304" pitchFamily="18" charset="0"/>
              </a:rPr>
              <a:t>Charles Darwin, Alfred Wallace e la teoria dell’evoluzione per selezione naturale</a:t>
            </a:r>
          </a:p>
          <a:p>
            <a:r>
              <a:rPr lang="it-IT" sz="3200" dirty="0">
                <a:latin typeface="Times New Roman" panose="02020603050405020304" pitchFamily="18" charset="0"/>
                <a:cs typeface="Times New Roman" panose="02020603050405020304" pitchFamily="18" charset="0"/>
              </a:rPr>
              <a:t>Thomas Huxley (il posto dell’uomo nella natura)</a:t>
            </a:r>
          </a:p>
        </p:txBody>
      </p:sp>
    </p:spTree>
    <p:extLst>
      <p:ext uri="{BB962C8B-B14F-4D97-AF65-F5344CB8AC3E}">
        <p14:creationId xmlns:p14="http://schemas.microsoft.com/office/powerpoint/2010/main" val="139090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4BB8F1-E4D5-2386-068E-A0183A19706D}"/>
              </a:ext>
            </a:extLst>
          </p:cNvPr>
          <p:cNvSpPr>
            <a:spLocks noGrp="1"/>
          </p:cNvSpPr>
          <p:nvPr>
            <p:ph type="title"/>
          </p:nvPr>
        </p:nvSpPr>
        <p:spPr/>
        <p:txBody>
          <a:bodyPr/>
          <a:lstStyle/>
          <a:p>
            <a:pPr algn="ctr"/>
            <a:r>
              <a:rPr lang="it-IT" dirty="0"/>
              <a:t>Reazioni al pensiero di Darwin</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9577AFB0-E87D-7FE4-F125-F579670CB918}"/>
                  </a:ext>
                </a:extLst>
              </p:cNvPr>
              <p:cNvSpPr>
                <a:spLocks noGrp="1"/>
              </p:cNvSpPr>
              <p:nvPr>
                <p:ph idx="1"/>
              </p:nvPr>
            </p:nvSpPr>
            <p:spPr/>
            <p:txBody>
              <a:bodyPr>
                <a:normAutofit fontScale="92500" lnSpcReduction="20000"/>
              </a:bodyPr>
              <a:lstStyle/>
              <a:p>
                <a:r>
                  <a:rPr lang="it-IT" sz="2800" dirty="0">
                    <a:latin typeface="Times New Roman" panose="02020603050405020304" pitchFamily="18" charset="0"/>
                    <a:cs typeface="Times New Roman" panose="02020603050405020304" pitchFamily="18" charset="0"/>
                  </a:rPr>
                  <a:t>Rifiuto in blocco (dogmatismo religioso – e.g. Samuel </a:t>
                </a:r>
                <a:r>
                  <a:rPr lang="it-IT" sz="2800" dirty="0" err="1">
                    <a:latin typeface="Times New Roman" panose="02020603050405020304" pitchFamily="18" charset="0"/>
                    <a:cs typeface="Times New Roman" panose="02020603050405020304" pitchFamily="18" charset="0"/>
                  </a:rPr>
                  <a:t>Wilberforce</a:t>
                </a:r>
                <a:r>
                  <a:rPr lang="it-IT" sz="2800" dirty="0">
                    <a:latin typeface="Times New Roman" panose="02020603050405020304" pitchFamily="18" charset="0"/>
                    <a:cs typeface="Times New Roman" panose="02020603050405020304" pitchFamily="18" charset="0"/>
                  </a:rPr>
                  <a:t>, Chiesa </a:t>
                </a:r>
                <a:r>
                  <a:rPr lang="it-IT" sz="2800" dirty="0" err="1">
                    <a:latin typeface="Times New Roman" panose="02020603050405020304" pitchFamily="18" charset="0"/>
                    <a:cs typeface="Times New Roman" panose="02020603050405020304" pitchFamily="18" charset="0"/>
                  </a:rPr>
                  <a:t>Catttolica</a:t>
                </a:r>
                <a:r>
                  <a:rPr lang="it-IT" sz="2800" dirty="0">
                    <a:latin typeface="Times New Roman" panose="02020603050405020304" pitchFamily="18" charset="0"/>
                    <a:cs typeface="Times New Roman" panose="02020603050405020304" pitchFamily="18" charset="0"/>
                  </a:rPr>
                  <a:t>)</a:t>
                </a:r>
              </a:p>
              <a:p>
                <a:r>
                  <a:rPr lang="it-IT" sz="2800" dirty="0">
                    <a:latin typeface="Times New Roman" panose="02020603050405020304" pitchFamily="18" charset="0"/>
                    <a:cs typeface="Times New Roman" panose="02020603050405020304" pitchFamily="18" charset="0"/>
                  </a:rPr>
                  <a:t>Irrazionalismo spiritualista (</a:t>
                </a:r>
                <a:r>
                  <a:rPr lang="it-IT" sz="2800" dirty="0" err="1">
                    <a:latin typeface="Times New Roman" panose="02020603050405020304" pitchFamily="18" charset="0"/>
                    <a:cs typeface="Times New Roman" panose="02020603050405020304" pitchFamily="18" charset="0"/>
                  </a:rPr>
                  <a:t>élan</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vital</a:t>
                </a:r>
                <a:r>
                  <a:rPr lang="it-IT" sz="2800" dirty="0">
                    <a:latin typeface="Times New Roman" panose="02020603050405020304" pitchFamily="18" charset="0"/>
                    <a:cs typeface="Times New Roman" panose="02020603050405020304" pitchFamily="18" charset="0"/>
                  </a:rPr>
                  <a:t> – Henri Bergson)</a:t>
                </a:r>
              </a:p>
              <a:p>
                <a:r>
                  <a:rPr lang="it-IT" sz="2800" dirty="0">
                    <a:latin typeface="Times New Roman" panose="02020603050405020304" pitchFamily="18" charset="0"/>
                    <a:cs typeface="Times New Roman" panose="02020603050405020304" pitchFamily="18" charset="0"/>
                  </a:rPr>
                  <a:t>Rozzo materialismo positivista </a:t>
                </a:r>
                <a14:m>
                  <m:oMath xmlns:m="http://schemas.openxmlformats.org/officeDocument/2006/math">
                    <m:r>
                      <a:rPr lang="it-IT" sz="28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it-IT" sz="2800" b="0" i="0" smtClean="0">
                        <a:latin typeface="Cambria Math" panose="02040503050406030204" pitchFamily="18" charset="0"/>
                        <a:ea typeface="Cambria Math" panose="02040503050406030204" pitchFamily="18" charset="0"/>
                        <a:cs typeface="Times New Roman" panose="02020603050405020304" pitchFamily="18" charset="0"/>
                      </a:rPr>
                      <m:t>razzismo</m:t>
                    </m:r>
                    <m:r>
                      <a:rPr lang="it-IT" sz="28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it-IT" sz="2800" dirty="0">
                    <a:latin typeface="Times New Roman" panose="02020603050405020304" pitchFamily="18" charset="0"/>
                    <a:cs typeface="Times New Roman" panose="02020603050405020304" pitchFamily="18" charset="0"/>
                  </a:rPr>
                  <a:t>(Herbert Spencer, falsa rappresentazione del pensiero di Darwin, «darwinismo sociale», Carl Vogt, Jakob </a:t>
                </a:r>
                <a:r>
                  <a:rPr lang="it-IT" sz="2800" dirty="0" err="1">
                    <a:latin typeface="Times New Roman" panose="02020603050405020304" pitchFamily="18" charset="0"/>
                    <a:cs typeface="Times New Roman" panose="02020603050405020304" pitchFamily="18" charset="0"/>
                  </a:rPr>
                  <a:t>Moleschott</a:t>
                </a:r>
                <a:r>
                  <a:rPr lang="it-IT" sz="2800" dirty="0">
                    <a:latin typeface="Times New Roman" panose="02020603050405020304" pitchFamily="18" charset="0"/>
                    <a:cs typeface="Times New Roman" panose="02020603050405020304" pitchFamily="18" charset="0"/>
                  </a:rPr>
                  <a:t>, Ernst Haeckel </a:t>
                </a:r>
                <a14:m>
                  <m:oMath xmlns:m="http://schemas.openxmlformats.org/officeDocument/2006/math">
                    <m:r>
                      <a:rPr lang="it-IT" sz="2800" i="1">
                        <a:latin typeface="Cambria Math" panose="02040503050406030204" pitchFamily="18" charset="0"/>
                        <a:ea typeface="Cambria Math" panose="02040503050406030204" pitchFamily="18" charset="0"/>
                        <a:cs typeface="Times New Roman" panose="02020603050405020304" pitchFamily="18" charset="0"/>
                      </a:rPr>
                      <m:t>→ </m:t>
                    </m:r>
                  </m:oMath>
                </a14:m>
                <a:r>
                  <a:rPr lang="it-IT" sz="2800" dirty="0">
                    <a:latin typeface="Times New Roman" panose="02020603050405020304" pitchFamily="18" charset="0"/>
                    <a:cs typeface="Times New Roman" panose="02020603050405020304" pitchFamily="18" charset="0"/>
                  </a:rPr>
                  <a:t>riduzionismo meccanicista ontogenesi come ricapitolazione della filogenesi Francis </a:t>
                </a:r>
                <a:r>
                  <a:rPr lang="it-IT" sz="2800" dirty="0" err="1">
                    <a:latin typeface="Times New Roman" panose="02020603050405020304" pitchFamily="18" charset="0"/>
                    <a:cs typeface="Times New Roman" panose="02020603050405020304" pitchFamily="18" charset="0"/>
                  </a:rPr>
                  <a:t>Galton</a:t>
                </a:r>
                <a:r>
                  <a:rPr lang="it-IT" sz="2800" dirty="0">
                    <a:latin typeface="Times New Roman" panose="02020603050405020304" pitchFamily="18" charset="0"/>
                    <a:cs typeface="Times New Roman" panose="02020603050405020304" pitchFamily="18" charset="0"/>
                  </a:rPr>
                  <a:t> </a:t>
                </a:r>
                <a14:m>
                  <m:oMath xmlns:m="http://schemas.openxmlformats.org/officeDocument/2006/math">
                    <m:r>
                      <a:rPr lang="it-IT" sz="2800" i="1">
                        <a:latin typeface="Cambria Math" panose="02040503050406030204" pitchFamily="18" charset="0"/>
                        <a:ea typeface="Cambria Math" panose="02040503050406030204" pitchFamily="18" charset="0"/>
                        <a:cs typeface="Times New Roman" panose="02020603050405020304" pitchFamily="18" charset="0"/>
                      </a:rPr>
                      <m:t>→</m:t>
                    </m:r>
                  </m:oMath>
                </a14:m>
                <a:r>
                  <a:rPr lang="it-IT" sz="2800" dirty="0">
                    <a:latin typeface="Times New Roman" panose="02020603050405020304" pitchFamily="18" charset="0"/>
                    <a:cs typeface="Times New Roman" panose="02020603050405020304" pitchFamily="18" charset="0"/>
                  </a:rPr>
                  <a:t> eugenetica)</a:t>
                </a:r>
              </a:p>
              <a:p>
                <a:r>
                  <a:rPr lang="it-IT" sz="2800" dirty="0">
                    <a:latin typeface="Times New Roman" panose="02020603050405020304" pitchFamily="18" charset="0"/>
                    <a:cs typeface="Times New Roman" panose="02020603050405020304" pitchFamily="18" charset="0"/>
                  </a:rPr>
                  <a:t>Nietzsche</a:t>
                </a:r>
              </a:p>
              <a:p>
                <a:endParaRPr lang="it-IT" dirty="0"/>
              </a:p>
            </p:txBody>
          </p:sp>
        </mc:Choice>
        <mc:Fallback>
          <p:sp>
            <p:nvSpPr>
              <p:cNvPr id="3" name="Segnaposto contenuto 2">
                <a:extLst>
                  <a:ext uri="{FF2B5EF4-FFF2-40B4-BE49-F238E27FC236}">
                    <a16:creationId xmlns:a16="http://schemas.microsoft.com/office/drawing/2014/main" id="{9577AFB0-E87D-7FE4-F125-F579670CB918}"/>
                  </a:ext>
                </a:extLst>
              </p:cNvPr>
              <p:cNvSpPr>
                <a:spLocks noGrp="1" noRot="1" noChangeAspect="1" noMove="1" noResize="1" noEditPoints="1" noAdjustHandles="1" noChangeArrowheads="1" noChangeShapeType="1" noTextEdit="1"/>
              </p:cNvSpPr>
              <p:nvPr>
                <p:ph idx="1"/>
              </p:nvPr>
            </p:nvSpPr>
            <p:spPr>
              <a:blipFill>
                <a:blip r:embed="rId2"/>
                <a:stretch>
                  <a:fillRect l="-574" t="-1618" r="-1607"/>
                </a:stretch>
              </a:blipFill>
            </p:spPr>
            <p:txBody>
              <a:bodyPr/>
              <a:lstStyle/>
              <a:p>
                <a:r>
                  <a:rPr lang="it-IT">
                    <a:noFill/>
                  </a:rPr>
                  <a:t> </a:t>
                </a:r>
              </a:p>
            </p:txBody>
          </p:sp>
        </mc:Fallback>
      </mc:AlternateContent>
    </p:spTree>
    <p:extLst>
      <p:ext uri="{BB962C8B-B14F-4D97-AF65-F5344CB8AC3E}">
        <p14:creationId xmlns:p14="http://schemas.microsoft.com/office/powerpoint/2010/main" val="2219473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CC57B-A54A-EA4D-4E5F-DF76E524FAE1}"/>
              </a:ext>
            </a:extLst>
          </p:cNvPr>
          <p:cNvSpPr>
            <a:spLocks noGrp="1"/>
          </p:cNvSpPr>
          <p:nvPr>
            <p:ph type="title"/>
          </p:nvPr>
        </p:nvSpPr>
        <p:spPr/>
        <p:txBody>
          <a:bodyPr>
            <a:normAutofit fontScale="90000"/>
          </a:bodyPr>
          <a:lstStyle/>
          <a:p>
            <a:pPr algn="ctr"/>
            <a:r>
              <a:rPr lang="it-IT" dirty="0"/>
              <a:t>La Conferenza di Berlino 1884</a:t>
            </a:r>
            <a:br>
              <a:rPr lang="it-IT" dirty="0"/>
            </a:br>
            <a:r>
              <a:rPr lang="it-IT" sz="3600" dirty="0"/>
              <a:t>The «Scramble for Africa»</a:t>
            </a:r>
          </a:p>
        </p:txBody>
      </p:sp>
      <p:pic>
        <p:nvPicPr>
          <p:cNvPr id="5" name="Segnaposto contenuto 4">
            <a:extLst>
              <a:ext uri="{FF2B5EF4-FFF2-40B4-BE49-F238E27FC236}">
                <a16:creationId xmlns:a16="http://schemas.microsoft.com/office/drawing/2014/main" id="{DC7BEE6C-8FDF-5337-32F1-9C59F4DE0FE1}"/>
              </a:ext>
            </a:extLst>
          </p:cNvPr>
          <p:cNvPicPr>
            <a:picLocks noGrp="1" noChangeAspect="1"/>
          </p:cNvPicPr>
          <p:nvPr>
            <p:ph sz="half" idx="1"/>
          </p:nvPr>
        </p:nvPicPr>
        <p:blipFill>
          <a:blip r:embed="rId2"/>
          <a:stretch>
            <a:fillRect/>
          </a:stretch>
        </p:blipFill>
        <p:spPr>
          <a:xfrm>
            <a:off x="757238" y="2247901"/>
            <a:ext cx="5186362" cy="3738562"/>
          </a:xfrm>
        </p:spPr>
      </p:pic>
      <p:pic>
        <p:nvPicPr>
          <p:cNvPr id="9" name="Segnaposto contenuto 8">
            <a:extLst>
              <a:ext uri="{FF2B5EF4-FFF2-40B4-BE49-F238E27FC236}">
                <a16:creationId xmlns:a16="http://schemas.microsoft.com/office/drawing/2014/main" id="{37D05A88-764E-5EC2-1E28-4C6FEB5FD20A}"/>
              </a:ext>
            </a:extLst>
          </p:cNvPr>
          <p:cNvPicPr>
            <a:picLocks noGrp="1" noChangeAspect="1"/>
          </p:cNvPicPr>
          <p:nvPr>
            <p:ph sz="half" idx="2"/>
          </p:nvPr>
        </p:nvPicPr>
        <p:blipFill>
          <a:blip r:embed="rId3"/>
          <a:stretch>
            <a:fillRect/>
          </a:stretch>
        </p:blipFill>
        <p:spPr>
          <a:xfrm>
            <a:off x="6718301" y="1981173"/>
            <a:ext cx="4487862" cy="4257675"/>
          </a:xfrm>
        </p:spPr>
      </p:pic>
    </p:spTree>
    <p:extLst>
      <p:ext uri="{BB962C8B-B14F-4D97-AF65-F5344CB8AC3E}">
        <p14:creationId xmlns:p14="http://schemas.microsoft.com/office/powerpoint/2010/main" val="424992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374FF4B-35DE-96F1-16BE-93725D428B6D}"/>
              </a:ext>
            </a:extLst>
          </p:cNvPr>
          <p:cNvSpPr>
            <a:spLocks noGrp="1"/>
          </p:cNvSpPr>
          <p:nvPr>
            <p:ph type="title"/>
          </p:nvPr>
        </p:nvSpPr>
        <p:spPr/>
        <p:txBody>
          <a:bodyPr/>
          <a:lstStyle/>
          <a:p>
            <a:pPr algn="ctr"/>
            <a:r>
              <a:rPr lang="it-IT" dirty="0"/>
              <a:t>Gregor Mendel</a:t>
            </a:r>
          </a:p>
        </p:txBody>
      </p:sp>
      <p:pic>
        <p:nvPicPr>
          <p:cNvPr id="7" name="Segnaposto contenuto 6">
            <a:extLst>
              <a:ext uri="{FF2B5EF4-FFF2-40B4-BE49-F238E27FC236}">
                <a16:creationId xmlns:a16="http://schemas.microsoft.com/office/drawing/2014/main" id="{FE540915-C29A-9D3F-119D-DD4458CD7223}"/>
              </a:ext>
            </a:extLst>
          </p:cNvPr>
          <p:cNvPicPr>
            <a:picLocks noGrp="1" noChangeAspect="1"/>
          </p:cNvPicPr>
          <p:nvPr>
            <p:ph idx="1"/>
          </p:nvPr>
        </p:nvPicPr>
        <p:blipFill>
          <a:blip r:embed="rId2"/>
          <a:stretch>
            <a:fillRect/>
          </a:stretch>
        </p:blipFill>
        <p:spPr>
          <a:xfrm>
            <a:off x="2571751" y="2000250"/>
            <a:ext cx="7172324" cy="4300538"/>
          </a:xfrm>
        </p:spPr>
      </p:pic>
    </p:spTree>
    <p:extLst>
      <p:ext uri="{BB962C8B-B14F-4D97-AF65-F5344CB8AC3E}">
        <p14:creationId xmlns:p14="http://schemas.microsoft.com/office/powerpoint/2010/main" val="37630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AB3065E-F7AF-4E7E-F901-C408B9665C94}"/>
              </a:ext>
            </a:extLst>
          </p:cNvPr>
          <p:cNvSpPr>
            <a:spLocks noGrp="1"/>
          </p:cNvSpPr>
          <p:nvPr>
            <p:ph type="title"/>
          </p:nvPr>
        </p:nvSpPr>
        <p:spPr/>
        <p:txBody>
          <a:bodyPr>
            <a:normAutofit/>
          </a:bodyPr>
          <a:lstStyle/>
          <a:p>
            <a:r>
              <a:rPr lang="it-IT" sz="3200" dirty="0"/>
              <a:t>     Hugo de Vries (</a:t>
            </a:r>
            <a:r>
              <a:rPr lang="it-IT" sz="3200" dirty="0" err="1"/>
              <a:t>pangeni</a:t>
            </a:r>
            <a:r>
              <a:rPr lang="it-IT" sz="3200" dirty="0"/>
              <a:t>)  August </a:t>
            </a:r>
            <a:r>
              <a:rPr lang="it-IT" sz="3200" dirty="0" err="1"/>
              <a:t>Weismann</a:t>
            </a:r>
            <a:r>
              <a:rPr lang="it-IT" sz="3200" dirty="0"/>
              <a:t> (barriera)</a:t>
            </a:r>
          </a:p>
        </p:txBody>
      </p:sp>
      <p:pic>
        <p:nvPicPr>
          <p:cNvPr id="9" name="Segnaposto contenuto 8">
            <a:extLst>
              <a:ext uri="{FF2B5EF4-FFF2-40B4-BE49-F238E27FC236}">
                <a16:creationId xmlns:a16="http://schemas.microsoft.com/office/drawing/2014/main" id="{F20B5692-D0F1-C48C-5B6A-4B9545718F5F}"/>
              </a:ext>
            </a:extLst>
          </p:cNvPr>
          <p:cNvPicPr>
            <a:picLocks noGrp="1" noChangeAspect="1"/>
          </p:cNvPicPr>
          <p:nvPr>
            <p:ph sz="half" idx="1"/>
          </p:nvPr>
        </p:nvPicPr>
        <p:blipFill>
          <a:blip r:embed="rId2"/>
          <a:stretch>
            <a:fillRect/>
          </a:stretch>
        </p:blipFill>
        <p:spPr>
          <a:xfrm>
            <a:off x="571501" y="2628900"/>
            <a:ext cx="5414962" cy="2871788"/>
          </a:xfrm>
        </p:spPr>
      </p:pic>
      <p:pic>
        <p:nvPicPr>
          <p:cNvPr id="10" name="Segnaposto contenuto 9">
            <a:extLst>
              <a:ext uri="{FF2B5EF4-FFF2-40B4-BE49-F238E27FC236}">
                <a16:creationId xmlns:a16="http://schemas.microsoft.com/office/drawing/2014/main" id="{36773847-9BBE-B2CA-6BBA-B8AF9BA2F443}"/>
              </a:ext>
            </a:extLst>
          </p:cNvPr>
          <p:cNvPicPr>
            <a:picLocks noGrp="1" noChangeAspect="1"/>
          </p:cNvPicPr>
          <p:nvPr>
            <p:ph sz="half" idx="2"/>
          </p:nvPr>
        </p:nvPicPr>
        <p:blipFill>
          <a:blip r:embed="rId3"/>
          <a:stretch>
            <a:fillRect/>
          </a:stretch>
        </p:blipFill>
        <p:spPr>
          <a:xfrm>
            <a:off x="6657975" y="1874838"/>
            <a:ext cx="4657725" cy="4273478"/>
          </a:xfrm>
        </p:spPr>
      </p:pic>
    </p:spTree>
    <p:extLst>
      <p:ext uri="{BB962C8B-B14F-4D97-AF65-F5344CB8AC3E}">
        <p14:creationId xmlns:p14="http://schemas.microsoft.com/office/powerpoint/2010/main" val="376311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ED0698D-F620-5264-48AB-4D1938865C35}"/>
              </a:ext>
            </a:extLst>
          </p:cNvPr>
          <p:cNvSpPr>
            <a:spLocks noGrp="1"/>
          </p:cNvSpPr>
          <p:nvPr>
            <p:ph type="title"/>
          </p:nvPr>
        </p:nvSpPr>
        <p:spPr>
          <a:xfrm>
            <a:off x="571500" y="717451"/>
            <a:ext cx="11049000" cy="4968973"/>
          </a:xfrm>
        </p:spPr>
        <p:txBody>
          <a:bodyPr/>
          <a:lstStyle/>
          <a:p>
            <a:r>
              <a:rPr lang="it-IT" dirty="0">
                <a:latin typeface="Times New Roman" panose="02020603050405020304" pitchFamily="18" charset="0"/>
                <a:cs typeface="Times New Roman" panose="02020603050405020304" pitchFamily="18" charset="0"/>
              </a:rPr>
              <a:t>Svante</a:t>
            </a:r>
            <a:r>
              <a:rPr lang="it-IT" dirty="0"/>
              <a:t> </a:t>
            </a:r>
            <a:r>
              <a:rPr lang="it-IT" b="0" i="0" u="none" strike="noStrike" dirty="0">
                <a:solidFill>
                  <a:srgbClr val="202124"/>
                </a:solidFill>
                <a:effectLst/>
                <a:latin typeface="Times New Roman" panose="02020603050405020304" pitchFamily="18" charset="0"/>
                <a:cs typeface="Times New Roman" panose="02020603050405020304" pitchFamily="18" charset="0"/>
              </a:rPr>
              <a:t>Pääbo (Nobel 2022)</a:t>
            </a:r>
            <a:br>
              <a:rPr lang="it-IT" b="0" i="0" u="none" strike="noStrike" dirty="0">
                <a:solidFill>
                  <a:srgbClr val="202124"/>
                </a:solidFill>
                <a:effectLst/>
                <a:latin typeface="Times New Roman" panose="02020603050405020304" pitchFamily="18" charset="0"/>
                <a:cs typeface="Times New Roman" panose="02020603050405020304" pitchFamily="18" charset="0"/>
              </a:rPr>
            </a:br>
            <a:r>
              <a:rPr lang="it-IT" b="0" i="0" u="none" strike="noStrike" dirty="0">
                <a:solidFill>
                  <a:srgbClr val="202124"/>
                </a:solidFill>
                <a:effectLst/>
                <a:latin typeface="Times New Roman" panose="02020603050405020304" pitchFamily="18" charset="0"/>
                <a:cs typeface="Times New Roman" panose="02020603050405020304" pitchFamily="18" charset="0"/>
              </a:rPr>
              <a:t>John Bellamy Foster: «Return to Nature» (</a:t>
            </a:r>
            <a:r>
              <a:rPr lang="it-IT" b="0" i="0" u="none" strike="noStrike" dirty="0" err="1">
                <a:solidFill>
                  <a:srgbClr val="202124"/>
                </a:solidFill>
                <a:effectLst/>
                <a:latin typeface="Times New Roman" panose="02020603050405020304" pitchFamily="18" charset="0"/>
                <a:cs typeface="Times New Roman" panose="02020603050405020304" pitchFamily="18" charset="0"/>
              </a:rPr>
              <a:t>Monthly</a:t>
            </a:r>
            <a:r>
              <a:rPr lang="it-IT" b="0" i="0" u="none" strike="noStrike" dirty="0">
                <a:solidFill>
                  <a:srgbClr val="202124"/>
                </a:solidFill>
                <a:effectLst/>
                <a:latin typeface="Times New Roman" panose="02020603050405020304" pitchFamily="18" charset="0"/>
                <a:cs typeface="Times New Roman" panose="02020603050405020304" pitchFamily="18" charset="0"/>
              </a:rPr>
              <a:t> Review, </a:t>
            </a:r>
            <a:r>
              <a:rPr lang="it-IT" b="0" i="0" u="none" strike="noStrike" dirty="0" err="1">
                <a:solidFill>
                  <a:srgbClr val="202124"/>
                </a:solidFill>
                <a:effectLst/>
                <a:latin typeface="Times New Roman" panose="02020603050405020304" pitchFamily="18" charset="0"/>
                <a:cs typeface="Times New Roman" panose="02020603050405020304" pitchFamily="18" charset="0"/>
              </a:rPr>
              <a:t>Jan</a:t>
            </a:r>
            <a:r>
              <a:rPr lang="it-IT" b="0" i="0" u="none" strike="noStrike" dirty="0">
                <a:solidFill>
                  <a:srgbClr val="202124"/>
                </a:solidFill>
                <a:effectLst/>
                <a:latin typeface="Times New Roman" panose="02020603050405020304" pitchFamily="18" charset="0"/>
                <a:cs typeface="Times New Roman" panose="02020603050405020304" pitchFamily="18" charset="0"/>
              </a:rPr>
              <a:t> 2023)</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64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2B224F-AD0A-5283-E409-621B7DB79CF6}"/>
              </a:ext>
            </a:extLst>
          </p:cNvPr>
          <p:cNvSpPr>
            <a:spLocks noGrp="1"/>
          </p:cNvSpPr>
          <p:nvPr>
            <p:ph type="title"/>
          </p:nvPr>
        </p:nvSpPr>
        <p:spPr/>
        <p:txBody>
          <a:bodyPr/>
          <a:lstStyle/>
          <a:p>
            <a:pPr algn="ctr"/>
            <a:r>
              <a:rPr lang="it-IT" dirty="0"/>
              <a:t>The </a:t>
            </a:r>
            <a:r>
              <a:rPr lang="it-IT" dirty="0" err="1"/>
              <a:t>Dialectics</a:t>
            </a:r>
            <a:r>
              <a:rPr lang="it-IT" dirty="0"/>
              <a:t> of Nature</a:t>
            </a:r>
          </a:p>
        </p:txBody>
      </p:sp>
      <p:pic>
        <p:nvPicPr>
          <p:cNvPr id="5" name="Segnaposto contenuto 4" descr="Immagine che contiene testo, scatola, toeletta, segnale&#10;&#10;Descrizione generata automaticamente">
            <a:extLst>
              <a:ext uri="{FF2B5EF4-FFF2-40B4-BE49-F238E27FC236}">
                <a16:creationId xmlns:a16="http://schemas.microsoft.com/office/drawing/2014/main" id="{B3CA6B9F-DB41-00B4-0E56-A4AA9FFA1019}"/>
              </a:ext>
            </a:extLst>
          </p:cNvPr>
          <p:cNvPicPr>
            <a:picLocks noGrp="1" noChangeAspect="1"/>
          </p:cNvPicPr>
          <p:nvPr>
            <p:ph idx="1"/>
          </p:nvPr>
        </p:nvPicPr>
        <p:blipFill>
          <a:blip r:embed="rId2"/>
          <a:stretch>
            <a:fillRect/>
          </a:stretch>
        </p:blipFill>
        <p:spPr>
          <a:xfrm>
            <a:off x="4049486" y="1773390"/>
            <a:ext cx="3954483" cy="4591784"/>
          </a:xfrm>
        </p:spPr>
      </p:pic>
    </p:spTree>
    <p:extLst>
      <p:ext uri="{BB962C8B-B14F-4D97-AF65-F5344CB8AC3E}">
        <p14:creationId xmlns:p14="http://schemas.microsoft.com/office/powerpoint/2010/main" val="4054377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8EB667-C02B-E8DB-25B9-02FAD61346C5}"/>
              </a:ext>
            </a:extLst>
          </p:cNvPr>
          <p:cNvSpPr>
            <a:spLocks noGrp="1"/>
          </p:cNvSpPr>
          <p:nvPr>
            <p:ph type="title"/>
          </p:nvPr>
        </p:nvSpPr>
        <p:spPr/>
        <p:txBody>
          <a:bodyPr/>
          <a:lstStyle/>
          <a:p>
            <a:pPr algn="ctr"/>
            <a:r>
              <a:rPr lang="it-IT" sz="3200" dirty="0"/>
              <a:t>A </a:t>
            </a:r>
            <a:r>
              <a:rPr lang="it-IT" sz="3200" dirty="0" err="1"/>
              <a:t>Naturalistic</a:t>
            </a:r>
            <a:r>
              <a:rPr lang="it-IT" sz="3200" dirty="0"/>
              <a:t> Vision of Man</a:t>
            </a:r>
          </a:p>
        </p:txBody>
      </p:sp>
      <p:sp>
        <p:nvSpPr>
          <p:cNvPr id="3" name="Segnaposto contenuto 2">
            <a:extLst>
              <a:ext uri="{FF2B5EF4-FFF2-40B4-BE49-F238E27FC236}">
                <a16:creationId xmlns:a16="http://schemas.microsoft.com/office/drawing/2014/main" id="{60DBF095-445C-83F1-0DF6-7CE8B20D1529}"/>
              </a:ext>
            </a:extLst>
          </p:cNvPr>
          <p:cNvSpPr>
            <a:spLocks noGrp="1"/>
          </p:cNvSpPr>
          <p:nvPr>
            <p:ph idx="1"/>
          </p:nvPr>
        </p:nvSpPr>
        <p:spPr/>
        <p:txBody>
          <a:bodyPr>
            <a:normAutofit/>
          </a:bodyPr>
          <a:lstStyle/>
          <a:p>
            <a:r>
              <a:rPr lang="en-GB" sz="2800" dirty="0">
                <a:solidFill>
                  <a:srgbClr val="444444"/>
                </a:solidFill>
                <a:latin typeface="Times New Roman" panose="02020603050405020304" pitchFamily="18" charset="0"/>
                <a:ea typeface="Calibri" panose="020F0502020204030204" pitchFamily="34" charset="0"/>
              </a:rPr>
              <a:t>L</a:t>
            </a:r>
            <a:r>
              <a:rPr lang="en-GB" sz="2800" dirty="0">
                <a:solidFill>
                  <a:srgbClr val="444444"/>
                </a:solidFill>
                <a:effectLst/>
                <a:latin typeface="Times New Roman" panose="02020603050405020304" pitchFamily="18" charset="0"/>
                <a:ea typeface="Calibri" panose="020F0502020204030204" pitchFamily="34" charset="0"/>
              </a:rPr>
              <a:t>ike all other living beings, humans are the result of a long evolutionary history of dialectic gene-environment interactions. </a:t>
            </a:r>
          </a:p>
          <a:p>
            <a:r>
              <a:rPr lang="en-GB" sz="2800" dirty="0">
                <a:solidFill>
                  <a:srgbClr val="444444"/>
                </a:solidFill>
                <a:effectLst/>
                <a:latin typeface="Times New Roman" panose="02020603050405020304" pitchFamily="18" charset="0"/>
                <a:ea typeface="Calibri" panose="020F0502020204030204" pitchFamily="34" charset="0"/>
              </a:rPr>
              <a:t>In this perspective, </a:t>
            </a:r>
            <a:r>
              <a:rPr lang="en-GB" sz="2800" dirty="0">
                <a:effectLst/>
                <a:latin typeface="Times New Roman" panose="02020603050405020304" pitchFamily="18" charset="0"/>
                <a:ea typeface="Calibri" panose="020F0502020204030204" pitchFamily="34" charset="0"/>
              </a:rPr>
              <a:t>all animals, including man, have evolved as survival and, potentially, reproductive machines, and each individual of any species turns out to be a variant of that very species’ genome.</a:t>
            </a:r>
          </a:p>
        </p:txBody>
      </p:sp>
    </p:spTree>
    <p:extLst>
      <p:ext uri="{BB962C8B-B14F-4D97-AF65-F5344CB8AC3E}">
        <p14:creationId xmlns:p14="http://schemas.microsoft.com/office/powerpoint/2010/main" val="54945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F6D0AC-9F7D-84B0-0B08-655E06693F92}"/>
              </a:ext>
            </a:extLst>
          </p:cNvPr>
          <p:cNvSpPr>
            <a:spLocks noGrp="1"/>
          </p:cNvSpPr>
          <p:nvPr>
            <p:ph type="title"/>
          </p:nvPr>
        </p:nvSpPr>
        <p:spPr/>
        <p:txBody>
          <a:bodyPr>
            <a:normAutofit/>
          </a:bodyPr>
          <a:lstStyle/>
          <a:p>
            <a:pPr algn="ctr"/>
            <a:r>
              <a:rPr lang="it-IT" sz="3200" dirty="0" err="1"/>
              <a:t>Individual-Species</a:t>
            </a:r>
            <a:r>
              <a:rPr lang="it-IT" sz="3200" dirty="0"/>
              <a:t> </a:t>
            </a:r>
            <a:r>
              <a:rPr lang="it-IT" sz="3200" dirty="0" err="1"/>
              <a:t>Relationships</a:t>
            </a:r>
            <a:endParaRPr lang="it-IT" sz="3200" dirty="0"/>
          </a:p>
        </p:txBody>
      </p:sp>
      <p:sp>
        <p:nvSpPr>
          <p:cNvPr id="3" name="Segnaposto contenuto 2">
            <a:extLst>
              <a:ext uri="{FF2B5EF4-FFF2-40B4-BE49-F238E27FC236}">
                <a16:creationId xmlns:a16="http://schemas.microsoft.com/office/drawing/2014/main" id="{FC9E5BF4-0489-56B4-D52B-830130D01875}"/>
              </a:ext>
            </a:extLst>
          </p:cNvPr>
          <p:cNvSpPr>
            <a:spLocks noGrp="1"/>
          </p:cNvSpPr>
          <p:nvPr>
            <p:ph idx="1"/>
          </p:nvPr>
        </p:nvSpPr>
        <p:spPr/>
        <p:txBody>
          <a:bodyPr>
            <a:normAutofit fontScale="25000" lnSpcReduction="20000"/>
          </a:bodyPr>
          <a:lstStyle/>
          <a:p>
            <a:r>
              <a:rPr lang="en-US" sz="9600" dirty="0">
                <a:effectLst/>
                <a:latin typeface="Times New Roman" panose="02020603050405020304" pitchFamily="18" charset="0"/>
                <a:ea typeface="Calibri" panose="020F0502020204030204" pitchFamily="34" charset="0"/>
                <a:cs typeface="Times New Roman" panose="02020603050405020304" pitchFamily="18" charset="0"/>
              </a:rPr>
              <a:t>Both species and individuals are dialectically related to each other as instruments of their genome’s propagation, which is spacewise entrusted to the physically separated individuals, and timewise to the species itself, the latter representing the actual genome’s repository spreading through the generations</a:t>
            </a:r>
            <a:r>
              <a:rPr lang="en-US" sz="9600" dirty="0">
                <a:latin typeface="Times New Roman" panose="02020603050405020304" pitchFamily="18" charset="0"/>
                <a:ea typeface="Calibri" panose="020F0502020204030204" pitchFamily="34" charset="0"/>
                <a:cs typeface="Times New Roman" panose="02020603050405020304" pitchFamily="18" charset="0"/>
              </a:rPr>
              <a:t> (</a:t>
            </a:r>
            <a:r>
              <a:rPr lang="en-US" sz="9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Bruce S. Lieberman, and Elisabeth S. Vrba, “Steven Jay Gould on species selection, 30 years of insight”, </a:t>
            </a:r>
            <a:r>
              <a:rPr lang="en-US" sz="9600"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Paleobiology</a:t>
            </a:r>
            <a:r>
              <a:rPr lang="en-US" sz="9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31, 2: 113-121 </a:t>
            </a:r>
            <a:r>
              <a:rPr lang="en-US" sz="96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a:t>
            </a:r>
            <a:r>
              <a:rPr lang="en-US" sz="9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2005]</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9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9600" dirty="0">
                <a:effectLst/>
                <a:latin typeface="Times New Roman" panose="02020603050405020304" pitchFamily="18" charset="0"/>
                <a:ea typeface="Calibri" panose="020F0502020204030204" pitchFamily="34" charset="0"/>
                <a:cs typeface="Times New Roman" panose="02020603050405020304" pitchFamily="18" charset="0"/>
              </a:rPr>
              <a:t>In turn, any species, including ours, is dialectically related to, and co-evolving with, all other living species and, ultimately, with the non-living environment of our planet; whereas, within the single individual, the genes are dialectically related to, and evolving with, the entire organism determining its genetically pre-programmed phases of development.</a:t>
            </a:r>
            <a:endParaRPr lang="it-IT" sz="9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0842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02FDD4-FD9D-0131-FB75-6E10D85AD6C8}"/>
              </a:ext>
            </a:extLst>
          </p:cNvPr>
          <p:cNvPicPr>
            <a:picLocks noChangeAspect="1"/>
          </p:cNvPicPr>
          <p:nvPr/>
        </p:nvPicPr>
        <p:blipFill rotWithShape="1">
          <a:blip r:embed="rId2">
            <a:alphaModFix amt="60000"/>
          </a:blip>
          <a:srcRect r="-1" b="15708"/>
          <a:stretch/>
        </p:blipFill>
        <p:spPr>
          <a:xfrm>
            <a:off x="3048" y="10"/>
            <a:ext cx="12188952" cy="6857990"/>
          </a:xfrm>
          <a:prstGeom prst="rect">
            <a:avLst/>
          </a:prstGeom>
        </p:spPr>
      </p:pic>
      <p:sp>
        <p:nvSpPr>
          <p:cNvPr id="2" name="Titolo 1">
            <a:extLst>
              <a:ext uri="{FF2B5EF4-FFF2-40B4-BE49-F238E27FC236}">
                <a16:creationId xmlns:a16="http://schemas.microsoft.com/office/drawing/2014/main" id="{68F9E5D0-2247-D0AE-45B3-B7911298C8A4}"/>
              </a:ext>
            </a:extLst>
          </p:cNvPr>
          <p:cNvSpPr>
            <a:spLocks noGrp="1"/>
          </p:cNvSpPr>
          <p:nvPr>
            <p:ph type="title"/>
          </p:nvPr>
        </p:nvSpPr>
        <p:spPr>
          <a:xfrm>
            <a:off x="521209" y="822960"/>
            <a:ext cx="7213092" cy="5015169"/>
          </a:xfrm>
        </p:spPr>
        <p:txBody>
          <a:bodyPr vert="horz" lIns="91440" tIns="45720" rIns="91440" bIns="45720" rtlCol="0" anchor="t">
            <a:normAutofit/>
          </a:bodyPr>
          <a:lstStyle/>
          <a:p>
            <a:r>
              <a:rPr lang="en-US" sz="6000" dirty="0">
                <a:solidFill>
                  <a:srgbClr val="FFFFFF"/>
                </a:solidFill>
              </a:rPr>
              <a:t>Mechanistic Reductionism </a:t>
            </a:r>
            <a:br>
              <a:rPr lang="en-US" sz="6000" dirty="0">
                <a:solidFill>
                  <a:srgbClr val="FFFFFF"/>
                </a:solidFill>
              </a:rPr>
            </a:br>
            <a:r>
              <a:rPr lang="en-US" sz="6000" dirty="0">
                <a:solidFill>
                  <a:srgbClr val="FFFFFF"/>
                </a:solidFill>
              </a:rPr>
              <a:t>vs.</a:t>
            </a:r>
            <a:br>
              <a:rPr lang="en-US" sz="6000" dirty="0">
                <a:solidFill>
                  <a:srgbClr val="FFFFFF"/>
                </a:solidFill>
              </a:rPr>
            </a:br>
            <a:r>
              <a:rPr lang="en-US" sz="6000" dirty="0">
                <a:solidFill>
                  <a:srgbClr val="FFFFFF"/>
                </a:solidFill>
              </a:rPr>
              <a:t>Dialectic </a:t>
            </a:r>
            <a:r>
              <a:rPr lang="en-US" sz="6000" dirty="0" err="1">
                <a:solidFill>
                  <a:srgbClr val="FFFFFF"/>
                </a:solidFill>
              </a:rPr>
              <a:t>Emergentism</a:t>
            </a:r>
            <a:endParaRPr lang="en-US" sz="6000" dirty="0">
              <a:solidFill>
                <a:srgbClr val="FFFFFF"/>
              </a:solidFill>
            </a:endParaRPr>
          </a:p>
        </p:txBody>
      </p:sp>
      <p:cxnSp>
        <p:nvCxnSpPr>
          <p:cNvPr id="16" name="Straight Connector 15">
            <a:extLst>
              <a:ext uri="{FF2B5EF4-FFF2-40B4-BE49-F238E27FC236}">
                <a16:creationId xmlns:a16="http://schemas.microsoft.com/office/drawing/2014/main" id="{3A8CB1B5-064D-4590-A7F2-70C604854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238" y="571500"/>
            <a:ext cx="1106026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3F81E2-AE9A-4D71-87B5-D24817F306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7300" y="571500"/>
            <a:ext cx="0" cy="5715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C0F619-4F98-49B2-B92F-39B242F38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6287848"/>
            <a:ext cx="110602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93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D281CC-7E58-7500-E467-22894CB607F5}"/>
              </a:ext>
            </a:extLst>
          </p:cNvPr>
          <p:cNvSpPr>
            <a:spLocks noGrp="1"/>
          </p:cNvSpPr>
          <p:nvPr>
            <p:ph type="title"/>
          </p:nvPr>
        </p:nvSpPr>
        <p:spPr/>
        <p:txBody>
          <a:bodyPr/>
          <a:lstStyle/>
          <a:p>
            <a:r>
              <a:rPr lang="it-IT" dirty="0"/>
              <a:t>The Concept of </a:t>
            </a:r>
            <a:r>
              <a:rPr lang="it-IT" dirty="0" err="1"/>
              <a:t>Emergent</a:t>
            </a:r>
            <a:r>
              <a:rPr lang="it-IT" dirty="0"/>
              <a:t> </a:t>
            </a:r>
            <a:r>
              <a:rPr lang="it-IT" dirty="0" err="1"/>
              <a:t>Property</a:t>
            </a:r>
            <a:endParaRPr lang="it-IT" dirty="0"/>
          </a:p>
        </p:txBody>
      </p:sp>
      <p:sp>
        <p:nvSpPr>
          <p:cNvPr id="3" name="Segnaposto contenuto 2">
            <a:extLst>
              <a:ext uri="{FF2B5EF4-FFF2-40B4-BE49-F238E27FC236}">
                <a16:creationId xmlns:a16="http://schemas.microsoft.com/office/drawing/2014/main" id="{3715EE66-616E-81BD-7B79-72C7C23AD495}"/>
              </a:ext>
            </a:extLst>
          </p:cNvPr>
          <p:cNvSpPr>
            <a:spLocks noGrp="1"/>
          </p:cNvSpPr>
          <p:nvPr>
            <p:ph idx="1"/>
          </p:nvPr>
        </p:nvSpPr>
        <p:spPr/>
        <p:txBody>
          <a:bodyPr>
            <a:normAutofit/>
          </a:bodyPr>
          <a:lstStyle/>
          <a:p>
            <a:r>
              <a:rPr lang="it-IT" sz="2800" b="1" dirty="0" err="1"/>
              <a:t>Interdependence</a:t>
            </a:r>
            <a:r>
              <a:rPr lang="it-IT" sz="2800" b="1" dirty="0"/>
              <a:t> of the Parts of a Whole</a:t>
            </a:r>
          </a:p>
          <a:p>
            <a:r>
              <a:rPr lang="it-IT" sz="2800" b="1" dirty="0"/>
              <a:t>The Whole </a:t>
            </a:r>
            <a:r>
              <a:rPr lang="it-IT" sz="2800" b="1" dirty="0" err="1"/>
              <a:t>is</a:t>
            </a:r>
            <a:r>
              <a:rPr lang="it-IT" sz="2800" b="1" dirty="0"/>
              <a:t> More </a:t>
            </a:r>
            <a:r>
              <a:rPr lang="it-IT" sz="2800" b="1" dirty="0" err="1"/>
              <a:t>than</a:t>
            </a:r>
            <a:r>
              <a:rPr lang="it-IT" sz="2800" b="1" dirty="0"/>
              <a:t> the Sum of </a:t>
            </a:r>
            <a:r>
              <a:rPr lang="it-IT" sz="2800" b="1" dirty="0" err="1"/>
              <a:t>its</a:t>
            </a:r>
            <a:r>
              <a:rPr lang="it-IT" sz="2800" b="1" dirty="0"/>
              <a:t> Parts</a:t>
            </a:r>
          </a:p>
          <a:p>
            <a:r>
              <a:rPr lang="it-IT" sz="2800" b="1" dirty="0"/>
              <a:t>E.g. : Force of </a:t>
            </a:r>
            <a:r>
              <a:rPr lang="it-IT" sz="2800" b="1" dirty="0" err="1"/>
              <a:t>Gravity</a:t>
            </a:r>
            <a:r>
              <a:rPr lang="it-IT" sz="2800" b="1" dirty="0"/>
              <a:t> = </a:t>
            </a:r>
            <a:r>
              <a:rPr lang="it-IT" sz="2800" b="1" dirty="0" err="1"/>
              <a:t>Emergent</a:t>
            </a:r>
            <a:r>
              <a:rPr lang="it-IT" sz="2800" b="1" dirty="0"/>
              <a:t> </a:t>
            </a:r>
            <a:r>
              <a:rPr lang="it-IT" sz="2800" b="1" dirty="0" err="1"/>
              <a:t>Property</a:t>
            </a:r>
            <a:r>
              <a:rPr lang="it-IT" sz="2800" b="1" dirty="0"/>
              <a:t> of Two or More Objects </a:t>
            </a:r>
            <a:r>
              <a:rPr lang="it-IT" sz="2800" b="1" dirty="0" err="1"/>
              <a:t>Placed</a:t>
            </a:r>
            <a:r>
              <a:rPr lang="it-IT" sz="2800" b="1" dirty="0"/>
              <a:t> in Space </a:t>
            </a:r>
            <a:r>
              <a:rPr lang="it-IT" sz="2800" b="1" dirty="0" err="1"/>
              <a:t>at</a:t>
            </a:r>
            <a:r>
              <a:rPr lang="it-IT" sz="2800" b="1" dirty="0"/>
              <a:t> a </a:t>
            </a:r>
            <a:r>
              <a:rPr lang="it-IT" sz="2800" b="1" dirty="0" err="1"/>
              <a:t>Certain</a:t>
            </a:r>
            <a:r>
              <a:rPr lang="it-IT" sz="2800" b="1" dirty="0"/>
              <a:t> </a:t>
            </a:r>
            <a:r>
              <a:rPr lang="it-IT" sz="2800" b="1" dirty="0" err="1"/>
              <a:t>Distance</a:t>
            </a:r>
            <a:r>
              <a:rPr lang="it-IT" sz="2800" b="1" dirty="0"/>
              <a:t>; Replication = </a:t>
            </a:r>
            <a:r>
              <a:rPr lang="it-IT" sz="2800" b="1" dirty="0" err="1"/>
              <a:t>Emergent</a:t>
            </a:r>
            <a:r>
              <a:rPr lang="it-IT" sz="2800" b="1" dirty="0"/>
              <a:t> </a:t>
            </a:r>
            <a:r>
              <a:rPr lang="it-IT" sz="2800" b="1" dirty="0" err="1"/>
              <a:t>Property</a:t>
            </a:r>
            <a:r>
              <a:rPr lang="it-IT" sz="2800" b="1" dirty="0"/>
              <a:t> of a </a:t>
            </a:r>
            <a:r>
              <a:rPr lang="it-IT" sz="2800" b="1" dirty="0" err="1"/>
              <a:t>Specific</a:t>
            </a:r>
            <a:r>
              <a:rPr lang="it-IT" sz="2800" b="1" dirty="0"/>
              <a:t> Combination of DNA </a:t>
            </a:r>
            <a:r>
              <a:rPr lang="it-IT" sz="2800" b="1" dirty="0" err="1"/>
              <a:t>Molecular</a:t>
            </a:r>
            <a:r>
              <a:rPr lang="it-IT" sz="2800" b="1" dirty="0"/>
              <a:t> Components; Motion </a:t>
            </a:r>
            <a:r>
              <a:rPr lang="it-IT" sz="2800" b="1" dirty="0" err="1"/>
              <a:t>resulting</a:t>
            </a:r>
            <a:r>
              <a:rPr lang="it-IT" sz="2800" b="1" dirty="0"/>
              <a:t> from a </a:t>
            </a:r>
            <a:r>
              <a:rPr lang="it-IT" sz="2800" b="1" dirty="0" err="1"/>
              <a:t>Specific</a:t>
            </a:r>
            <a:r>
              <a:rPr lang="it-IT" sz="2800" b="1" dirty="0"/>
              <a:t> Combination of the Single Components of a Car; etc.</a:t>
            </a:r>
          </a:p>
        </p:txBody>
      </p:sp>
    </p:spTree>
    <p:extLst>
      <p:ext uri="{BB962C8B-B14F-4D97-AF65-F5344CB8AC3E}">
        <p14:creationId xmlns:p14="http://schemas.microsoft.com/office/powerpoint/2010/main" val="3044451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25A5FA-48AD-9F11-5BD4-22D276373DB5}"/>
              </a:ext>
            </a:extLst>
          </p:cNvPr>
          <p:cNvSpPr>
            <a:spLocks noGrp="1"/>
          </p:cNvSpPr>
          <p:nvPr>
            <p:ph type="title"/>
          </p:nvPr>
        </p:nvSpPr>
        <p:spPr/>
        <p:txBody>
          <a:bodyPr>
            <a:normAutofit fontScale="90000"/>
          </a:bodyPr>
          <a:lstStyle/>
          <a:p>
            <a:pPr algn="ctr"/>
            <a:r>
              <a:rPr lang="it-IT" dirty="0"/>
              <a:t>The </a:t>
            </a:r>
            <a:r>
              <a:rPr lang="it-IT" dirty="0" err="1"/>
              <a:t>Dialectics</a:t>
            </a:r>
            <a:r>
              <a:rPr lang="it-IT" dirty="0"/>
              <a:t> of </a:t>
            </a:r>
            <a:r>
              <a:rPr lang="it-IT" dirty="0" err="1"/>
              <a:t>Evolution</a:t>
            </a:r>
            <a:r>
              <a:rPr lang="it-IT" dirty="0"/>
              <a:t> </a:t>
            </a:r>
            <a:r>
              <a:rPr lang="it-IT" dirty="0" err="1"/>
              <a:t>intertwining</a:t>
            </a:r>
            <a:r>
              <a:rPr lang="it-IT" dirty="0"/>
              <a:t> with the </a:t>
            </a:r>
            <a:r>
              <a:rPr lang="it-IT" dirty="0" err="1"/>
              <a:t>Dialectics</a:t>
            </a:r>
            <a:r>
              <a:rPr lang="it-IT" dirty="0"/>
              <a:t> of Human </a:t>
            </a:r>
            <a:r>
              <a:rPr lang="it-IT" dirty="0" err="1"/>
              <a:t>Evolution</a:t>
            </a:r>
            <a:endParaRPr lang="it-IT" dirty="0"/>
          </a:p>
        </p:txBody>
      </p:sp>
      <p:sp>
        <p:nvSpPr>
          <p:cNvPr id="3" name="Segnaposto contenuto 2">
            <a:extLst>
              <a:ext uri="{FF2B5EF4-FFF2-40B4-BE49-F238E27FC236}">
                <a16:creationId xmlns:a16="http://schemas.microsoft.com/office/drawing/2014/main" id="{D851116B-37E7-BD89-E495-18DD5235107D}"/>
              </a:ext>
            </a:extLst>
          </p:cNvPr>
          <p:cNvSpPr>
            <a:spLocks noGrp="1"/>
          </p:cNvSpPr>
          <p:nvPr>
            <p:ph idx="1"/>
          </p:nvPr>
        </p:nvSpPr>
        <p:spPr/>
        <p:txBody>
          <a:bodyPr>
            <a:normAutofit lnSpcReduction="10000"/>
          </a:bodyPr>
          <a:lstStyle/>
          <a:p>
            <a:r>
              <a:rPr lang="it-IT" sz="3200" dirty="0">
                <a:latin typeface="Times New Roman" panose="02020603050405020304" pitchFamily="18" charset="0"/>
                <a:cs typeface="Times New Roman" panose="02020603050405020304" pitchFamily="18" charset="0"/>
              </a:rPr>
              <a:t>1. </a:t>
            </a:r>
            <a:r>
              <a:rPr lang="it-IT" sz="3200" dirty="0" err="1">
                <a:latin typeface="Times New Roman" panose="02020603050405020304" pitchFamily="18" charset="0"/>
                <a:cs typeface="Times New Roman" panose="02020603050405020304" pitchFamily="18" charset="0"/>
              </a:rPr>
              <a:t>Inorganic</a:t>
            </a:r>
            <a:r>
              <a:rPr lang="it-IT" sz="3200" dirty="0">
                <a:latin typeface="Times New Roman" panose="02020603050405020304" pitchFamily="18" charset="0"/>
                <a:cs typeface="Times New Roman" panose="02020603050405020304" pitchFamily="18" charset="0"/>
              </a:rPr>
              <a:t> and Organic </a:t>
            </a:r>
            <a:r>
              <a:rPr lang="it-IT" sz="3200" dirty="0" err="1">
                <a:latin typeface="Times New Roman" panose="02020603050405020304" pitchFamily="18" charset="0"/>
                <a:cs typeface="Times New Roman" panose="02020603050405020304" pitchFamily="18" charset="0"/>
              </a:rPr>
              <a:t>Interacting</a:t>
            </a:r>
            <a:endParaRPr lang="it-IT"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2. </a:t>
            </a:r>
            <a:r>
              <a:rPr lang="it-IT" sz="3200" dirty="0" err="1">
                <a:latin typeface="Times New Roman" panose="02020603050405020304" pitchFamily="18" charset="0"/>
                <a:cs typeface="Times New Roman" panose="02020603050405020304" pitchFamily="18" charset="0"/>
              </a:rPr>
              <a:t>Asexual</a:t>
            </a:r>
            <a:r>
              <a:rPr lang="it-IT" sz="3200" dirty="0">
                <a:latin typeface="Times New Roman" panose="02020603050405020304" pitchFamily="18" charset="0"/>
                <a:cs typeface="Times New Roman" panose="02020603050405020304" pitchFamily="18" charset="0"/>
              </a:rPr>
              <a:t> and </a:t>
            </a:r>
            <a:r>
              <a:rPr lang="it-IT" sz="3200" dirty="0" err="1">
                <a:latin typeface="Times New Roman" panose="02020603050405020304" pitchFamily="18" charset="0"/>
                <a:cs typeface="Times New Roman" panose="02020603050405020304" pitchFamily="18" charset="0"/>
              </a:rPr>
              <a:t>Sexual</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Reproduction</a:t>
            </a:r>
            <a:endParaRPr lang="it-IT"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3. Survival, </a:t>
            </a:r>
            <a:r>
              <a:rPr lang="it-IT" sz="3200" dirty="0" err="1">
                <a:latin typeface="Times New Roman" panose="02020603050405020304" pitchFamily="18" charset="0"/>
                <a:cs typeface="Times New Roman" panose="02020603050405020304" pitchFamily="18" charset="0"/>
              </a:rPr>
              <a:t>Growth</a:t>
            </a:r>
            <a:r>
              <a:rPr lang="it-IT" sz="3200" dirty="0">
                <a:latin typeface="Times New Roman" panose="02020603050405020304" pitchFamily="18" charset="0"/>
                <a:cs typeface="Times New Roman" panose="02020603050405020304" pitchFamily="18" charset="0"/>
              </a:rPr>
              <a:t>, and </a:t>
            </a:r>
            <a:r>
              <a:rPr lang="it-IT" sz="3200" dirty="0" err="1">
                <a:latin typeface="Times New Roman" panose="02020603050405020304" pitchFamily="18" charset="0"/>
                <a:cs typeface="Times New Roman" panose="02020603050405020304" pitchFamily="18" charset="0"/>
              </a:rPr>
              <a:t>Homeostatic</a:t>
            </a:r>
            <a:r>
              <a:rPr lang="it-IT" sz="3200" dirty="0">
                <a:latin typeface="Times New Roman" panose="02020603050405020304" pitchFamily="18" charset="0"/>
                <a:cs typeface="Times New Roman" panose="02020603050405020304" pitchFamily="18" charset="0"/>
              </a:rPr>
              <a:t> Balance</a:t>
            </a:r>
          </a:p>
          <a:p>
            <a:r>
              <a:rPr lang="it-IT" sz="3200" dirty="0">
                <a:latin typeface="Times New Roman" panose="02020603050405020304" pitchFamily="18" charset="0"/>
                <a:cs typeface="Times New Roman" panose="02020603050405020304" pitchFamily="18" charset="0"/>
              </a:rPr>
              <a:t>4. </a:t>
            </a:r>
            <a:r>
              <a:rPr lang="it-IT" sz="3200" dirty="0" err="1">
                <a:latin typeface="Times New Roman" panose="02020603050405020304" pitchFamily="18" charset="0"/>
                <a:cs typeface="Times New Roman" panose="02020603050405020304" pitchFamily="18" charset="0"/>
              </a:rPr>
              <a:t>Reciprocal</a:t>
            </a:r>
            <a:r>
              <a:rPr lang="it-IT" sz="3200" dirty="0">
                <a:latin typeface="Times New Roman" panose="02020603050405020304" pitchFamily="18" charset="0"/>
                <a:cs typeface="Times New Roman" panose="02020603050405020304" pitchFamily="18" charset="0"/>
              </a:rPr>
              <a:t> Adaptation </a:t>
            </a:r>
            <a:r>
              <a:rPr lang="it-IT" sz="3200" dirty="0" err="1">
                <a:latin typeface="Times New Roman" panose="02020603050405020304" pitchFamily="18" charset="0"/>
                <a:cs typeface="Times New Roman" panose="02020603050405020304" pitchFamily="18" charset="0"/>
              </a:rPr>
              <a:t>Path</a:t>
            </a:r>
            <a:r>
              <a:rPr lang="it-IT" sz="3200" dirty="0">
                <a:latin typeface="Times New Roman" panose="02020603050405020304" pitchFamily="18" charset="0"/>
                <a:cs typeface="Times New Roman" panose="02020603050405020304" pitchFamily="18" charset="0"/>
              </a:rPr>
              <a:t> of a Given </a:t>
            </a:r>
            <a:r>
              <a:rPr lang="it-IT" sz="3200" dirty="0" err="1">
                <a:latin typeface="Times New Roman" panose="02020603050405020304" pitchFamily="18" charset="0"/>
                <a:cs typeface="Times New Roman" panose="02020603050405020304" pitchFamily="18" charset="0"/>
              </a:rPr>
              <a:t>Species</a:t>
            </a:r>
            <a:r>
              <a:rPr lang="it-IT" sz="3200" dirty="0">
                <a:latin typeface="Times New Roman" panose="02020603050405020304" pitchFamily="18" charset="0"/>
                <a:cs typeface="Times New Roman" panose="02020603050405020304" pitchFamily="18" charset="0"/>
              </a:rPr>
              <a:t> and </a:t>
            </a:r>
            <a:r>
              <a:rPr lang="it-IT" sz="3200" dirty="0" err="1">
                <a:latin typeface="Times New Roman" panose="02020603050405020304" pitchFamily="18" charset="0"/>
                <a:cs typeface="Times New Roman" panose="02020603050405020304" pitchFamily="18" charset="0"/>
              </a:rPr>
              <a:t>its</a:t>
            </a:r>
            <a:r>
              <a:rPr lang="it-IT" sz="3200" dirty="0">
                <a:latin typeface="Times New Roman" panose="02020603050405020304" pitchFamily="18" charset="0"/>
                <a:cs typeface="Times New Roman" panose="02020603050405020304" pitchFamily="18" charset="0"/>
              </a:rPr>
              <a:t> Environment</a:t>
            </a:r>
          </a:p>
          <a:p>
            <a:r>
              <a:rPr lang="it-IT" sz="3200" dirty="0">
                <a:latin typeface="Times New Roman" panose="02020603050405020304" pitchFamily="18" charset="0"/>
                <a:cs typeface="Times New Roman" panose="02020603050405020304" pitchFamily="18" charset="0"/>
              </a:rPr>
              <a:t>5. Natural Environment and Human Social/Cultural Environment</a:t>
            </a:r>
          </a:p>
        </p:txBody>
      </p:sp>
      <p:sp>
        <p:nvSpPr>
          <p:cNvPr id="4" name="CasellaDiTesto 3">
            <a:extLst>
              <a:ext uri="{FF2B5EF4-FFF2-40B4-BE49-F238E27FC236}">
                <a16:creationId xmlns:a16="http://schemas.microsoft.com/office/drawing/2014/main" id="{A721D0A3-F110-6863-3816-8ABC5A585EA0}"/>
              </a:ext>
            </a:extLst>
          </p:cNvPr>
          <p:cNvSpPr txBox="1"/>
          <p:nvPr/>
        </p:nvSpPr>
        <p:spPr>
          <a:xfrm>
            <a:off x="-34724" y="-34724"/>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511059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5F814E-E2D6-EB1B-B0AA-FF611F9D85DD}"/>
              </a:ext>
            </a:extLst>
          </p:cNvPr>
          <p:cNvSpPr>
            <a:spLocks noGrp="1"/>
          </p:cNvSpPr>
          <p:nvPr>
            <p:ph type="title" idx="4294967295"/>
          </p:nvPr>
        </p:nvSpPr>
        <p:spPr>
          <a:xfrm>
            <a:off x="0" y="1"/>
            <a:ext cx="11049000" cy="1385888"/>
          </a:xfrm>
        </p:spPr>
        <p:txBody>
          <a:bodyPr/>
          <a:lstStyle/>
          <a:p>
            <a:pPr algn="ctr"/>
            <a:r>
              <a:rPr lang="it-IT" dirty="0"/>
              <a:t>Human </a:t>
            </a:r>
            <a:r>
              <a:rPr lang="it-IT" dirty="0" err="1"/>
              <a:t>Evolution</a:t>
            </a:r>
            <a:endParaRPr lang="it-IT" dirty="0"/>
          </a:p>
        </p:txBody>
      </p:sp>
      <p:sp>
        <p:nvSpPr>
          <p:cNvPr id="3" name="Segnaposto contenuto 2">
            <a:extLst>
              <a:ext uri="{FF2B5EF4-FFF2-40B4-BE49-F238E27FC236}">
                <a16:creationId xmlns:a16="http://schemas.microsoft.com/office/drawing/2014/main" id="{8770004F-7999-FB14-4CDE-9D09FC120CC0}"/>
              </a:ext>
            </a:extLst>
          </p:cNvPr>
          <p:cNvSpPr>
            <a:spLocks noGrp="1"/>
          </p:cNvSpPr>
          <p:nvPr>
            <p:ph idx="4294967295"/>
          </p:nvPr>
        </p:nvSpPr>
        <p:spPr>
          <a:xfrm>
            <a:off x="0" y="1071564"/>
            <a:ext cx="11060113" cy="5900736"/>
          </a:xfrm>
        </p:spPr>
        <p:txBody>
          <a:bodyPr>
            <a:noAutofit/>
          </a:bodyPr>
          <a:lstStyle/>
          <a:p>
            <a:r>
              <a:rPr lang="it-IT" sz="2800" dirty="0" err="1">
                <a:latin typeface="Times New Roman" panose="02020603050405020304" pitchFamily="18" charset="0"/>
                <a:cs typeface="Times New Roman" panose="02020603050405020304" pitchFamily="18" charset="0"/>
              </a:rPr>
              <a:t>Climate</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Changes</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triggering</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Bipedalism</a:t>
            </a:r>
            <a:endParaRPr lang="it-IT" sz="2800" dirty="0">
              <a:latin typeface="Times New Roman" panose="02020603050405020304" pitchFamily="18" charset="0"/>
              <a:cs typeface="Times New Roman" panose="02020603050405020304" pitchFamily="18" charset="0"/>
            </a:endParaRPr>
          </a:p>
          <a:p>
            <a:r>
              <a:rPr lang="it-IT" sz="2800" dirty="0" err="1">
                <a:latin typeface="Times New Roman" panose="02020603050405020304" pitchFamily="18" charset="0"/>
                <a:cs typeface="Times New Roman" panose="02020603050405020304" pitchFamily="18" charset="0"/>
              </a:rPr>
              <a:t>Bipedalism</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triggering</a:t>
            </a:r>
            <a:r>
              <a:rPr lang="it-IT" sz="2800" dirty="0">
                <a:latin typeface="Times New Roman" panose="02020603050405020304" pitchFamily="18" charset="0"/>
                <a:cs typeface="Times New Roman" panose="02020603050405020304" pitchFamily="18" charset="0"/>
              </a:rPr>
              <a:t> Manual </a:t>
            </a:r>
            <a:r>
              <a:rPr lang="it-IT" sz="2800" dirty="0" err="1">
                <a:latin typeface="Times New Roman" panose="02020603050405020304" pitchFamily="18" charset="0"/>
                <a:cs typeface="Times New Roman" panose="02020603050405020304" pitchFamily="18" charset="0"/>
              </a:rPr>
              <a:t>Mobility</a:t>
            </a:r>
            <a:r>
              <a:rPr lang="it-IT" sz="2800" dirty="0">
                <a:latin typeface="Times New Roman" panose="02020603050405020304" pitchFamily="18" charset="0"/>
                <a:cs typeface="Times New Roman" panose="02020603050405020304" pitchFamily="18" charset="0"/>
              </a:rPr>
              <a:t> – Feedback on </a:t>
            </a:r>
            <a:r>
              <a:rPr lang="it-IT" sz="2800" dirty="0" err="1">
                <a:latin typeface="Times New Roman" panose="02020603050405020304" pitchFamily="18" charset="0"/>
                <a:cs typeface="Times New Roman" panose="02020603050405020304" pitchFamily="18" charset="0"/>
              </a:rPr>
              <a:t>Bipedal</a:t>
            </a:r>
            <a:r>
              <a:rPr lang="it-IT" sz="2800" dirty="0">
                <a:latin typeface="Times New Roman" panose="02020603050405020304" pitchFamily="18" charset="0"/>
                <a:cs typeface="Times New Roman" panose="02020603050405020304" pitchFamily="18" charset="0"/>
              </a:rPr>
              <a:t> Skills</a:t>
            </a:r>
          </a:p>
          <a:p>
            <a:r>
              <a:rPr lang="it-IT" sz="2800" dirty="0">
                <a:latin typeface="Times New Roman" panose="02020603050405020304" pitchFamily="18" charset="0"/>
                <a:cs typeface="Times New Roman" panose="02020603050405020304" pitchFamily="18" charset="0"/>
              </a:rPr>
              <a:t>Manual </a:t>
            </a:r>
            <a:r>
              <a:rPr lang="it-IT" sz="2800" dirty="0" err="1">
                <a:latin typeface="Times New Roman" panose="02020603050405020304" pitchFamily="18" charset="0"/>
                <a:cs typeface="Times New Roman" panose="02020603050405020304" pitchFamily="18" charset="0"/>
              </a:rPr>
              <a:t>Mobility</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triggering</a:t>
            </a:r>
            <a:r>
              <a:rPr lang="it-IT" sz="2800" dirty="0">
                <a:latin typeface="Times New Roman" panose="02020603050405020304" pitchFamily="18" charset="0"/>
                <a:cs typeface="Times New Roman" panose="02020603050405020304" pitchFamily="18" charset="0"/>
              </a:rPr>
              <a:t> Brain </a:t>
            </a:r>
            <a:r>
              <a:rPr lang="it-IT" sz="2800" dirty="0" err="1">
                <a:latin typeface="Times New Roman" panose="02020603050405020304" pitchFamily="18" charset="0"/>
                <a:cs typeface="Times New Roman" panose="02020603050405020304" pitchFamily="18" charset="0"/>
              </a:rPr>
              <a:t>Enlargement</a:t>
            </a:r>
            <a:r>
              <a:rPr lang="it-IT" sz="2800" dirty="0">
                <a:latin typeface="Times New Roman" panose="02020603050405020304" pitchFamily="18" charset="0"/>
                <a:cs typeface="Times New Roman" panose="02020603050405020304" pitchFamily="18" charset="0"/>
              </a:rPr>
              <a:t> – Feedback on Manual Skills</a:t>
            </a:r>
          </a:p>
          <a:p>
            <a:r>
              <a:rPr lang="it-IT" sz="2800" dirty="0">
                <a:latin typeface="Times New Roman" panose="02020603050405020304" pitchFamily="18" charset="0"/>
                <a:cs typeface="Times New Roman" panose="02020603050405020304" pitchFamily="18" charset="0"/>
              </a:rPr>
              <a:t>[Hands </a:t>
            </a:r>
            <a:r>
              <a:rPr lang="it-IT" sz="2800" dirty="0" err="1">
                <a:latin typeface="Times New Roman" panose="02020603050405020304" pitchFamily="18" charset="0"/>
                <a:cs typeface="Times New Roman" panose="02020603050405020304" pitchFamily="18" charset="0"/>
              </a:rPr>
              <a:t>Transforming</a:t>
            </a:r>
            <a:r>
              <a:rPr lang="it-IT" sz="2800" dirty="0">
                <a:latin typeface="Times New Roman" panose="02020603050405020304" pitchFamily="18" charset="0"/>
                <a:cs typeface="Times New Roman" panose="02020603050405020304" pitchFamily="18" charset="0"/>
              </a:rPr>
              <a:t> Minds (-Brains), and Minds (-Brains) </a:t>
            </a:r>
            <a:r>
              <a:rPr lang="it-IT" sz="2800" dirty="0" err="1">
                <a:latin typeface="Times New Roman" panose="02020603050405020304" pitchFamily="18" charset="0"/>
                <a:cs typeface="Times New Roman" panose="02020603050405020304" pitchFamily="18" charset="0"/>
              </a:rPr>
              <a:t>Transforming</a:t>
            </a:r>
            <a:r>
              <a:rPr lang="it-IT" sz="2800" dirty="0">
                <a:latin typeface="Times New Roman" panose="02020603050405020304" pitchFamily="18" charset="0"/>
                <a:cs typeface="Times New Roman" panose="02020603050405020304" pitchFamily="18" charset="0"/>
              </a:rPr>
              <a:t> Hands]</a:t>
            </a:r>
          </a:p>
          <a:p>
            <a:r>
              <a:rPr lang="it-IT" sz="2800" dirty="0">
                <a:latin typeface="Times New Roman" panose="02020603050405020304" pitchFamily="18" charset="0"/>
                <a:cs typeface="Times New Roman" panose="02020603050405020304" pitchFamily="18" charset="0"/>
              </a:rPr>
              <a:t>Brain </a:t>
            </a:r>
            <a:r>
              <a:rPr lang="it-IT" sz="2800" dirty="0" err="1">
                <a:latin typeface="Times New Roman" panose="02020603050405020304" pitchFamily="18" charset="0"/>
                <a:cs typeface="Times New Roman" panose="02020603050405020304" pitchFamily="18" charset="0"/>
              </a:rPr>
              <a:t>Enlargement</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triggering</a:t>
            </a:r>
            <a:r>
              <a:rPr lang="it-IT" sz="2800" dirty="0">
                <a:latin typeface="Times New Roman" panose="02020603050405020304" pitchFamily="18" charset="0"/>
                <a:cs typeface="Times New Roman" panose="02020603050405020304" pitchFamily="18" charset="0"/>
              </a:rPr>
              <a:t> Self-</a:t>
            </a:r>
            <a:r>
              <a:rPr lang="it-IT" sz="2800" dirty="0" err="1">
                <a:latin typeface="Times New Roman" panose="02020603050405020304" pitchFamily="18" charset="0"/>
                <a:cs typeface="Times New Roman" panose="02020603050405020304" pitchFamily="18" charset="0"/>
              </a:rPr>
              <a:t>Consciousness</a:t>
            </a:r>
            <a:r>
              <a:rPr lang="it-IT" sz="2800" dirty="0">
                <a:latin typeface="Times New Roman" panose="02020603050405020304" pitchFamily="18" charset="0"/>
                <a:cs typeface="Times New Roman" panose="02020603050405020304" pitchFamily="18" charset="0"/>
              </a:rPr>
              <a:t> – Feedback on Brain </a:t>
            </a:r>
            <a:r>
              <a:rPr lang="it-IT" sz="2800" dirty="0" err="1">
                <a:latin typeface="Times New Roman" panose="02020603050405020304" pitchFamily="18" charset="0"/>
                <a:cs typeface="Times New Roman" panose="02020603050405020304" pitchFamily="18" charset="0"/>
              </a:rPr>
              <a:t>Plasticity</a:t>
            </a:r>
            <a:endParaRPr lang="it-IT"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Self-</a:t>
            </a:r>
            <a:r>
              <a:rPr lang="it-IT" sz="2800" dirty="0" err="1">
                <a:latin typeface="Times New Roman" panose="02020603050405020304" pitchFamily="18" charset="0"/>
                <a:cs typeface="Times New Roman" panose="02020603050405020304" pitchFamily="18" charset="0"/>
              </a:rPr>
              <a:t>Consciousness</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triggering</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Economic</a:t>
            </a:r>
            <a:r>
              <a:rPr lang="it-IT" sz="2800" dirty="0">
                <a:latin typeface="Times New Roman" panose="02020603050405020304" pitchFamily="18" charset="0"/>
                <a:cs typeface="Times New Roman" panose="02020603050405020304" pitchFamily="18" charset="0"/>
              </a:rPr>
              <a:t>/Social/Cultural/</a:t>
            </a:r>
            <a:r>
              <a:rPr lang="it-IT" sz="2800" dirty="0" err="1">
                <a:latin typeface="Times New Roman" panose="02020603050405020304" pitchFamily="18" charset="0"/>
                <a:cs typeface="Times New Roman" panose="02020603050405020304" pitchFamily="18" charset="0"/>
              </a:rPr>
              <a:t>Political</a:t>
            </a:r>
            <a:r>
              <a:rPr lang="it-IT" sz="2800" dirty="0">
                <a:latin typeface="Times New Roman" panose="02020603050405020304" pitchFamily="18" charset="0"/>
                <a:cs typeface="Times New Roman" panose="02020603050405020304" pitchFamily="18" charset="0"/>
              </a:rPr>
              <a:t> Setups – Feedback on </a:t>
            </a:r>
            <a:r>
              <a:rPr lang="it-IT" sz="2800" dirty="0" err="1">
                <a:latin typeface="Times New Roman" panose="02020603050405020304" pitchFamily="18" charset="0"/>
                <a:cs typeface="Times New Roman" panose="02020603050405020304" pitchFamily="18" charset="0"/>
              </a:rPr>
              <a:t>Climate</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Changes</a:t>
            </a:r>
            <a:endParaRPr lang="it-IT" sz="2800" dirty="0">
              <a:latin typeface="Times New Roman" panose="02020603050405020304" pitchFamily="18" charset="0"/>
              <a:cs typeface="Times New Roman" panose="02020603050405020304" pitchFamily="18" charset="0"/>
            </a:endParaRPr>
          </a:p>
        </p:txBody>
      </p:sp>
      <p:sp>
        <p:nvSpPr>
          <p:cNvPr id="4" name="Titolo 1">
            <a:extLst>
              <a:ext uri="{FF2B5EF4-FFF2-40B4-BE49-F238E27FC236}">
                <a16:creationId xmlns:a16="http://schemas.microsoft.com/office/drawing/2014/main" id="{5F928DBF-3D16-5E75-7724-7F3250CDF68F}"/>
              </a:ext>
            </a:extLst>
          </p:cNvPr>
          <p:cNvSpPr txBox="1">
            <a:spLocks/>
          </p:cNvSpPr>
          <p:nvPr/>
        </p:nvSpPr>
        <p:spPr>
          <a:xfrm>
            <a:off x="0" y="0"/>
            <a:ext cx="11049000" cy="1385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a:lstStyle>
          <a:p>
            <a:pPr algn="ctr"/>
            <a:r>
              <a:rPr lang="it-IT"/>
              <a:t>Human Evolution</a:t>
            </a:r>
            <a:endParaRPr lang="it-IT" dirty="0"/>
          </a:p>
        </p:txBody>
      </p:sp>
    </p:spTree>
    <p:extLst>
      <p:ext uri="{BB962C8B-B14F-4D97-AF65-F5344CB8AC3E}">
        <p14:creationId xmlns:p14="http://schemas.microsoft.com/office/powerpoint/2010/main" val="41430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85B074-C421-C2F4-52E4-F77408D401BE}"/>
              </a:ext>
            </a:extLst>
          </p:cNvPr>
          <p:cNvSpPr>
            <a:spLocks noGrp="1"/>
          </p:cNvSpPr>
          <p:nvPr>
            <p:ph type="title"/>
          </p:nvPr>
        </p:nvSpPr>
        <p:spPr/>
        <p:txBody>
          <a:bodyPr/>
          <a:lstStyle/>
          <a:p>
            <a:r>
              <a:rPr lang="it-IT" dirty="0"/>
              <a:t>Life </a:t>
            </a:r>
            <a:r>
              <a:rPr lang="it-IT" dirty="0" err="1"/>
              <a:t>as</a:t>
            </a:r>
            <a:r>
              <a:rPr lang="it-IT" dirty="0"/>
              <a:t> a </a:t>
            </a:r>
            <a:r>
              <a:rPr lang="it-IT" dirty="0" err="1"/>
              <a:t>Heraclitean</a:t>
            </a:r>
            <a:r>
              <a:rPr lang="it-IT" dirty="0"/>
              <a:t> River</a:t>
            </a:r>
          </a:p>
        </p:txBody>
      </p:sp>
      <p:pic>
        <p:nvPicPr>
          <p:cNvPr id="5" name="Segnaposto contenuto 4">
            <a:extLst>
              <a:ext uri="{FF2B5EF4-FFF2-40B4-BE49-F238E27FC236}">
                <a16:creationId xmlns:a16="http://schemas.microsoft.com/office/drawing/2014/main" id="{2F58BCFD-D29D-3C68-C498-7D02BE04E67F}"/>
              </a:ext>
            </a:extLst>
          </p:cNvPr>
          <p:cNvPicPr>
            <a:picLocks noGrp="1" noChangeAspect="1"/>
          </p:cNvPicPr>
          <p:nvPr>
            <p:ph idx="1"/>
          </p:nvPr>
        </p:nvPicPr>
        <p:blipFill>
          <a:blip r:embed="rId2"/>
          <a:stretch>
            <a:fillRect/>
          </a:stretch>
        </p:blipFill>
        <p:spPr>
          <a:xfrm>
            <a:off x="7699692" y="7315200"/>
            <a:ext cx="6673534" cy="6018122"/>
          </a:xfrm>
        </p:spPr>
      </p:pic>
      <p:pic>
        <p:nvPicPr>
          <p:cNvPr id="6" name="Immagine 5">
            <a:extLst>
              <a:ext uri="{FF2B5EF4-FFF2-40B4-BE49-F238E27FC236}">
                <a16:creationId xmlns:a16="http://schemas.microsoft.com/office/drawing/2014/main" id="{DC3B0A56-0BA3-5427-E24E-74C27EA75B4A}"/>
              </a:ext>
            </a:extLst>
          </p:cNvPr>
          <p:cNvPicPr>
            <a:picLocks noChangeAspect="1"/>
          </p:cNvPicPr>
          <p:nvPr/>
        </p:nvPicPr>
        <p:blipFill>
          <a:blip r:embed="rId3"/>
          <a:stretch>
            <a:fillRect/>
          </a:stretch>
        </p:blipFill>
        <p:spPr>
          <a:xfrm>
            <a:off x="1499075" y="1914524"/>
            <a:ext cx="9537384" cy="4287991"/>
          </a:xfrm>
          <a:prstGeom prst="rect">
            <a:avLst/>
          </a:prstGeom>
        </p:spPr>
      </p:pic>
    </p:spTree>
    <p:extLst>
      <p:ext uri="{BB962C8B-B14F-4D97-AF65-F5344CB8AC3E}">
        <p14:creationId xmlns:p14="http://schemas.microsoft.com/office/powerpoint/2010/main" val="3237843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diagramma&#10;&#10;Descrizione generata automaticamente">
            <a:extLst>
              <a:ext uri="{FF2B5EF4-FFF2-40B4-BE49-F238E27FC236}">
                <a16:creationId xmlns:a16="http://schemas.microsoft.com/office/drawing/2014/main" id="{8D1294B7-A025-1E6A-2A3C-97F32D2E8E1E}"/>
              </a:ext>
            </a:extLst>
          </p:cNvPr>
          <p:cNvPicPr>
            <a:picLocks noChangeAspect="1"/>
          </p:cNvPicPr>
          <p:nvPr/>
        </p:nvPicPr>
        <p:blipFill>
          <a:blip r:embed="rId2"/>
          <a:stretch>
            <a:fillRect/>
          </a:stretch>
        </p:blipFill>
        <p:spPr>
          <a:xfrm>
            <a:off x="2343151" y="85725"/>
            <a:ext cx="7815262" cy="8415338"/>
          </a:xfrm>
          <a:prstGeom prst="rect">
            <a:avLst/>
          </a:prstGeom>
        </p:spPr>
      </p:pic>
    </p:spTree>
    <p:extLst>
      <p:ext uri="{BB962C8B-B14F-4D97-AF65-F5344CB8AC3E}">
        <p14:creationId xmlns:p14="http://schemas.microsoft.com/office/powerpoint/2010/main" val="1227625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0D9AA2-EFCA-5C63-CC14-4EA07BEF43FE}"/>
              </a:ext>
            </a:extLst>
          </p:cNvPr>
          <p:cNvSpPr>
            <a:spLocks noGrp="1"/>
          </p:cNvSpPr>
          <p:nvPr>
            <p:ph type="title"/>
          </p:nvPr>
        </p:nvSpPr>
        <p:spPr/>
        <p:txBody>
          <a:bodyPr>
            <a:normAutofit/>
          </a:bodyPr>
          <a:lstStyle/>
          <a:p>
            <a:pPr algn="ctr"/>
            <a:r>
              <a:rPr lang="it-IT" sz="4400" b="1" dirty="0" err="1"/>
              <a:t>Oxygen</a:t>
            </a:r>
            <a:r>
              <a:rPr lang="it-IT" sz="4400" b="1" dirty="0"/>
              <a:t> and </a:t>
            </a:r>
            <a:r>
              <a:rPr lang="it-IT" sz="4400" b="1" dirty="0" err="1"/>
              <a:t>Cyanobacteria</a:t>
            </a:r>
            <a:endParaRPr lang="it-IT" sz="4400" b="1" dirty="0"/>
          </a:p>
        </p:txBody>
      </p:sp>
      <p:pic>
        <p:nvPicPr>
          <p:cNvPr id="4" name="Segnaposto contenuto 3">
            <a:extLst>
              <a:ext uri="{FF2B5EF4-FFF2-40B4-BE49-F238E27FC236}">
                <a16:creationId xmlns:a16="http://schemas.microsoft.com/office/drawing/2014/main" id="{4A9014B0-8630-A7DE-A7F1-23E0A772965D}"/>
              </a:ext>
            </a:extLst>
          </p:cNvPr>
          <p:cNvPicPr>
            <a:picLocks noGrp="1" noChangeAspect="1"/>
          </p:cNvPicPr>
          <p:nvPr>
            <p:ph idx="1"/>
          </p:nvPr>
        </p:nvPicPr>
        <p:blipFill>
          <a:blip r:embed="rId2"/>
          <a:stretch>
            <a:fillRect/>
          </a:stretch>
        </p:blipFill>
        <p:spPr>
          <a:xfrm>
            <a:off x="2414589" y="1831409"/>
            <a:ext cx="7608250" cy="4598834"/>
          </a:xfrm>
        </p:spPr>
      </p:pic>
    </p:spTree>
    <p:extLst>
      <p:ext uri="{BB962C8B-B14F-4D97-AF65-F5344CB8AC3E}">
        <p14:creationId xmlns:p14="http://schemas.microsoft.com/office/powerpoint/2010/main" val="328498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9B510-31A1-8597-F0DF-8D8068B123FA}"/>
              </a:ext>
            </a:extLst>
          </p:cNvPr>
          <p:cNvSpPr>
            <a:spLocks noGrp="1"/>
          </p:cNvSpPr>
          <p:nvPr>
            <p:ph type="title"/>
          </p:nvPr>
        </p:nvSpPr>
        <p:spPr/>
        <p:txBody>
          <a:bodyPr vert="horz" lIns="91440" tIns="45720" rIns="91440" bIns="45720" rtlCol="0" anchor="t">
            <a:normAutofit/>
          </a:bodyPr>
          <a:lstStyle/>
          <a:p>
            <a:r>
              <a:rPr lang="en-US" sz="4400" dirty="0"/>
              <a:t>Evolutionary Trees</a:t>
            </a:r>
          </a:p>
        </p:txBody>
      </p:sp>
      <p:pic>
        <p:nvPicPr>
          <p:cNvPr id="4" name="Segnaposto contenuto 3" descr="Immagine che contiene diagramma&#10;&#10;Descrizione generata automaticamente">
            <a:extLst>
              <a:ext uri="{FF2B5EF4-FFF2-40B4-BE49-F238E27FC236}">
                <a16:creationId xmlns:a16="http://schemas.microsoft.com/office/drawing/2014/main" id="{08DFCCAD-0BA7-434D-A7DE-08DE607FB7B9}"/>
              </a:ext>
            </a:extLst>
          </p:cNvPr>
          <p:cNvPicPr>
            <a:picLocks noGrp="1" noChangeAspect="1"/>
          </p:cNvPicPr>
          <p:nvPr>
            <p:ph sz="half" idx="1"/>
          </p:nvPr>
        </p:nvPicPr>
        <p:blipFill>
          <a:blip r:embed="rId2"/>
          <a:stretch>
            <a:fillRect/>
          </a:stretch>
        </p:blipFill>
        <p:spPr>
          <a:xfrm>
            <a:off x="563319" y="2386012"/>
            <a:ext cx="5365994" cy="3257551"/>
          </a:xfrm>
          <a:prstGeom prst="rect">
            <a:avLst/>
          </a:prstGeom>
        </p:spPr>
      </p:pic>
      <p:pic>
        <p:nvPicPr>
          <p:cNvPr id="6" name="Segnaposto contenuto 5">
            <a:extLst>
              <a:ext uri="{FF2B5EF4-FFF2-40B4-BE49-F238E27FC236}">
                <a16:creationId xmlns:a16="http://schemas.microsoft.com/office/drawing/2014/main" id="{E1A4A3DD-A006-4A78-1649-E324DD9F95DD}"/>
              </a:ext>
            </a:extLst>
          </p:cNvPr>
          <p:cNvPicPr>
            <a:picLocks noGrp="1" noChangeAspect="1"/>
          </p:cNvPicPr>
          <p:nvPr>
            <p:ph sz="half" idx="2"/>
          </p:nvPr>
        </p:nvPicPr>
        <p:blipFill>
          <a:blip r:embed="rId3"/>
          <a:stretch>
            <a:fillRect/>
          </a:stretch>
        </p:blipFill>
        <p:spPr>
          <a:xfrm>
            <a:off x="6886575" y="2386012"/>
            <a:ext cx="4129087" cy="3371851"/>
          </a:xfrm>
        </p:spPr>
      </p:pic>
    </p:spTree>
    <p:extLst>
      <p:ext uri="{BB962C8B-B14F-4D97-AF65-F5344CB8AC3E}">
        <p14:creationId xmlns:p14="http://schemas.microsoft.com/office/powerpoint/2010/main" val="4020672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839304-E42E-5D5F-32C7-49605E444508}"/>
              </a:ext>
            </a:extLst>
          </p:cNvPr>
          <p:cNvSpPr>
            <a:spLocks noGrp="1"/>
          </p:cNvSpPr>
          <p:nvPr>
            <p:ph type="title"/>
          </p:nvPr>
        </p:nvSpPr>
        <p:spPr/>
        <p:txBody>
          <a:bodyPr>
            <a:normAutofit fontScale="90000"/>
          </a:bodyPr>
          <a:lstStyle/>
          <a:p>
            <a:r>
              <a:rPr lang="en-US"/>
              <a:t>A Network of Dialectically Interacting Constraints</a:t>
            </a:r>
          </a:p>
        </p:txBody>
      </p:sp>
      <p:sp>
        <p:nvSpPr>
          <p:cNvPr id="19" name="Segnaposto testo 18">
            <a:extLst>
              <a:ext uri="{FF2B5EF4-FFF2-40B4-BE49-F238E27FC236}">
                <a16:creationId xmlns:a16="http://schemas.microsoft.com/office/drawing/2014/main" id="{B793AAB5-AF7C-8BCA-080E-978D22547FC9}"/>
              </a:ext>
            </a:extLst>
          </p:cNvPr>
          <p:cNvSpPr>
            <a:spLocks noGrp="1"/>
          </p:cNvSpPr>
          <p:nvPr>
            <p:ph type="body" idx="1"/>
          </p:nvPr>
        </p:nvSpPr>
        <p:spPr/>
        <p:txBody>
          <a:bodyPr/>
          <a:lstStyle/>
          <a:p>
            <a:endParaRPr lang="it-IT" dirty="0"/>
          </a:p>
        </p:txBody>
      </p:sp>
      <p:pic>
        <p:nvPicPr>
          <p:cNvPr id="15" name="Segnaposto contenuto 14">
            <a:extLst>
              <a:ext uri="{FF2B5EF4-FFF2-40B4-BE49-F238E27FC236}">
                <a16:creationId xmlns:a16="http://schemas.microsoft.com/office/drawing/2014/main" id="{7D6568CA-7D1C-8501-63F2-059EEDF14AE3}"/>
              </a:ext>
            </a:extLst>
          </p:cNvPr>
          <p:cNvPicPr>
            <a:picLocks noGrp="1" noChangeAspect="1"/>
          </p:cNvPicPr>
          <p:nvPr>
            <p:ph sz="half" idx="2"/>
          </p:nvPr>
        </p:nvPicPr>
        <p:blipFill>
          <a:blip r:embed="rId2"/>
          <a:stretch>
            <a:fillRect/>
          </a:stretch>
        </p:blipFill>
        <p:spPr>
          <a:xfrm>
            <a:off x="205285" y="1862857"/>
            <a:ext cx="5890715" cy="4180755"/>
          </a:xfrm>
        </p:spPr>
      </p:pic>
      <p:sp>
        <p:nvSpPr>
          <p:cNvPr id="21" name="Segnaposto testo 20">
            <a:extLst>
              <a:ext uri="{FF2B5EF4-FFF2-40B4-BE49-F238E27FC236}">
                <a16:creationId xmlns:a16="http://schemas.microsoft.com/office/drawing/2014/main" id="{FE91C4E9-6F3D-1FD1-67F8-E923A7FCA464}"/>
              </a:ext>
            </a:extLst>
          </p:cNvPr>
          <p:cNvSpPr>
            <a:spLocks noGrp="1"/>
          </p:cNvSpPr>
          <p:nvPr>
            <p:ph type="body" sz="quarter" idx="3"/>
          </p:nvPr>
        </p:nvSpPr>
        <p:spPr>
          <a:xfrm>
            <a:off x="7006618" y="2022883"/>
            <a:ext cx="4432301" cy="564080"/>
          </a:xfrm>
        </p:spPr>
        <p:txBody>
          <a:bodyPr>
            <a:normAutofit/>
          </a:bodyPr>
          <a:lstStyle/>
          <a:p>
            <a:r>
              <a:rPr lang="it-IT" sz="2000" dirty="0" err="1">
                <a:latin typeface="Times New Roman" panose="02020603050405020304" pitchFamily="18" charset="0"/>
                <a:cs typeface="Times New Roman" panose="02020603050405020304" pitchFamily="18" charset="0"/>
              </a:rPr>
              <a:t>Niche</a:t>
            </a:r>
            <a:r>
              <a:rPr lang="it-IT" sz="2000" dirty="0">
                <a:latin typeface="Times New Roman" panose="02020603050405020304" pitchFamily="18" charset="0"/>
                <a:cs typeface="Times New Roman" panose="02020603050405020304" pitchFamily="18" charset="0"/>
              </a:rPr>
              <a:t> Construction</a:t>
            </a:r>
          </a:p>
        </p:txBody>
      </p:sp>
      <p:pic>
        <p:nvPicPr>
          <p:cNvPr id="17" name="Segnaposto contenuto 16">
            <a:extLst>
              <a:ext uri="{FF2B5EF4-FFF2-40B4-BE49-F238E27FC236}">
                <a16:creationId xmlns:a16="http://schemas.microsoft.com/office/drawing/2014/main" id="{27DC52C9-E85A-F901-7228-43E3EB15B453}"/>
              </a:ext>
            </a:extLst>
          </p:cNvPr>
          <p:cNvPicPr>
            <a:picLocks noGrp="1" noChangeAspect="1"/>
          </p:cNvPicPr>
          <p:nvPr>
            <p:ph sz="quarter" idx="4"/>
          </p:nvPr>
        </p:nvPicPr>
        <p:blipFill>
          <a:blip r:embed="rId3"/>
          <a:stretch>
            <a:fillRect/>
          </a:stretch>
        </p:blipFill>
        <p:spPr>
          <a:xfrm>
            <a:off x="6817519" y="3565525"/>
            <a:ext cx="4432300" cy="1828800"/>
          </a:xfrm>
        </p:spPr>
      </p:pic>
    </p:spTree>
    <p:extLst>
      <p:ext uri="{BB962C8B-B14F-4D97-AF65-F5344CB8AC3E}">
        <p14:creationId xmlns:p14="http://schemas.microsoft.com/office/powerpoint/2010/main" val="1858054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A3B390E-6194-573B-427D-A381DD8DE063}"/>
              </a:ext>
            </a:extLst>
          </p:cNvPr>
          <p:cNvSpPr>
            <a:spLocks noGrp="1"/>
          </p:cNvSpPr>
          <p:nvPr>
            <p:ph type="title"/>
          </p:nvPr>
        </p:nvSpPr>
        <p:spPr/>
        <p:txBody>
          <a:bodyPr/>
          <a:lstStyle/>
          <a:p>
            <a:pPr algn="ctr"/>
            <a:r>
              <a:rPr lang="it-IT" dirty="0"/>
              <a:t>Yin Yang </a:t>
            </a:r>
            <a:r>
              <a:rPr lang="it-IT" dirty="0" err="1"/>
              <a:t>Dialectics</a:t>
            </a:r>
            <a:endParaRPr lang="it-IT" dirty="0"/>
          </a:p>
        </p:txBody>
      </p:sp>
      <p:pic>
        <p:nvPicPr>
          <p:cNvPr id="9" name="Segnaposto contenuto 8">
            <a:extLst>
              <a:ext uri="{FF2B5EF4-FFF2-40B4-BE49-F238E27FC236}">
                <a16:creationId xmlns:a16="http://schemas.microsoft.com/office/drawing/2014/main" id="{147FC123-4B9B-8129-C040-4B03405FC98C}"/>
              </a:ext>
            </a:extLst>
          </p:cNvPr>
          <p:cNvPicPr>
            <a:picLocks noGrp="1" noChangeAspect="1"/>
          </p:cNvPicPr>
          <p:nvPr>
            <p:ph idx="1"/>
          </p:nvPr>
        </p:nvPicPr>
        <p:blipFill>
          <a:blip r:embed="rId2"/>
          <a:stretch>
            <a:fillRect/>
          </a:stretch>
        </p:blipFill>
        <p:spPr>
          <a:xfrm>
            <a:off x="4000501" y="2143125"/>
            <a:ext cx="4029074" cy="3857625"/>
          </a:xfrm>
        </p:spPr>
      </p:pic>
    </p:spTree>
    <p:extLst>
      <p:ext uri="{BB962C8B-B14F-4D97-AF65-F5344CB8AC3E}">
        <p14:creationId xmlns:p14="http://schemas.microsoft.com/office/powerpoint/2010/main" val="2623585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35952-4FEE-528F-0E08-1810C14D61E7}"/>
              </a:ext>
            </a:extLst>
          </p:cNvPr>
          <p:cNvSpPr>
            <a:spLocks noGrp="1"/>
          </p:cNvSpPr>
          <p:nvPr>
            <p:ph type="title"/>
          </p:nvPr>
        </p:nvSpPr>
        <p:spPr/>
        <p:txBody>
          <a:bodyPr/>
          <a:lstStyle/>
          <a:p>
            <a:r>
              <a:rPr lang="it-IT" dirty="0" err="1"/>
              <a:t>IndividualMind</a:t>
            </a:r>
            <a:r>
              <a:rPr lang="it-IT" dirty="0"/>
              <a:t>-Body/</a:t>
            </a:r>
            <a:r>
              <a:rPr lang="it-IT" dirty="0" err="1"/>
              <a:t>Collective</a:t>
            </a:r>
            <a:r>
              <a:rPr lang="it-IT" dirty="0"/>
              <a:t> Mind-Body</a:t>
            </a:r>
          </a:p>
        </p:txBody>
      </p:sp>
      <p:sp>
        <p:nvSpPr>
          <p:cNvPr id="3" name="Segnaposto contenuto 2">
            <a:extLst>
              <a:ext uri="{FF2B5EF4-FFF2-40B4-BE49-F238E27FC236}">
                <a16:creationId xmlns:a16="http://schemas.microsoft.com/office/drawing/2014/main" id="{17657CCB-3CCB-CA76-67E8-B132373804CC}"/>
              </a:ext>
            </a:extLst>
          </p:cNvPr>
          <p:cNvSpPr>
            <a:spLocks noGrp="1"/>
          </p:cNvSpPr>
          <p:nvPr>
            <p:ph idx="1"/>
          </p:nvPr>
        </p:nvSpPr>
        <p:spPr/>
        <p:txBody>
          <a:bodyPr>
            <a:normAutofit/>
          </a:bodyPr>
          <a:lstStyle/>
          <a:p>
            <a:r>
              <a:rPr lang="it-IT" sz="2800" dirty="0" err="1"/>
              <a:t>Capitalist</a:t>
            </a:r>
            <a:r>
              <a:rPr lang="it-IT" sz="2800" dirty="0"/>
              <a:t> </a:t>
            </a:r>
            <a:r>
              <a:rPr lang="it-IT" sz="2800" dirty="0" err="1"/>
              <a:t>Niche</a:t>
            </a:r>
            <a:r>
              <a:rPr lang="it-IT" sz="2800" dirty="0"/>
              <a:t> Construction</a:t>
            </a:r>
          </a:p>
          <a:p>
            <a:r>
              <a:rPr lang="it-IT" sz="2800" dirty="0" err="1"/>
              <a:t>Socialist</a:t>
            </a:r>
            <a:r>
              <a:rPr lang="it-IT" sz="2800" dirty="0"/>
              <a:t> </a:t>
            </a:r>
            <a:r>
              <a:rPr lang="it-IT" sz="2800" dirty="0" err="1"/>
              <a:t>Niche</a:t>
            </a:r>
            <a:r>
              <a:rPr lang="it-IT" sz="2800" dirty="0"/>
              <a:t> Construction</a:t>
            </a:r>
          </a:p>
          <a:p>
            <a:r>
              <a:rPr lang="it-IT" sz="2800" dirty="0"/>
              <a:t>Interactions with </a:t>
            </a:r>
            <a:r>
              <a:rPr lang="it-IT" sz="2800" dirty="0" err="1">
                <a:solidFill>
                  <a:srgbClr val="FF0000"/>
                </a:solidFill>
              </a:rPr>
              <a:t>Flexible</a:t>
            </a:r>
            <a:r>
              <a:rPr lang="it-IT" sz="2800" dirty="0">
                <a:solidFill>
                  <a:srgbClr val="FF0000"/>
                </a:solidFill>
              </a:rPr>
              <a:t> </a:t>
            </a:r>
            <a:r>
              <a:rPr lang="it-IT" sz="2800" dirty="0"/>
              <a:t>Minds</a:t>
            </a:r>
          </a:p>
          <a:p>
            <a:r>
              <a:rPr lang="it-IT" sz="2800" dirty="0" err="1"/>
              <a:t>Reciprocal</a:t>
            </a:r>
            <a:r>
              <a:rPr lang="it-IT" sz="2800" dirty="0"/>
              <a:t> </a:t>
            </a:r>
            <a:r>
              <a:rPr lang="it-IT" sz="2800" dirty="0" err="1"/>
              <a:t>Conditioning</a:t>
            </a:r>
            <a:r>
              <a:rPr lang="it-IT" sz="2800" dirty="0"/>
              <a:t> of (Body-)Minds and </a:t>
            </a:r>
            <a:r>
              <a:rPr lang="it-IT" sz="2800" dirty="0" err="1"/>
              <a:t>Kinds</a:t>
            </a:r>
            <a:r>
              <a:rPr lang="it-IT" sz="2800" dirty="0"/>
              <a:t> of Societies </a:t>
            </a:r>
          </a:p>
        </p:txBody>
      </p:sp>
    </p:spTree>
    <p:extLst>
      <p:ext uri="{BB962C8B-B14F-4D97-AF65-F5344CB8AC3E}">
        <p14:creationId xmlns:p14="http://schemas.microsoft.com/office/powerpoint/2010/main" val="1930384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E41BF92-E2E5-6897-7230-4F06D2154650}"/>
              </a:ext>
            </a:extLst>
          </p:cNvPr>
          <p:cNvSpPr>
            <a:spLocks noGrp="1"/>
          </p:cNvSpPr>
          <p:nvPr>
            <p:ph type="title"/>
          </p:nvPr>
        </p:nvSpPr>
        <p:spPr/>
        <p:txBody>
          <a:bodyPr/>
          <a:lstStyle/>
          <a:p>
            <a:pPr algn="ctr"/>
            <a:r>
              <a:rPr lang="it-IT" dirty="0" err="1"/>
              <a:t>Evolution</a:t>
            </a:r>
            <a:r>
              <a:rPr lang="it-IT" dirty="0"/>
              <a:t> = Co-</a:t>
            </a:r>
            <a:r>
              <a:rPr lang="it-IT" dirty="0" err="1"/>
              <a:t>evolution</a:t>
            </a:r>
            <a:endParaRPr lang="it-IT" dirty="0"/>
          </a:p>
        </p:txBody>
      </p:sp>
      <p:sp>
        <p:nvSpPr>
          <p:cNvPr id="8" name="Segnaposto contenuto 7">
            <a:extLst>
              <a:ext uri="{FF2B5EF4-FFF2-40B4-BE49-F238E27FC236}">
                <a16:creationId xmlns:a16="http://schemas.microsoft.com/office/drawing/2014/main" id="{79D14517-DAD6-763F-1D14-C3E496DF9BBB}"/>
              </a:ext>
            </a:extLst>
          </p:cNvPr>
          <p:cNvSpPr>
            <a:spLocks noGrp="1"/>
          </p:cNvSpPr>
          <p:nvPr>
            <p:ph idx="1"/>
          </p:nvPr>
        </p:nvSpPr>
        <p:spPr/>
        <p:txBody>
          <a:bodyPr>
            <a:normAutofit/>
          </a:bodyPr>
          <a:lstStyle/>
          <a:p>
            <a:r>
              <a:rPr lang="it-IT" sz="2800" b="1" dirty="0"/>
              <a:t>Evolver and </a:t>
            </a:r>
            <a:r>
              <a:rPr lang="it-IT" sz="2800" b="1" dirty="0" err="1"/>
              <a:t>evolved</a:t>
            </a:r>
            <a:r>
              <a:rPr lang="it-IT" sz="2800" b="1" dirty="0"/>
              <a:t> (</a:t>
            </a:r>
            <a:r>
              <a:rPr lang="it-IT" sz="2800" b="1" dirty="0" err="1"/>
              <a:t>interchangeable</a:t>
            </a:r>
            <a:r>
              <a:rPr lang="it-IT" sz="2800" b="1" dirty="0"/>
              <a:t> </a:t>
            </a:r>
            <a:r>
              <a:rPr lang="it-IT" sz="2800" b="1" dirty="0" err="1"/>
              <a:t>subject</a:t>
            </a:r>
            <a:r>
              <a:rPr lang="it-IT" sz="2800" b="1" dirty="0"/>
              <a:t> and </a:t>
            </a:r>
            <a:r>
              <a:rPr lang="it-IT" sz="2800" b="1" dirty="0" err="1"/>
              <a:t>object</a:t>
            </a:r>
            <a:r>
              <a:rPr lang="it-IT" sz="2800" b="1" dirty="0"/>
              <a:t>) </a:t>
            </a:r>
            <a:r>
              <a:rPr lang="it-IT" sz="2800" b="1" dirty="0" err="1"/>
              <a:t>interact</a:t>
            </a:r>
            <a:r>
              <a:rPr lang="it-IT" sz="2800" b="1" dirty="0"/>
              <a:t> with, and </a:t>
            </a:r>
            <a:r>
              <a:rPr lang="it-IT" sz="2800" b="1" dirty="0" err="1"/>
              <a:t>transform</a:t>
            </a:r>
            <a:r>
              <a:rPr lang="it-IT" sz="2800" b="1" dirty="0"/>
              <a:t> </a:t>
            </a:r>
            <a:r>
              <a:rPr lang="it-IT" sz="2800" b="1" dirty="0" err="1"/>
              <a:t>into</a:t>
            </a:r>
            <a:r>
              <a:rPr lang="it-IT" sz="2800" b="1" dirty="0"/>
              <a:t>, </a:t>
            </a:r>
            <a:r>
              <a:rPr lang="it-IT" sz="2800" b="1" dirty="0" err="1"/>
              <a:t>each</a:t>
            </a:r>
            <a:r>
              <a:rPr lang="it-IT" sz="2800" b="1" dirty="0"/>
              <a:t> </a:t>
            </a:r>
            <a:r>
              <a:rPr lang="it-IT" sz="2800" b="1" dirty="0" err="1"/>
              <a:t>other</a:t>
            </a:r>
            <a:r>
              <a:rPr lang="it-IT" sz="2800" b="1" dirty="0"/>
              <a:t>, </a:t>
            </a:r>
            <a:r>
              <a:rPr lang="it-IT" sz="2800" b="1" dirty="0" err="1"/>
              <a:t>at</a:t>
            </a:r>
            <a:r>
              <a:rPr lang="it-IT" sz="2800" b="1" dirty="0"/>
              <a:t> the </a:t>
            </a:r>
            <a:r>
              <a:rPr lang="it-IT" sz="2800" b="1" dirty="0" err="1"/>
              <a:t>same</a:t>
            </a:r>
            <a:r>
              <a:rPr lang="it-IT" sz="2800" b="1" dirty="0"/>
              <a:t> or </a:t>
            </a:r>
            <a:r>
              <a:rPr lang="it-IT" sz="2800" b="1" dirty="0" err="1"/>
              <a:t>at</a:t>
            </a:r>
            <a:r>
              <a:rPr lang="it-IT" sz="2800" b="1" dirty="0"/>
              <a:t> a </a:t>
            </a:r>
            <a:r>
              <a:rPr lang="it-IT" sz="2800" b="1" dirty="0" err="1"/>
              <a:t>different</a:t>
            </a:r>
            <a:r>
              <a:rPr lang="it-IT" sz="2800" b="1" dirty="0"/>
              <a:t> pace</a:t>
            </a:r>
          </a:p>
        </p:txBody>
      </p:sp>
    </p:spTree>
    <p:extLst>
      <p:ext uri="{BB962C8B-B14F-4D97-AF65-F5344CB8AC3E}">
        <p14:creationId xmlns:p14="http://schemas.microsoft.com/office/powerpoint/2010/main" val="3256478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F6A3B8C-A200-730B-6BAE-4A177C67316D}"/>
              </a:ext>
            </a:extLst>
          </p:cNvPr>
          <p:cNvSpPr>
            <a:spLocks noGrp="1"/>
          </p:cNvSpPr>
          <p:nvPr>
            <p:ph type="title"/>
          </p:nvPr>
        </p:nvSpPr>
        <p:spPr/>
        <p:txBody>
          <a:bodyPr/>
          <a:lstStyle/>
          <a:p>
            <a:pPr algn="ctr"/>
            <a:r>
              <a:rPr lang="it-IT" dirty="0" err="1"/>
              <a:t>Intelligent</a:t>
            </a:r>
            <a:r>
              <a:rPr lang="it-IT" dirty="0"/>
              <a:t> Design?</a:t>
            </a:r>
          </a:p>
        </p:txBody>
      </p:sp>
      <p:pic>
        <p:nvPicPr>
          <p:cNvPr id="9" name="Segnaposto contenuto 8">
            <a:extLst>
              <a:ext uri="{FF2B5EF4-FFF2-40B4-BE49-F238E27FC236}">
                <a16:creationId xmlns:a16="http://schemas.microsoft.com/office/drawing/2014/main" id="{8C6A5E69-28AD-2B76-D8A9-FA023ACC49DB}"/>
              </a:ext>
            </a:extLst>
          </p:cNvPr>
          <p:cNvPicPr>
            <a:picLocks noGrp="1" noChangeAspect="1"/>
          </p:cNvPicPr>
          <p:nvPr>
            <p:ph idx="1"/>
          </p:nvPr>
        </p:nvPicPr>
        <p:blipFill>
          <a:blip r:embed="rId2"/>
          <a:stretch>
            <a:fillRect/>
          </a:stretch>
        </p:blipFill>
        <p:spPr>
          <a:xfrm>
            <a:off x="3917156" y="1485900"/>
            <a:ext cx="4357687" cy="6072187"/>
          </a:xfrm>
        </p:spPr>
      </p:pic>
    </p:spTree>
    <p:extLst>
      <p:ext uri="{BB962C8B-B14F-4D97-AF65-F5344CB8AC3E}">
        <p14:creationId xmlns:p14="http://schemas.microsoft.com/office/powerpoint/2010/main" val="185975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1A78D40-88FE-1218-91B8-CF074901920A}"/>
              </a:ext>
            </a:extLst>
          </p:cNvPr>
          <p:cNvSpPr>
            <a:spLocks noGrp="1"/>
          </p:cNvSpPr>
          <p:nvPr>
            <p:ph type="title"/>
          </p:nvPr>
        </p:nvSpPr>
        <p:spPr/>
        <p:txBody>
          <a:bodyPr/>
          <a:lstStyle/>
          <a:p>
            <a:pPr algn="ctr"/>
            <a:r>
              <a:rPr lang="it-IT" dirty="0"/>
              <a:t>Ring </a:t>
            </a:r>
            <a:r>
              <a:rPr lang="it-IT" dirty="0" err="1"/>
              <a:t>Species</a:t>
            </a:r>
            <a:endParaRPr lang="it-IT" dirty="0"/>
          </a:p>
        </p:txBody>
      </p:sp>
      <p:pic>
        <p:nvPicPr>
          <p:cNvPr id="7" name="Segnaposto contenuto 6">
            <a:extLst>
              <a:ext uri="{FF2B5EF4-FFF2-40B4-BE49-F238E27FC236}">
                <a16:creationId xmlns:a16="http://schemas.microsoft.com/office/drawing/2014/main" id="{8B2D99E3-52FF-0126-0906-1CE371C54ACD}"/>
              </a:ext>
            </a:extLst>
          </p:cNvPr>
          <p:cNvPicPr>
            <a:picLocks noGrp="1" noChangeAspect="1"/>
          </p:cNvPicPr>
          <p:nvPr>
            <p:ph sz="half" idx="1"/>
          </p:nvPr>
        </p:nvPicPr>
        <p:blipFill>
          <a:blip r:embed="rId2"/>
          <a:stretch>
            <a:fillRect/>
          </a:stretch>
        </p:blipFill>
        <p:spPr>
          <a:xfrm>
            <a:off x="571500" y="2074990"/>
            <a:ext cx="5524500" cy="4101972"/>
          </a:xfrm>
        </p:spPr>
      </p:pic>
      <p:pic>
        <p:nvPicPr>
          <p:cNvPr id="8" name="Segnaposto contenuto 7">
            <a:extLst>
              <a:ext uri="{FF2B5EF4-FFF2-40B4-BE49-F238E27FC236}">
                <a16:creationId xmlns:a16="http://schemas.microsoft.com/office/drawing/2014/main" id="{9FC2B526-9E58-CA43-4EEA-D938AF2B76E1}"/>
              </a:ext>
            </a:extLst>
          </p:cNvPr>
          <p:cNvPicPr>
            <a:picLocks noGrp="1" noChangeAspect="1"/>
          </p:cNvPicPr>
          <p:nvPr>
            <p:ph sz="half" idx="2"/>
          </p:nvPr>
        </p:nvPicPr>
        <p:blipFill>
          <a:blip r:embed="rId3"/>
          <a:stretch>
            <a:fillRect/>
          </a:stretch>
        </p:blipFill>
        <p:spPr>
          <a:xfrm>
            <a:off x="6700838" y="1914524"/>
            <a:ext cx="4586287" cy="4262437"/>
          </a:xfrm>
        </p:spPr>
      </p:pic>
    </p:spTree>
    <p:extLst>
      <p:ext uri="{BB962C8B-B14F-4D97-AF65-F5344CB8AC3E}">
        <p14:creationId xmlns:p14="http://schemas.microsoft.com/office/powerpoint/2010/main" val="1327837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a:extLst>
              <a:ext uri="{FF2B5EF4-FFF2-40B4-BE49-F238E27FC236}">
                <a16:creationId xmlns:a16="http://schemas.microsoft.com/office/drawing/2014/main" id="{AEFCD603-6636-283A-E595-C460215AAAD7}"/>
              </a:ext>
            </a:extLst>
          </p:cNvPr>
          <p:cNvSpPr>
            <a:spLocks noGrp="1"/>
          </p:cNvSpPr>
          <p:nvPr>
            <p:ph type="title" idx="4294967295"/>
          </p:nvPr>
        </p:nvSpPr>
        <p:spPr>
          <a:xfrm>
            <a:off x="571500" y="639956"/>
            <a:ext cx="7027226" cy="5185173"/>
          </a:xfrm>
        </p:spPr>
        <p:txBody>
          <a:bodyPr vert="horz" lIns="91440" tIns="45720" rIns="91440" bIns="45720" rtlCol="0" anchor="t">
            <a:normAutofit fontScale="90000"/>
          </a:bodyPr>
          <a:lstStyle/>
          <a:p>
            <a:pPr algn="ctr"/>
            <a:r>
              <a:rPr lang="en-US" sz="2400" b="1" dirty="0"/>
              <a:t> </a:t>
            </a:r>
            <a:r>
              <a:rPr lang="en-US" b="1" dirty="0"/>
              <a:t>BI-DIRECTIONAL SELECTION</a:t>
            </a:r>
            <a:br>
              <a:rPr lang="en-US" sz="2400" b="1" dirty="0"/>
            </a:br>
            <a:br>
              <a:rPr lang="en-US" sz="2400" b="1" dirty="0"/>
            </a:br>
            <a:r>
              <a:rPr lang="en-US" sz="3600" b="1" dirty="0"/>
              <a:t>Human Minds both selecting, and being selected by, their Natural, Social and Cultural Environment. Selected as they turned out to best cope with their Niche in the Past Generations. </a:t>
            </a:r>
            <a:br>
              <a:rPr lang="en-US" sz="3600" b="1" dirty="0"/>
            </a:br>
            <a:r>
              <a:rPr lang="en-US" sz="3600" b="1" dirty="0"/>
              <a:t>What about the Future Generations?</a:t>
            </a:r>
            <a:br>
              <a:rPr lang="en-US" sz="3600" b="1" dirty="0"/>
            </a:br>
            <a:endParaRPr lang="en-US" sz="3600" b="1" dirty="0"/>
          </a:p>
        </p:txBody>
      </p:sp>
      <p:cxnSp>
        <p:nvCxnSpPr>
          <p:cNvPr id="24" name="Straight Connector 23">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Segnaposto contenuto 10">
            <a:extLst>
              <a:ext uri="{FF2B5EF4-FFF2-40B4-BE49-F238E27FC236}">
                <a16:creationId xmlns:a16="http://schemas.microsoft.com/office/drawing/2014/main" id="{4B218D67-2890-41D9-6619-6C6939DED9BC}"/>
              </a:ext>
            </a:extLst>
          </p:cNvPr>
          <p:cNvPicPr>
            <a:picLocks noGrp="1" noChangeAspect="1"/>
          </p:cNvPicPr>
          <p:nvPr>
            <p:ph type="pic" idx="4294967295"/>
          </p:nvPr>
        </p:nvPicPr>
        <p:blipFill rotWithShape="1">
          <a:blip r:embed="rId3"/>
          <a:srcRect l="15946" r="14064" b="1"/>
          <a:stretch/>
        </p:blipFill>
        <p:spPr>
          <a:xfrm>
            <a:off x="8010184" y="849841"/>
            <a:ext cx="3610316" cy="5158308"/>
          </a:xfrm>
          <a:prstGeom prst="rect">
            <a:avLst/>
          </a:prstGeom>
        </p:spPr>
      </p:pic>
      <p:cxnSp>
        <p:nvCxnSpPr>
          <p:cNvPr id="28" name="Straight Connector 27">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351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BEB34BD-740B-E674-A484-5AD0CEAF8B21}"/>
              </a:ext>
            </a:extLst>
          </p:cNvPr>
          <p:cNvSpPr>
            <a:spLocks noGrp="1"/>
          </p:cNvSpPr>
          <p:nvPr>
            <p:ph type="title"/>
          </p:nvPr>
        </p:nvSpPr>
        <p:spPr/>
        <p:txBody>
          <a:bodyPr/>
          <a:lstStyle/>
          <a:p>
            <a:pPr algn="ctr"/>
            <a:r>
              <a:rPr lang="it-IT" dirty="0" err="1"/>
              <a:t>Exaptation</a:t>
            </a:r>
            <a:endParaRPr lang="it-IT" dirty="0"/>
          </a:p>
        </p:txBody>
      </p:sp>
      <p:pic>
        <p:nvPicPr>
          <p:cNvPr id="9" name="Segnaposto contenuto 8" descr="Immagine che contiene testo&#10;&#10;Descrizione generata automaticamente">
            <a:extLst>
              <a:ext uri="{FF2B5EF4-FFF2-40B4-BE49-F238E27FC236}">
                <a16:creationId xmlns:a16="http://schemas.microsoft.com/office/drawing/2014/main" id="{D5923F78-DD6E-E284-26B8-8495EAECE791}"/>
              </a:ext>
            </a:extLst>
          </p:cNvPr>
          <p:cNvPicPr>
            <a:picLocks noGrp="1" noChangeAspect="1"/>
          </p:cNvPicPr>
          <p:nvPr>
            <p:ph idx="1"/>
          </p:nvPr>
        </p:nvPicPr>
        <p:blipFill>
          <a:blip r:embed="rId2"/>
          <a:stretch>
            <a:fillRect/>
          </a:stretch>
        </p:blipFill>
        <p:spPr>
          <a:xfrm>
            <a:off x="2028825" y="1773390"/>
            <a:ext cx="8343900" cy="4627410"/>
          </a:xfrm>
        </p:spPr>
      </p:pic>
    </p:spTree>
    <p:extLst>
      <p:ext uri="{BB962C8B-B14F-4D97-AF65-F5344CB8AC3E}">
        <p14:creationId xmlns:p14="http://schemas.microsoft.com/office/powerpoint/2010/main" val="2575025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9923E-0FCE-D68F-ADC8-D4AD6EB06493}"/>
              </a:ext>
            </a:extLst>
          </p:cNvPr>
          <p:cNvSpPr>
            <a:spLocks noGrp="1"/>
          </p:cNvSpPr>
          <p:nvPr>
            <p:ph type="title"/>
          </p:nvPr>
        </p:nvSpPr>
        <p:spPr/>
        <p:txBody>
          <a:bodyPr/>
          <a:lstStyle/>
          <a:p>
            <a:r>
              <a:rPr lang="it-IT" dirty="0"/>
              <a:t>1. </a:t>
            </a:r>
            <a:r>
              <a:rPr lang="it-IT" dirty="0" err="1"/>
              <a:t>Asexual</a:t>
            </a:r>
            <a:r>
              <a:rPr lang="it-IT" dirty="0"/>
              <a:t> and </a:t>
            </a:r>
            <a:r>
              <a:rPr lang="it-IT" dirty="0" err="1"/>
              <a:t>Sexual</a:t>
            </a:r>
            <a:r>
              <a:rPr lang="it-IT" dirty="0"/>
              <a:t> </a:t>
            </a:r>
            <a:r>
              <a:rPr lang="it-IT" dirty="0" err="1"/>
              <a:t>Reproduction</a:t>
            </a:r>
            <a:endParaRPr lang="it-IT" dirty="0"/>
          </a:p>
        </p:txBody>
      </p:sp>
      <p:sp>
        <p:nvSpPr>
          <p:cNvPr id="3" name="Segnaposto contenuto 2">
            <a:extLst>
              <a:ext uri="{FF2B5EF4-FFF2-40B4-BE49-F238E27FC236}">
                <a16:creationId xmlns:a16="http://schemas.microsoft.com/office/drawing/2014/main" id="{86B713D9-FE6C-8306-D765-127D6746730E}"/>
              </a:ext>
            </a:extLst>
          </p:cNvPr>
          <p:cNvSpPr>
            <a:spLocks noGrp="1"/>
          </p:cNvSpPr>
          <p:nvPr>
            <p:ph idx="1"/>
          </p:nvPr>
        </p:nvSpPr>
        <p:spPr/>
        <p:txBody>
          <a:bodyPr>
            <a:normAutofit/>
          </a:bodyPr>
          <a:lstStyle/>
          <a:p>
            <a:r>
              <a:rPr lang="it-IT" sz="3200" b="1" dirty="0"/>
              <a:t>Living </a:t>
            </a:r>
            <a:r>
              <a:rPr lang="it-IT" sz="3200" b="1" dirty="0" err="1"/>
              <a:t>emerging</a:t>
            </a:r>
            <a:r>
              <a:rPr lang="it-IT" sz="3200" b="1" dirty="0"/>
              <a:t> from Non-living</a:t>
            </a:r>
          </a:p>
          <a:p>
            <a:pPr marL="0" indent="0">
              <a:buNone/>
            </a:pPr>
            <a:endParaRPr lang="it-IT" sz="3200" dirty="0"/>
          </a:p>
        </p:txBody>
      </p:sp>
    </p:spTree>
    <p:extLst>
      <p:ext uri="{BB962C8B-B14F-4D97-AF65-F5344CB8AC3E}">
        <p14:creationId xmlns:p14="http://schemas.microsoft.com/office/powerpoint/2010/main" val="3701011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BBA219-ACBB-171A-6520-A43CD91B48D6}"/>
              </a:ext>
            </a:extLst>
          </p:cNvPr>
          <p:cNvSpPr>
            <a:spLocks noGrp="1"/>
          </p:cNvSpPr>
          <p:nvPr>
            <p:ph type="title"/>
          </p:nvPr>
        </p:nvSpPr>
        <p:spPr/>
        <p:txBody>
          <a:bodyPr>
            <a:normAutofit fontScale="90000"/>
          </a:bodyPr>
          <a:lstStyle/>
          <a:p>
            <a:r>
              <a:rPr lang="it-IT" dirty="0" err="1"/>
              <a:t>Consciousness</a:t>
            </a:r>
            <a:r>
              <a:rPr lang="it-IT" dirty="0"/>
              <a:t> </a:t>
            </a:r>
            <a:r>
              <a:rPr lang="it-IT" dirty="0" err="1"/>
              <a:t>as</a:t>
            </a:r>
            <a:r>
              <a:rPr lang="it-IT" dirty="0"/>
              <a:t> </a:t>
            </a:r>
            <a:r>
              <a:rPr lang="it-IT" dirty="0" err="1"/>
              <a:t>Emergent</a:t>
            </a:r>
            <a:r>
              <a:rPr lang="it-IT" dirty="0"/>
              <a:t> </a:t>
            </a:r>
            <a:r>
              <a:rPr lang="it-IT" dirty="0" err="1"/>
              <a:t>Property</a:t>
            </a:r>
            <a:endParaRPr lang="it-IT" dirty="0"/>
          </a:p>
        </p:txBody>
      </p:sp>
      <p:sp>
        <p:nvSpPr>
          <p:cNvPr id="3" name="Segnaposto contenuto 2">
            <a:extLst>
              <a:ext uri="{FF2B5EF4-FFF2-40B4-BE49-F238E27FC236}">
                <a16:creationId xmlns:a16="http://schemas.microsoft.com/office/drawing/2014/main" id="{6706990A-D87C-C710-C922-B06D29975BF1}"/>
              </a:ext>
            </a:extLst>
          </p:cNvPr>
          <p:cNvSpPr>
            <a:spLocks noGrp="1"/>
          </p:cNvSpPr>
          <p:nvPr>
            <p:ph type="body" sz="half" idx="2"/>
          </p:nvPr>
        </p:nvSpPr>
        <p:spPr/>
        <p:txBody>
          <a:bodyPr/>
          <a:lstStyle/>
          <a:p>
            <a:r>
              <a:rPr lang="it-IT" sz="3600" dirty="0" err="1">
                <a:latin typeface="Times New Roman" panose="02020603050405020304" pitchFamily="18" charset="0"/>
                <a:cs typeface="Times New Roman" panose="02020603050405020304" pitchFamily="18" charset="0"/>
              </a:rPr>
              <a:t>Consciousness</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emerging</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fron</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What</a:t>
            </a:r>
            <a:r>
              <a:rPr lang="it-IT" sz="3600" dirty="0">
                <a:latin typeface="Times New Roman" panose="02020603050405020304" pitchFamily="18" charset="0"/>
                <a:cs typeface="Times New Roman" panose="02020603050405020304" pitchFamily="18" charset="0"/>
              </a:rPr>
              <a:t>  </a:t>
            </a:r>
            <a:r>
              <a:rPr lang="it-IT" sz="3600" dirty="0" err="1">
                <a:latin typeface="Times New Roman" panose="02020603050405020304" pitchFamily="18" charset="0"/>
                <a:cs typeface="Times New Roman" panose="02020603050405020304" pitchFamily="18" charset="0"/>
              </a:rPr>
              <a:t>has</a:t>
            </a:r>
            <a:r>
              <a:rPr lang="it-IT" sz="3600" dirty="0">
                <a:latin typeface="Times New Roman" panose="02020603050405020304" pitchFamily="18" charset="0"/>
                <a:cs typeface="Times New Roman" panose="02020603050405020304" pitchFamily="18" charset="0"/>
              </a:rPr>
              <a:t> no </a:t>
            </a:r>
            <a:r>
              <a:rPr lang="it-IT" sz="3600" dirty="0" err="1">
                <a:latin typeface="Times New Roman" panose="02020603050405020304" pitchFamily="18" charset="0"/>
                <a:cs typeface="Times New Roman" panose="02020603050405020304" pitchFamily="18" charset="0"/>
              </a:rPr>
              <a:t>Consciousness</a:t>
            </a:r>
            <a:r>
              <a:rPr lang="it-IT" sz="3600" dirty="0">
                <a:latin typeface="Times New Roman" panose="02020603050405020304" pitchFamily="18" charset="0"/>
                <a:cs typeface="Times New Roman" panose="02020603050405020304" pitchFamily="18" charset="0"/>
              </a:rPr>
              <a:t> (A. </a:t>
            </a:r>
            <a:r>
              <a:rPr lang="it-IT" sz="3600" dirty="0" err="1">
                <a:latin typeface="Times New Roman" panose="02020603050405020304" pitchFamily="18" charset="0"/>
                <a:cs typeface="Times New Roman" panose="02020603050405020304" pitchFamily="18" charset="0"/>
              </a:rPr>
              <a:t>Damasio</a:t>
            </a:r>
            <a:r>
              <a:rPr lang="it-IT" sz="3600" dirty="0">
                <a:latin typeface="Times New Roman" panose="02020603050405020304" pitchFamily="18" charset="0"/>
                <a:cs typeface="Times New Roman" panose="02020603050405020304" pitchFamily="18" charset="0"/>
              </a:rPr>
              <a:t>)</a:t>
            </a:r>
          </a:p>
          <a:p>
            <a:endParaRPr lang="it-IT" dirty="0"/>
          </a:p>
        </p:txBody>
      </p:sp>
      <p:pic>
        <p:nvPicPr>
          <p:cNvPr id="58" name="Segnaposto immagine 57">
            <a:extLst>
              <a:ext uri="{FF2B5EF4-FFF2-40B4-BE49-F238E27FC236}">
                <a16:creationId xmlns:a16="http://schemas.microsoft.com/office/drawing/2014/main" id="{2E625916-E3A6-3B1B-DF55-B9437C8A9397}"/>
              </a:ext>
            </a:extLst>
          </p:cNvPr>
          <p:cNvPicPr>
            <a:picLocks noGrp="1" noChangeAspect="1"/>
          </p:cNvPicPr>
          <p:nvPr>
            <p:ph type="pic" idx="1"/>
          </p:nvPr>
        </p:nvPicPr>
        <p:blipFill>
          <a:blip r:embed="rId2"/>
          <a:srcRect t="23322" b="23322"/>
          <a:stretch>
            <a:fillRect/>
          </a:stretch>
        </p:blipFill>
        <p:spPr>
          <a:xfrm>
            <a:off x="4723467" y="542926"/>
            <a:ext cx="6907844" cy="5757862"/>
          </a:xfrm>
        </p:spPr>
      </p:pic>
    </p:spTree>
    <p:extLst>
      <p:ext uri="{BB962C8B-B14F-4D97-AF65-F5344CB8AC3E}">
        <p14:creationId xmlns:p14="http://schemas.microsoft.com/office/powerpoint/2010/main" val="134990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3BC747-C6C9-9A75-D4BE-3DC4F7D0BA9C}"/>
              </a:ext>
            </a:extLst>
          </p:cNvPr>
          <p:cNvSpPr>
            <a:spLocks noGrp="1"/>
          </p:cNvSpPr>
          <p:nvPr>
            <p:ph type="title"/>
          </p:nvPr>
        </p:nvSpPr>
        <p:spPr/>
        <p:txBody>
          <a:bodyPr/>
          <a:lstStyle/>
          <a:p>
            <a:pPr algn="ctr"/>
            <a:r>
              <a:rPr lang="it-IT" dirty="0"/>
              <a:t>Lamarck vs. Darwin</a:t>
            </a:r>
          </a:p>
        </p:txBody>
      </p:sp>
      <p:sp>
        <p:nvSpPr>
          <p:cNvPr id="6" name="Segnaposto testo 5">
            <a:extLst>
              <a:ext uri="{FF2B5EF4-FFF2-40B4-BE49-F238E27FC236}">
                <a16:creationId xmlns:a16="http://schemas.microsoft.com/office/drawing/2014/main" id="{195A13F1-44A6-1688-75F8-7FDB5B0B7910}"/>
              </a:ext>
            </a:extLst>
          </p:cNvPr>
          <p:cNvSpPr>
            <a:spLocks noGrp="1"/>
          </p:cNvSpPr>
          <p:nvPr>
            <p:ph type="body" idx="1"/>
          </p:nvPr>
        </p:nvSpPr>
        <p:spPr/>
        <p:txBody>
          <a:bodyPr>
            <a:normAutofit/>
          </a:bodyPr>
          <a:lstStyle/>
          <a:p>
            <a:pPr algn="ctr"/>
            <a:r>
              <a:rPr lang="it-IT" sz="2400" dirty="0"/>
              <a:t>Teorie istruttive</a:t>
            </a:r>
          </a:p>
        </p:txBody>
      </p:sp>
      <p:sp>
        <p:nvSpPr>
          <p:cNvPr id="7" name="Segnaposto contenuto 6">
            <a:extLst>
              <a:ext uri="{FF2B5EF4-FFF2-40B4-BE49-F238E27FC236}">
                <a16:creationId xmlns:a16="http://schemas.microsoft.com/office/drawing/2014/main" id="{F1FF9807-8192-5C9F-36F4-F83D92039BAB}"/>
              </a:ext>
            </a:extLst>
          </p:cNvPr>
          <p:cNvSpPr>
            <a:spLocks noGrp="1"/>
          </p:cNvSpPr>
          <p:nvPr>
            <p:ph sz="half" idx="2"/>
          </p:nvPr>
        </p:nvSpPr>
        <p:spPr/>
        <p:txBody>
          <a:bodyPr/>
          <a:lstStyle/>
          <a:p>
            <a:r>
              <a:rPr lang="it-IT" sz="2800" dirty="0"/>
              <a:t>Trasformazione</a:t>
            </a:r>
          </a:p>
          <a:p>
            <a:r>
              <a:rPr lang="it-IT" sz="2800" dirty="0"/>
              <a:t>Scopi</a:t>
            </a:r>
          </a:p>
        </p:txBody>
      </p:sp>
      <p:sp>
        <p:nvSpPr>
          <p:cNvPr id="8" name="Segnaposto testo 7">
            <a:extLst>
              <a:ext uri="{FF2B5EF4-FFF2-40B4-BE49-F238E27FC236}">
                <a16:creationId xmlns:a16="http://schemas.microsoft.com/office/drawing/2014/main" id="{52DE2699-A3D5-999E-FC2D-57FC400E2340}"/>
              </a:ext>
            </a:extLst>
          </p:cNvPr>
          <p:cNvSpPr>
            <a:spLocks noGrp="1"/>
          </p:cNvSpPr>
          <p:nvPr>
            <p:ph type="body" sz="quarter" idx="3"/>
          </p:nvPr>
        </p:nvSpPr>
        <p:spPr/>
        <p:txBody>
          <a:bodyPr>
            <a:normAutofit/>
          </a:bodyPr>
          <a:lstStyle/>
          <a:p>
            <a:pPr algn="ctr"/>
            <a:r>
              <a:rPr lang="it-IT" sz="2400" dirty="0"/>
              <a:t>Teorie selettive</a:t>
            </a:r>
          </a:p>
        </p:txBody>
      </p:sp>
      <p:sp>
        <p:nvSpPr>
          <p:cNvPr id="9" name="Segnaposto contenuto 8">
            <a:extLst>
              <a:ext uri="{FF2B5EF4-FFF2-40B4-BE49-F238E27FC236}">
                <a16:creationId xmlns:a16="http://schemas.microsoft.com/office/drawing/2014/main" id="{2EEF02BD-2875-90DB-1421-7EB10678822E}"/>
              </a:ext>
            </a:extLst>
          </p:cNvPr>
          <p:cNvSpPr>
            <a:spLocks noGrp="1"/>
          </p:cNvSpPr>
          <p:nvPr>
            <p:ph sz="quarter" idx="4"/>
          </p:nvPr>
        </p:nvSpPr>
        <p:spPr/>
        <p:txBody>
          <a:bodyPr/>
          <a:lstStyle/>
          <a:p>
            <a:r>
              <a:rPr lang="it-IT" sz="2800" dirty="0"/>
              <a:t>Variazione</a:t>
            </a:r>
          </a:p>
          <a:p>
            <a:r>
              <a:rPr lang="it-IT" sz="2800" dirty="0"/>
              <a:t>Risultati</a:t>
            </a:r>
          </a:p>
        </p:txBody>
      </p:sp>
    </p:spTree>
    <p:extLst>
      <p:ext uri="{BB962C8B-B14F-4D97-AF65-F5344CB8AC3E}">
        <p14:creationId xmlns:p14="http://schemas.microsoft.com/office/powerpoint/2010/main" val="3638904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7A7CA3-69A3-3ADE-3256-CF4FDDF1146B}"/>
              </a:ext>
            </a:extLst>
          </p:cNvPr>
          <p:cNvSpPr>
            <a:spLocks noGrp="1"/>
          </p:cNvSpPr>
          <p:nvPr>
            <p:ph type="title"/>
          </p:nvPr>
        </p:nvSpPr>
        <p:spPr/>
        <p:txBody>
          <a:bodyPr>
            <a:normAutofit fontScale="90000"/>
          </a:bodyPr>
          <a:lstStyle/>
          <a:p>
            <a:pPr algn="ctr"/>
            <a:r>
              <a:rPr lang="it-IT" dirty="0"/>
              <a:t>Degrees of </a:t>
            </a:r>
            <a:r>
              <a:rPr lang="it-IT" dirty="0" err="1"/>
              <a:t>Genetically</a:t>
            </a:r>
            <a:r>
              <a:rPr lang="it-IT" dirty="0"/>
              <a:t> </a:t>
            </a:r>
            <a:r>
              <a:rPr lang="it-IT" dirty="0" err="1"/>
              <a:t>Predisposed</a:t>
            </a:r>
            <a:r>
              <a:rPr lang="it-IT" dirty="0"/>
              <a:t> </a:t>
            </a:r>
            <a:r>
              <a:rPr lang="it-IT" dirty="0" err="1"/>
              <a:t>Flexibility</a:t>
            </a:r>
            <a:r>
              <a:rPr lang="it-IT" dirty="0"/>
              <a:t> </a:t>
            </a:r>
            <a:r>
              <a:rPr lang="it-IT" dirty="0" err="1"/>
              <a:t>Depend</a:t>
            </a:r>
            <a:r>
              <a:rPr lang="it-IT" dirty="0"/>
              <a:t> on </a:t>
            </a:r>
            <a:r>
              <a:rPr lang="it-IT" dirty="0" err="1"/>
              <a:t>Environmental</a:t>
            </a:r>
            <a:r>
              <a:rPr lang="it-IT" dirty="0"/>
              <a:t> </a:t>
            </a:r>
            <a:r>
              <a:rPr lang="it-IT" dirty="0" err="1"/>
              <a:t>Conditions</a:t>
            </a:r>
            <a:endParaRPr lang="it-IT" dirty="0"/>
          </a:p>
        </p:txBody>
      </p:sp>
      <p:sp>
        <p:nvSpPr>
          <p:cNvPr id="5" name="Sottotitolo 4">
            <a:extLst>
              <a:ext uri="{FF2B5EF4-FFF2-40B4-BE49-F238E27FC236}">
                <a16:creationId xmlns:a16="http://schemas.microsoft.com/office/drawing/2014/main" id="{FBE89301-6CF8-E8DA-8942-2123E8481172}"/>
              </a:ext>
            </a:extLst>
          </p:cNvPr>
          <p:cNvSpPr>
            <a:spLocks noGrp="1"/>
          </p:cNvSpPr>
          <p:nvPr>
            <p:ph type="body" idx="1"/>
          </p:nvPr>
        </p:nvSpPr>
        <p:spPr/>
        <p:txBody>
          <a:bodyPr>
            <a:normAutofit fontScale="40000" lnSpcReduction="20000"/>
          </a:bodyPr>
          <a:lstStyle/>
          <a:p>
            <a:r>
              <a:rPr lang="it-IT" b="0" i="0" u="none" strike="noStrike" dirty="0" err="1">
                <a:solidFill>
                  <a:srgbClr val="040C28"/>
                </a:solidFill>
                <a:effectLst/>
                <a:latin typeface="Google Sans"/>
              </a:rPr>
              <a:t>Fishes</a:t>
            </a:r>
            <a:r>
              <a:rPr lang="it-IT" b="0" i="0" u="none" strike="noStrike" dirty="0">
                <a:solidFill>
                  <a:srgbClr val="040C28"/>
                </a:solidFill>
                <a:effectLst/>
                <a:latin typeface="Google Sans"/>
              </a:rPr>
              <a:t> are the </a:t>
            </a:r>
            <a:r>
              <a:rPr lang="it-IT" b="0" i="0" u="none" strike="noStrike" dirty="0" err="1">
                <a:solidFill>
                  <a:srgbClr val="040C28"/>
                </a:solidFill>
                <a:effectLst/>
                <a:latin typeface="Google Sans"/>
              </a:rPr>
              <a:t>only</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vertebrates</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that</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undergo</a:t>
            </a:r>
            <a:r>
              <a:rPr lang="it-IT" b="0" i="0" u="none" strike="noStrike" dirty="0">
                <a:solidFill>
                  <a:srgbClr val="040C28"/>
                </a:solidFill>
                <a:effectLst/>
                <a:latin typeface="Google Sans"/>
              </a:rPr>
              <a:t> sex </a:t>
            </a:r>
            <a:r>
              <a:rPr lang="it-IT" b="0" i="0" u="none" strike="noStrike" dirty="0" err="1">
                <a:solidFill>
                  <a:srgbClr val="040C28"/>
                </a:solidFill>
                <a:effectLst/>
                <a:latin typeface="Google Sans"/>
              </a:rPr>
              <a:t>change</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during</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their</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lifetime</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but</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even</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within</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this</a:t>
            </a:r>
            <a:r>
              <a:rPr lang="it-IT" b="0" i="0" u="none" strike="noStrike" dirty="0">
                <a:solidFill>
                  <a:srgbClr val="202124"/>
                </a:solidFill>
                <a:effectLst/>
                <a:latin typeface="Google Sans"/>
              </a:rPr>
              <a:t> group, a </a:t>
            </a:r>
            <a:r>
              <a:rPr lang="it-IT" b="0" i="0" u="none" strike="noStrike" dirty="0" err="1">
                <a:solidFill>
                  <a:srgbClr val="202124"/>
                </a:solidFill>
                <a:effectLst/>
                <a:latin typeface="Google Sans"/>
              </a:rPr>
              <a:t>unique</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reproductive</a:t>
            </a:r>
            <a:r>
              <a:rPr lang="it-IT" b="0" i="0" u="none" strike="noStrike" dirty="0">
                <a:solidFill>
                  <a:srgbClr val="202124"/>
                </a:solidFill>
                <a:effectLst/>
                <a:latin typeface="Google Sans"/>
              </a:rPr>
              <a:t> strategy </a:t>
            </a:r>
            <a:r>
              <a:rPr lang="it-IT" b="0" i="0" u="none" strike="noStrike" dirty="0" err="1">
                <a:solidFill>
                  <a:srgbClr val="202124"/>
                </a:solidFill>
                <a:effectLst/>
                <a:latin typeface="Google Sans"/>
              </a:rPr>
              <a:t>is</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displayed</a:t>
            </a:r>
            <a:r>
              <a:rPr lang="it-IT" b="0" i="0" u="none" strike="noStrike" dirty="0">
                <a:solidFill>
                  <a:srgbClr val="202124"/>
                </a:solidFill>
                <a:effectLst/>
                <a:latin typeface="Google Sans"/>
              </a:rPr>
              <a:t> by </a:t>
            </a:r>
            <a:r>
              <a:rPr lang="it-IT" b="0" i="0" u="none" strike="noStrike" dirty="0" err="1">
                <a:solidFill>
                  <a:srgbClr val="202124"/>
                </a:solidFill>
                <a:effectLst/>
                <a:latin typeface="Google Sans"/>
              </a:rPr>
              <a:t>only</a:t>
            </a:r>
            <a:r>
              <a:rPr lang="it-IT" b="0" i="0" u="none" strike="noStrike" dirty="0">
                <a:solidFill>
                  <a:srgbClr val="202124"/>
                </a:solidFill>
                <a:effectLst/>
                <a:latin typeface="Google Sans"/>
              </a:rPr>
              <a:t> 1.5% of the </a:t>
            </a:r>
            <a:r>
              <a:rPr lang="it-IT" b="0" i="0" u="none" strike="noStrike" dirty="0" err="1">
                <a:solidFill>
                  <a:srgbClr val="202124"/>
                </a:solidFill>
                <a:effectLst/>
                <a:latin typeface="Google Sans"/>
              </a:rPr>
              <a:t>teleosts</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This</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lability</a:t>
            </a:r>
            <a:r>
              <a:rPr lang="it-IT" b="0" i="0" u="none" strike="noStrike" dirty="0">
                <a:solidFill>
                  <a:srgbClr val="202124"/>
                </a:solidFill>
                <a:effectLst/>
                <a:latin typeface="Google Sans"/>
              </a:rPr>
              <a:t> in </a:t>
            </a:r>
            <a:r>
              <a:rPr lang="it-IT" b="0" i="0" u="none" strike="noStrike" dirty="0" err="1">
                <a:solidFill>
                  <a:srgbClr val="202124"/>
                </a:solidFill>
                <a:effectLst/>
                <a:latin typeface="Google Sans"/>
              </a:rPr>
              <a:t>alternating</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sexual</a:t>
            </a:r>
            <a:r>
              <a:rPr lang="it-IT" b="0" i="0" u="none" strike="noStrike" dirty="0">
                <a:solidFill>
                  <a:srgbClr val="202124"/>
                </a:solidFill>
                <a:effectLst/>
                <a:latin typeface="Google Sans"/>
              </a:rPr>
              <a:t> fate </a:t>
            </a:r>
            <a:r>
              <a:rPr lang="it-IT" b="0" i="0" u="none" strike="noStrike" dirty="0" err="1">
                <a:solidFill>
                  <a:srgbClr val="202124"/>
                </a:solidFill>
                <a:effectLst/>
                <a:latin typeface="Google Sans"/>
              </a:rPr>
              <a:t>is</a:t>
            </a:r>
            <a:r>
              <a:rPr lang="it-IT" b="0" i="0" u="none" strike="noStrike" dirty="0">
                <a:solidFill>
                  <a:srgbClr val="202124"/>
                </a:solidFill>
                <a:effectLst/>
                <a:latin typeface="Google Sans"/>
              </a:rPr>
              <a:t> the </a:t>
            </a:r>
            <a:r>
              <a:rPr lang="it-IT" b="0" i="0" u="none" strike="noStrike" dirty="0" err="1">
                <a:solidFill>
                  <a:srgbClr val="202124"/>
                </a:solidFill>
                <a:effectLst/>
                <a:latin typeface="Google Sans"/>
              </a:rPr>
              <a:t>result</a:t>
            </a:r>
            <a:r>
              <a:rPr lang="it-IT" b="0" i="0" u="none" strike="noStrike" dirty="0">
                <a:solidFill>
                  <a:srgbClr val="202124"/>
                </a:solidFill>
                <a:effectLst/>
                <a:latin typeface="Google Sans"/>
              </a:rPr>
              <a:t> of the </a:t>
            </a:r>
            <a:r>
              <a:rPr lang="it-IT" b="0" i="0" u="none" strike="noStrike" dirty="0" err="1">
                <a:solidFill>
                  <a:srgbClr val="202124"/>
                </a:solidFill>
                <a:effectLst/>
                <a:latin typeface="Google Sans"/>
              </a:rPr>
              <a:t>simultaneous</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suppression</a:t>
            </a:r>
            <a:r>
              <a:rPr lang="it-IT" b="0" i="0" u="none" strike="noStrike" dirty="0">
                <a:solidFill>
                  <a:srgbClr val="202124"/>
                </a:solidFill>
                <a:effectLst/>
                <a:latin typeface="Google Sans"/>
              </a:rPr>
              <a:t> and activation of </a:t>
            </a:r>
            <a:r>
              <a:rPr lang="it-IT" b="0" i="0" u="none" strike="noStrike" dirty="0" err="1">
                <a:solidFill>
                  <a:srgbClr val="202124"/>
                </a:solidFill>
                <a:effectLst/>
                <a:latin typeface="Google Sans"/>
              </a:rPr>
              <a:t>opposing</a:t>
            </a:r>
            <a:r>
              <a:rPr lang="it-IT" b="0" i="0" u="none" strike="noStrike" dirty="0">
                <a:solidFill>
                  <a:srgbClr val="202124"/>
                </a:solidFill>
                <a:effectLst/>
                <a:latin typeface="Google Sans"/>
              </a:rPr>
              <a:t> male and </a:t>
            </a:r>
            <a:r>
              <a:rPr lang="it-IT" b="0" i="0" u="none" strike="noStrike" dirty="0" err="1">
                <a:solidFill>
                  <a:srgbClr val="202124"/>
                </a:solidFill>
                <a:effectLst/>
                <a:latin typeface="Google Sans"/>
              </a:rPr>
              <a:t>female</a:t>
            </a:r>
            <a:r>
              <a:rPr lang="it-IT" b="0" i="0" u="none" strike="noStrike" dirty="0">
                <a:solidFill>
                  <a:srgbClr val="202124"/>
                </a:solidFill>
                <a:effectLst/>
                <a:latin typeface="Google Sans"/>
              </a:rPr>
              <a:t> networks.</a:t>
            </a:r>
            <a:endParaRPr lang="it-IT" dirty="0"/>
          </a:p>
        </p:txBody>
      </p:sp>
      <p:sp>
        <p:nvSpPr>
          <p:cNvPr id="8" name="Segnaposto contenuto 7">
            <a:extLst>
              <a:ext uri="{FF2B5EF4-FFF2-40B4-BE49-F238E27FC236}">
                <a16:creationId xmlns:a16="http://schemas.microsoft.com/office/drawing/2014/main" id="{9C620D6A-8D9A-6CCE-9CE9-3D5AB652C709}"/>
              </a:ext>
            </a:extLst>
          </p:cNvPr>
          <p:cNvSpPr>
            <a:spLocks noGrp="1"/>
          </p:cNvSpPr>
          <p:nvPr>
            <p:ph sz="half" idx="2"/>
          </p:nvPr>
        </p:nvSpPr>
        <p:spPr/>
        <p:txBody>
          <a:bodyPr/>
          <a:lstStyle/>
          <a:p>
            <a:endParaRPr lang="it-IT"/>
          </a:p>
        </p:txBody>
      </p:sp>
      <p:sp>
        <p:nvSpPr>
          <p:cNvPr id="10" name="Segnaposto contenuto 9">
            <a:extLst>
              <a:ext uri="{FF2B5EF4-FFF2-40B4-BE49-F238E27FC236}">
                <a16:creationId xmlns:a16="http://schemas.microsoft.com/office/drawing/2014/main" id="{EDECDAAA-EFCB-16B0-9313-F38A80CB013F}"/>
              </a:ext>
            </a:extLst>
          </p:cNvPr>
          <p:cNvSpPr>
            <a:spLocks noGrp="1"/>
          </p:cNvSpPr>
          <p:nvPr>
            <p:ph sz="quarter" idx="4"/>
          </p:nvPr>
        </p:nvSpPr>
        <p:spPr>
          <a:xfrm>
            <a:off x="6441470" y="3057525"/>
            <a:ext cx="5183188" cy="3036191"/>
          </a:xfrm>
        </p:spPr>
        <p:txBody>
          <a:bodyPr/>
          <a:lstStyle/>
          <a:p>
            <a:r>
              <a:rPr lang="it-IT" b="0" i="0" u="none" strike="noStrike" dirty="0" err="1">
                <a:solidFill>
                  <a:srgbClr val="040C28"/>
                </a:solidFill>
                <a:effectLst/>
                <a:latin typeface="Google Sans"/>
              </a:rPr>
              <a:t>Fishes</a:t>
            </a:r>
            <a:r>
              <a:rPr lang="it-IT" b="0" i="0" u="none" strike="noStrike" dirty="0">
                <a:solidFill>
                  <a:srgbClr val="040C28"/>
                </a:solidFill>
                <a:effectLst/>
                <a:latin typeface="Google Sans"/>
              </a:rPr>
              <a:t> are the </a:t>
            </a:r>
            <a:r>
              <a:rPr lang="it-IT" b="0" i="0" u="none" strike="noStrike" dirty="0" err="1">
                <a:solidFill>
                  <a:srgbClr val="040C28"/>
                </a:solidFill>
                <a:effectLst/>
                <a:latin typeface="Google Sans"/>
              </a:rPr>
              <a:t>only</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vertebrates</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that</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undergo</a:t>
            </a:r>
            <a:r>
              <a:rPr lang="it-IT" b="0" i="0" u="none" strike="noStrike" dirty="0">
                <a:solidFill>
                  <a:srgbClr val="040C28"/>
                </a:solidFill>
                <a:effectLst/>
                <a:latin typeface="Google Sans"/>
              </a:rPr>
              <a:t> sex </a:t>
            </a:r>
            <a:r>
              <a:rPr lang="it-IT" b="0" i="0" u="none" strike="noStrike" dirty="0" err="1">
                <a:solidFill>
                  <a:srgbClr val="040C28"/>
                </a:solidFill>
                <a:effectLst/>
                <a:latin typeface="Google Sans"/>
              </a:rPr>
              <a:t>change</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during</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their</a:t>
            </a:r>
            <a:r>
              <a:rPr lang="it-IT" b="0" i="0" u="none" strike="noStrike" dirty="0">
                <a:solidFill>
                  <a:srgbClr val="040C28"/>
                </a:solidFill>
                <a:effectLst/>
                <a:latin typeface="Google Sans"/>
              </a:rPr>
              <a:t> </a:t>
            </a:r>
            <a:r>
              <a:rPr lang="it-IT" b="0" i="0" u="none" strike="noStrike" dirty="0" err="1">
                <a:solidFill>
                  <a:srgbClr val="040C28"/>
                </a:solidFill>
                <a:effectLst/>
                <a:latin typeface="Google Sans"/>
              </a:rPr>
              <a:t>lifetime</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but</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even</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within</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this</a:t>
            </a:r>
            <a:r>
              <a:rPr lang="it-IT" b="0" i="0" u="none" strike="noStrike" dirty="0">
                <a:solidFill>
                  <a:srgbClr val="202124"/>
                </a:solidFill>
                <a:effectLst/>
                <a:latin typeface="Google Sans"/>
              </a:rPr>
              <a:t> group, a </a:t>
            </a:r>
            <a:r>
              <a:rPr lang="it-IT" b="0" i="0" u="none" strike="noStrike" dirty="0" err="1">
                <a:solidFill>
                  <a:srgbClr val="202124"/>
                </a:solidFill>
                <a:effectLst/>
                <a:latin typeface="Google Sans"/>
              </a:rPr>
              <a:t>unique</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reproductive</a:t>
            </a:r>
            <a:r>
              <a:rPr lang="it-IT" b="0" i="0" u="none" strike="noStrike" dirty="0">
                <a:solidFill>
                  <a:srgbClr val="202124"/>
                </a:solidFill>
                <a:effectLst/>
                <a:latin typeface="Google Sans"/>
              </a:rPr>
              <a:t> strategy </a:t>
            </a:r>
            <a:r>
              <a:rPr lang="it-IT" b="0" i="0" u="none" strike="noStrike" dirty="0" err="1">
                <a:solidFill>
                  <a:srgbClr val="202124"/>
                </a:solidFill>
                <a:effectLst/>
                <a:latin typeface="Google Sans"/>
              </a:rPr>
              <a:t>is</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displayed</a:t>
            </a:r>
            <a:r>
              <a:rPr lang="it-IT" b="0" i="0" u="none" strike="noStrike" dirty="0">
                <a:solidFill>
                  <a:srgbClr val="202124"/>
                </a:solidFill>
                <a:effectLst/>
                <a:latin typeface="Google Sans"/>
              </a:rPr>
              <a:t> by </a:t>
            </a:r>
            <a:r>
              <a:rPr lang="it-IT" b="0" i="0" u="none" strike="noStrike" dirty="0" err="1">
                <a:solidFill>
                  <a:srgbClr val="202124"/>
                </a:solidFill>
                <a:effectLst/>
                <a:latin typeface="Google Sans"/>
              </a:rPr>
              <a:t>only</a:t>
            </a:r>
            <a:r>
              <a:rPr lang="it-IT" b="0" i="0" u="none" strike="noStrike" dirty="0">
                <a:solidFill>
                  <a:srgbClr val="202124"/>
                </a:solidFill>
                <a:effectLst/>
                <a:latin typeface="Google Sans"/>
              </a:rPr>
              <a:t> 1.5% of the </a:t>
            </a:r>
            <a:r>
              <a:rPr lang="it-IT" b="0" i="0" u="none" strike="noStrike" dirty="0" err="1">
                <a:solidFill>
                  <a:srgbClr val="202124"/>
                </a:solidFill>
                <a:effectLst/>
                <a:latin typeface="Google Sans"/>
              </a:rPr>
              <a:t>teleosts</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This</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lability</a:t>
            </a:r>
            <a:r>
              <a:rPr lang="it-IT" b="0" i="0" u="none" strike="noStrike" dirty="0">
                <a:solidFill>
                  <a:srgbClr val="202124"/>
                </a:solidFill>
                <a:effectLst/>
                <a:latin typeface="Google Sans"/>
              </a:rPr>
              <a:t> in </a:t>
            </a:r>
            <a:r>
              <a:rPr lang="it-IT" b="0" i="0" u="none" strike="noStrike" dirty="0" err="1">
                <a:solidFill>
                  <a:srgbClr val="202124"/>
                </a:solidFill>
                <a:effectLst/>
                <a:latin typeface="Google Sans"/>
              </a:rPr>
              <a:t>alternating</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sexual</a:t>
            </a:r>
            <a:r>
              <a:rPr lang="it-IT" b="0" i="0" u="none" strike="noStrike" dirty="0">
                <a:solidFill>
                  <a:srgbClr val="202124"/>
                </a:solidFill>
                <a:effectLst/>
                <a:latin typeface="Google Sans"/>
              </a:rPr>
              <a:t> fate </a:t>
            </a:r>
            <a:r>
              <a:rPr lang="it-IT" b="0" i="0" u="none" strike="noStrike" dirty="0" err="1">
                <a:solidFill>
                  <a:srgbClr val="202124"/>
                </a:solidFill>
                <a:effectLst/>
                <a:latin typeface="Google Sans"/>
              </a:rPr>
              <a:t>is</a:t>
            </a:r>
            <a:r>
              <a:rPr lang="it-IT" b="0" i="0" u="none" strike="noStrike" dirty="0">
                <a:solidFill>
                  <a:srgbClr val="202124"/>
                </a:solidFill>
                <a:effectLst/>
                <a:latin typeface="Google Sans"/>
              </a:rPr>
              <a:t> the </a:t>
            </a:r>
            <a:r>
              <a:rPr lang="it-IT" b="0" i="0" u="none" strike="noStrike" dirty="0" err="1">
                <a:solidFill>
                  <a:srgbClr val="202124"/>
                </a:solidFill>
                <a:effectLst/>
                <a:latin typeface="Google Sans"/>
              </a:rPr>
              <a:t>result</a:t>
            </a:r>
            <a:r>
              <a:rPr lang="it-IT" b="0" i="0" u="none" strike="noStrike" dirty="0">
                <a:solidFill>
                  <a:srgbClr val="202124"/>
                </a:solidFill>
                <a:effectLst/>
                <a:latin typeface="Google Sans"/>
              </a:rPr>
              <a:t> of the </a:t>
            </a:r>
            <a:r>
              <a:rPr lang="it-IT" b="0" i="0" u="none" strike="noStrike" dirty="0" err="1">
                <a:solidFill>
                  <a:srgbClr val="202124"/>
                </a:solidFill>
                <a:effectLst/>
                <a:latin typeface="Google Sans"/>
              </a:rPr>
              <a:t>simultaneous</a:t>
            </a:r>
            <a:r>
              <a:rPr lang="it-IT" b="0" i="0" u="none" strike="noStrike" dirty="0">
                <a:solidFill>
                  <a:srgbClr val="202124"/>
                </a:solidFill>
                <a:effectLst/>
                <a:latin typeface="Google Sans"/>
              </a:rPr>
              <a:t> </a:t>
            </a:r>
            <a:r>
              <a:rPr lang="it-IT" b="0" i="0" u="none" strike="noStrike" dirty="0" err="1">
                <a:solidFill>
                  <a:srgbClr val="202124"/>
                </a:solidFill>
                <a:effectLst/>
                <a:latin typeface="Google Sans"/>
              </a:rPr>
              <a:t>suppression</a:t>
            </a:r>
            <a:r>
              <a:rPr lang="it-IT" b="0" i="0" u="none" strike="noStrike" dirty="0">
                <a:solidFill>
                  <a:srgbClr val="202124"/>
                </a:solidFill>
                <a:effectLst/>
                <a:latin typeface="Google Sans"/>
              </a:rPr>
              <a:t> and activation of </a:t>
            </a:r>
            <a:r>
              <a:rPr lang="it-IT" b="0" i="0" u="none" strike="noStrike" dirty="0" err="1">
                <a:solidFill>
                  <a:srgbClr val="202124"/>
                </a:solidFill>
                <a:effectLst/>
                <a:latin typeface="Google Sans"/>
              </a:rPr>
              <a:t>opposing</a:t>
            </a:r>
            <a:r>
              <a:rPr lang="it-IT" b="0" i="0" u="none" strike="noStrike" dirty="0">
                <a:solidFill>
                  <a:srgbClr val="202124"/>
                </a:solidFill>
                <a:effectLst/>
                <a:latin typeface="Google Sans"/>
              </a:rPr>
              <a:t> male and </a:t>
            </a:r>
            <a:r>
              <a:rPr lang="it-IT" b="0" i="0" u="none" strike="noStrike" dirty="0" err="1">
                <a:solidFill>
                  <a:srgbClr val="202124"/>
                </a:solidFill>
                <a:effectLst/>
                <a:latin typeface="Google Sans"/>
              </a:rPr>
              <a:t>female</a:t>
            </a:r>
            <a:r>
              <a:rPr lang="it-IT" b="0" i="0" u="none" strike="noStrike" dirty="0">
                <a:solidFill>
                  <a:srgbClr val="202124"/>
                </a:solidFill>
                <a:effectLst/>
                <a:latin typeface="Google Sans"/>
              </a:rPr>
              <a:t> networks.</a:t>
            </a:r>
            <a:endParaRPr lang="it-IT" dirty="0"/>
          </a:p>
        </p:txBody>
      </p:sp>
      <p:pic>
        <p:nvPicPr>
          <p:cNvPr id="4" name="Immagine 3">
            <a:extLst>
              <a:ext uri="{FF2B5EF4-FFF2-40B4-BE49-F238E27FC236}">
                <a16:creationId xmlns:a16="http://schemas.microsoft.com/office/drawing/2014/main" id="{EA8C736F-EC8E-204C-286C-E175522B859D}"/>
              </a:ext>
            </a:extLst>
          </p:cNvPr>
          <p:cNvPicPr>
            <a:picLocks noChangeAspect="1"/>
          </p:cNvPicPr>
          <p:nvPr/>
        </p:nvPicPr>
        <p:blipFill>
          <a:blip r:embed="rId2"/>
          <a:stretch>
            <a:fillRect/>
          </a:stretch>
        </p:blipFill>
        <p:spPr>
          <a:xfrm>
            <a:off x="-226031" y="1885950"/>
            <a:ext cx="6667501" cy="4714876"/>
          </a:xfrm>
          <a:prstGeom prst="rect">
            <a:avLst/>
          </a:prstGeom>
        </p:spPr>
      </p:pic>
    </p:spTree>
    <p:extLst>
      <p:ext uri="{BB962C8B-B14F-4D97-AF65-F5344CB8AC3E}">
        <p14:creationId xmlns:p14="http://schemas.microsoft.com/office/powerpoint/2010/main" val="402979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E4BF38D-361A-52D7-4E01-1A7E2F75055F}"/>
              </a:ext>
            </a:extLst>
          </p:cNvPr>
          <p:cNvSpPr>
            <a:spLocks noGrp="1"/>
          </p:cNvSpPr>
          <p:nvPr>
            <p:ph type="title"/>
          </p:nvPr>
        </p:nvSpPr>
        <p:spPr/>
        <p:txBody>
          <a:bodyPr/>
          <a:lstStyle/>
          <a:p>
            <a:pPr algn="ctr"/>
            <a:r>
              <a:rPr lang="it-IT" dirty="0"/>
              <a:t>Motori di variazione</a:t>
            </a:r>
          </a:p>
        </p:txBody>
      </p:sp>
      <p:sp>
        <p:nvSpPr>
          <p:cNvPr id="8" name="Segnaposto contenuto 7">
            <a:extLst>
              <a:ext uri="{FF2B5EF4-FFF2-40B4-BE49-F238E27FC236}">
                <a16:creationId xmlns:a16="http://schemas.microsoft.com/office/drawing/2014/main" id="{2002B060-6B78-8D19-E52E-E68D2613001F}"/>
              </a:ext>
            </a:extLst>
          </p:cNvPr>
          <p:cNvSpPr>
            <a:spLocks noGrp="1"/>
          </p:cNvSpPr>
          <p:nvPr>
            <p:ph idx="1"/>
          </p:nvPr>
        </p:nvSpPr>
        <p:spPr/>
        <p:txBody>
          <a:bodyPr/>
          <a:lstStyle/>
          <a:p>
            <a:r>
              <a:rPr lang="it-IT" sz="3200" dirty="0"/>
              <a:t>1. Mutazioni</a:t>
            </a:r>
          </a:p>
          <a:p>
            <a:r>
              <a:rPr lang="it-IT" sz="3200" dirty="0"/>
              <a:t>2. Rimescolamento genetico nella riproduzione sessuata</a:t>
            </a:r>
          </a:p>
          <a:p>
            <a:endParaRPr lang="it-IT" dirty="0"/>
          </a:p>
        </p:txBody>
      </p:sp>
    </p:spTree>
    <p:extLst>
      <p:ext uri="{BB962C8B-B14F-4D97-AF65-F5344CB8AC3E}">
        <p14:creationId xmlns:p14="http://schemas.microsoft.com/office/powerpoint/2010/main" val="246455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11D4E48-45B2-6DD1-FCD2-29655B31EBCF}"/>
              </a:ext>
            </a:extLst>
          </p:cNvPr>
          <p:cNvPicPr>
            <a:picLocks noChangeAspect="1"/>
          </p:cNvPicPr>
          <p:nvPr/>
        </p:nvPicPr>
        <p:blipFill>
          <a:blip r:embed="rId2"/>
          <a:stretch>
            <a:fillRect/>
          </a:stretch>
        </p:blipFill>
        <p:spPr>
          <a:xfrm>
            <a:off x="0" y="0"/>
            <a:ext cx="12192000" cy="5915608"/>
          </a:xfrm>
          <a:prstGeom prst="rect">
            <a:avLst/>
          </a:prstGeom>
        </p:spPr>
      </p:pic>
      <p:sp>
        <p:nvSpPr>
          <p:cNvPr id="7" name="CasellaDiTesto 6">
            <a:extLst>
              <a:ext uri="{FF2B5EF4-FFF2-40B4-BE49-F238E27FC236}">
                <a16:creationId xmlns:a16="http://schemas.microsoft.com/office/drawing/2014/main" id="{8034A497-7B41-289B-C545-2D7F9004E575}"/>
              </a:ext>
            </a:extLst>
          </p:cNvPr>
          <p:cNvSpPr txBox="1"/>
          <p:nvPr/>
        </p:nvSpPr>
        <p:spPr>
          <a:xfrm>
            <a:off x="300038" y="5601770"/>
            <a:ext cx="11672887" cy="584775"/>
          </a:xfrm>
          <a:prstGeom prst="rect">
            <a:avLst/>
          </a:prstGeom>
          <a:noFill/>
        </p:spPr>
        <p:txBody>
          <a:bodyPr wrap="square">
            <a:spAutoFit/>
          </a:bodyPr>
          <a:lstStyle/>
          <a:p>
            <a:r>
              <a:rPr lang="it-IT" sz="3200" b="1" dirty="0">
                <a:latin typeface="+mj-lt"/>
              </a:rPr>
              <a:t>The </a:t>
            </a:r>
            <a:r>
              <a:rPr lang="it-IT" sz="3200" b="1" dirty="0" err="1">
                <a:latin typeface="+mj-lt"/>
              </a:rPr>
              <a:t>evolutionary</a:t>
            </a:r>
            <a:r>
              <a:rPr lang="it-IT" sz="3200" b="1" dirty="0">
                <a:latin typeface="+mj-lt"/>
              </a:rPr>
              <a:t> </a:t>
            </a:r>
            <a:r>
              <a:rPr lang="it-IT" sz="3200" b="1" dirty="0" err="1">
                <a:latin typeface="+mj-lt"/>
              </a:rPr>
              <a:t>process</a:t>
            </a:r>
            <a:r>
              <a:rPr lang="it-IT" sz="3200" b="1" dirty="0">
                <a:latin typeface="+mj-lt"/>
              </a:rPr>
              <a:t> </a:t>
            </a:r>
            <a:r>
              <a:rPr lang="it-IT" sz="3200" b="1" dirty="0" err="1">
                <a:latin typeface="+mj-lt"/>
              </a:rPr>
              <a:t>is</a:t>
            </a:r>
            <a:r>
              <a:rPr lang="it-IT" sz="3200" b="1" dirty="0">
                <a:latin typeface="+mj-lt"/>
              </a:rPr>
              <a:t> a </a:t>
            </a:r>
            <a:r>
              <a:rPr lang="it-IT" sz="3200" b="1" dirty="0" err="1">
                <a:latin typeface="+mj-lt"/>
              </a:rPr>
              <a:t>typically</a:t>
            </a:r>
            <a:r>
              <a:rPr lang="it-IT" sz="3200" b="1" dirty="0">
                <a:latin typeface="+mj-lt"/>
              </a:rPr>
              <a:t> </a:t>
            </a:r>
            <a:r>
              <a:rPr lang="it-IT" sz="3200" b="1" dirty="0" err="1">
                <a:latin typeface="+mj-lt"/>
              </a:rPr>
              <a:t>dialectic</a:t>
            </a:r>
            <a:r>
              <a:rPr lang="it-IT" sz="3200" b="1" dirty="0">
                <a:latin typeface="+mj-lt"/>
              </a:rPr>
              <a:t> </a:t>
            </a:r>
            <a:r>
              <a:rPr lang="it-IT" sz="3200" b="1" dirty="0" err="1">
                <a:latin typeface="+mj-lt"/>
              </a:rPr>
              <a:t>process</a:t>
            </a:r>
            <a:r>
              <a:rPr lang="it-IT" sz="3200" b="1" dirty="0">
                <a:latin typeface="+mj-lt"/>
              </a:rPr>
              <a:t> </a:t>
            </a:r>
          </a:p>
        </p:txBody>
      </p:sp>
    </p:spTree>
    <p:extLst>
      <p:ext uri="{BB962C8B-B14F-4D97-AF65-F5344CB8AC3E}">
        <p14:creationId xmlns:p14="http://schemas.microsoft.com/office/powerpoint/2010/main" val="107575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9C46D8-1AED-9F80-555A-6C8C40AAED3B}"/>
              </a:ext>
            </a:extLst>
          </p:cNvPr>
          <p:cNvSpPr>
            <a:spLocks noGrp="1"/>
          </p:cNvSpPr>
          <p:nvPr>
            <p:ph type="title" idx="4294967295"/>
          </p:nvPr>
        </p:nvSpPr>
        <p:spPr>
          <a:xfrm>
            <a:off x="0" y="688975"/>
            <a:ext cx="11049000" cy="811213"/>
          </a:xfrm>
        </p:spPr>
        <p:txBody>
          <a:bodyPr/>
          <a:lstStyle/>
          <a:p>
            <a:pPr algn="ctr"/>
            <a:r>
              <a:rPr lang="it-IT" dirty="0" err="1"/>
              <a:t>What</a:t>
            </a:r>
            <a:r>
              <a:rPr lang="it-IT" dirty="0"/>
              <a:t> </a:t>
            </a:r>
            <a:r>
              <a:rPr lang="it-IT" dirty="0" err="1"/>
              <a:t>is</a:t>
            </a:r>
            <a:r>
              <a:rPr lang="it-IT" dirty="0"/>
              <a:t> Science?</a:t>
            </a:r>
          </a:p>
        </p:txBody>
      </p:sp>
      <p:sp>
        <p:nvSpPr>
          <p:cNvPr id="3" name="Segnaposto contenuto 2">
            <a:extLst>
              <a:ext uri="{FF2B5EF4-FFF2-40B4-BE49-F238E27FC236}">
                <a16:creationId xmlns:a16="http://schemas.microsoft.com/office/drawing/2014/main" id="{31FD4764-C6E3-568D-7747-EF8730AEDB32}"/>
              </a:ext>
            </a:extLst>
          </p:cNvPr>
          <p:cNvSpPr>
            <a:spLocks noGrp="1"/>
          </p:cNvSpPr>
          <p:nvPr>
            <p:ph idx="4294967295"/>
          </p:nvPr>
        </p:nvSpPr>
        <p:spPr>
          <a:xfrm>
            <a:off x="0" y="1614488"/>
            <a:ext cx="11488738" cy="4714875"/>
          </a:xfrm>
        </p:spPr>
        <p:txBody>
          <a:bodyPr>
            <a:noAutofit/>
          </a:bodyPr>
          <a:lstStyle/>
          <a:p>
            <a:r>
              <a:rPr lang="en-US" sz="2400" b="1" dirty="0">
                <a:effectLst/>
                <a:latin typeface="Times" pitchFamily="2" charset="0"/>
                <a:ea typeface="Times New Roman" panose="02020603050405020304" pitchFamily="18" charset="0"/>
              </a:rPr>
              <a:t>These are the properties of things that we call dialectical: that one thing cannot exist without the other, that one acquires its properties from its relation to the other, that the properties of both evolve as a consequence of their interpenetration </a:t>
            </a:r>
          </a:p>
          <a:p>
            <a:r>
              <a:rPr lang="en-US" sz="2400" b="1" dirty="0">
                <a:solidFill>
                  <a:srgbClr val="FF0000"/>
                </a:solidFill>
                <a:effectLst/>
                <a:latin typeface="Times" pitchFamily="2" charset="0"/>
                <a:ea typeface="Times New Roman" panose="02020603050405020304" pitchFamily="18" charset="0"/>
              </a:rPr>
              <a:t>We believe that science, in </a:t>
            </a:r>
            <a:r>
              <a:rPr lang="en-US" sz="2400" b="1" i="1" dirty="0">
                <a:solidFill>
                  <a:srgbClr val="FF0000"/>
                </a:solidFill>
                <a:effectLst/>
                <a:latin typeface="Times" pitchFamily="2" charset="0"/>
                <a:ea typeface="Times New Roman" panose="02020603050405020304" pitchFamily="18" charset="0"/>
              </a:rPr>
              <a:t>all </a:t>
            </a:r>
            <a:r>
              <a:rPr lang="en-US" sz="2400" b="1" dirty="0">
                <a:solidFill>
                  <a:srgbClr val="FF0000"/>
                </a:solidFill>
                <a:effectLst/>
                <a:latin typeface="Times" pitchFamily="2" charset="0"/>
                <a:ea typeface="Times New Roman" panose="02020603050405020304" pitchFamily="18" charset="0"/>
              </a:rPr>
              <a:t>its senses, is a social process that both causes and is caused by social organization. The denial of the interpenetration of the scientific and the social is itself a political act, giving support to social structures that hide behind scientific objectivity to perpetuate dependency, exploitation, racism, elitism, colonialism</a:t>
            </a:r>
            <a:endParaRPr lang="it-IT" sz="2400" dirty="0">
              <a:solidFill>
                <a:srgbClr val="FF0000"/>
              </a:solidFill>
              <a:effectLst/>
              <a:latin typeface="Times New Roman" panose="02020603050405020304" pitchFamily="18" charset="0"/>
              <a:ea typeface="Times New Roman" panose="02020603050405020304" pitchFamily="18" charset="0"/>
            </a:endParaRPr>
          </a:p>
          <a:p>
            <a:r>
              <a:rPr lang="en-US" sz="2400" b="1" dirty="0">
                <a:effectLst/>
                <a:latin typeface="Times" pitchFamily="2" charset="0"/>
                <a:ea typeface="Calibri" panose="020F0502020204030204" pitchFamily="34" charset="0"/>
                <a:cs typeface="Times New Roman" panose="02020603050405020304" pitchFamily="18" charset="0"/>
              </a:rPr>
              <a:t>Human beings see the natural world as a reflection of the social organization that is the dominant reality of their lives.  (</a:t>
            </a:r>
            <a:r>
              <a:rPr lang="en-US" sz="2400" b="1" i="1" dirty="0" err="1">
                <a:effectLst/>
                <a:latin typeface="Times" pitchFamily="2" charset="0"/>
                <a:ea typeface="Calibri" panose="020F0502020204030204" pitchFamily="34" charset="0"/>
                <a:cs typeface="Times New Roman" panose="02020603050405020304" pitchFamily="18" charset="0"/>
              </a:rPr>
              <a:t>Levins</a:t>
            </a:r>
            <a:r>
              <a:rPr lang="en-US" sz="2400" b="1" i="1" dirty="0">
                <a:effectLst/>
                <a:latin typeface="Times" pitchFamily="2" charset="0"/>
                <a:ea typeface="Calibri" panose="020F0502020204030204" pitchFamily="34" charset="0"/>
                <a:cs typeface="Times New Roman" panose="02020603050405020304" pitchFamily="18" charset="0"/>
              </a:rPr>
              <a:t>, </a:t>
            </a:r>
            <a:r>
              <a:rPr lang="en-US" sz="2400" b="1" i="1" dirty="0" err="1">
                <a:effectLst/>
                <a:latin typeface="Times" pitchFamily="2" charset="0"/>
                <a:ea typeface="Calibri" panose="020F0502020204030204" pitchFamily="34" charset="0"/>
                <a:cs typeface="Times New Roman" panose="02020603050405020304" pitchFamily="18" charset="0"/>
              </a:rPr>
              <a:t>Lewontin</a:t>
            </a:r>
            <a:r>
              <a:rPr lang="en-US" sz="2400" b="1" i="1" dirty="0">
                <a:effectLst/>
                <a:latin typeface="Times" pitchFamily="2" charset="0"/>
                <a:ea typeface="Calibri" panose="020F0502020204030204" pitchFamily="34" charset="0"/>
                <a:cs typeface="Times New Roman" panose="02020603050405020304" pitchFamily="18" charset="0"/>
              </a:rPr>
              <a:t>, The Dialectical Biologist</a:t>
            </a:r>
            <a:r>
              <a:rPr lang="en-US" sz="2400" b="1" dirty="0">
                <a:effectLst/>
                <a:latin typeface="Times" pitchFamily="2" charset="0"/>
                <a:ea typeface="Calibri" panose="020F0502020204030204" pitchFamily="34" charset="0"/>
                <a:cs typeface="Times New Roman" panose="02020603050405020304" pitchFamily="18" charset="0"/>
              </a:rPr>
              <a:t>)</a:t>
            </a:r>
            <a:endParaRPr lang="it-IT" sz="2400" dirty="0"/>
          </a:p>
        </p:txBody>
      </p:sp>
    </p:spTree>
    <p:extLst>
      <p:ext uri="{BB962C8B-B14F-4D97-AF65-F5344CB8AC3E}">
        <p14:creationId xmlns:p14="http://schemas.microsoft.com/office/powerpoint/2010/main" val="152007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FE15014-CBA6-063C-1D16-A5F47970289F}"/>
              </a:ext>
            </a:extLst>
          </p:cNvPr>
          <p:cNvSpPr>
            <a:spLocks noGrp="1"/>
          </p:cNvSpPr>
          <p:nvPr>
            <p:ph type="title"/>
          </p:nvPr>
        </p:nvSpPr>
        <p:spPr>
          <a:xfrm>
            <a:off x="571500" y="717452"/>
            <a:ext cx="11049000" cy="5126136"/>
          </a:xfrm>
        </p:spPr>
        <p:txBody>
          <a:bodyPr>
            <a:normAutofit fontScale="90000"/>
          </a:bodyPr>
          <a:lstStyle/>
          <a:p>
            <a:r>
              <a:rPr lang="it-IT" sz="3600" dirty="0"/>
              <a:t>Platone - dialettica delle idee</a:t>
            </a:r>
            <a:br>
              <a:rPr lang="it-IT" sz="3600" dirty="0"/>
            </a:br>
            <a:br>
              <a:rPr lang="it-IT" sz="3600" dirty="0"/>
            </a:br>
            <a:r>
              <a:rPr lang="it-IT" sz="3600" dirty="0"/>
              <a:t>Aristotele – fissismo (essenzialismo), entelechia</a:t>
            </a:r>
            <a:br>
              <a:rPr lang="it-IT" sz="3600" dirty="0"/>
            </a:br>
            <a:br>
              <a:rPr lang="it-IT" sz="3600" dirty="0"/>
            </a:br>
            <a:r>
              <a:rPr lang="it-IT" sz="3600" dirty="0"/>
              <a:t>Democrito, Epicuro</a:t>
            </a:r>
            <a:br>
              <a:rPr lang="it-IT" sz="3600" dirty="0"/>
            </a:br>
            <a:r>
              <a:rPr lang="it-IT" sz="3600" dirty="0"/>
              <a:t> </a:t>
            </a:r>
            <a:br>
              <a:rPr lang="it-IT" sz="3600" dirty="0"/>
            </a:br>
            <a:r>
              <a:rPr lang="it-IT" sz="3100" dirty="0"/>
              <a:t>Lucrezio</a:t>
            </a:r>
            <a:r>
              <a:rPr lang="it-IT" sz="3600" dirty="0"/>
              <a:t> </a:t>
            </a:r>
            <a:r>
              <a:rPr lang="it-IT" sz="2700" dirty="0"/>
              <a:t>(De rerum natura, </a:t>
            </a:r>
            <a:r>
              <a:rPr lang="it-IT" sz="2700" dirty="0" err="1"/>
              <a:t>liber</a:t>
            </a:r>
            <a:r>
              <a:rPr lang="it-IT" sz="2700" dirty="0"/>
              <a:t> V, </a:t>
            </a:r>
            <a:r>
              <a:rPr lang="it-IT" sz="2700" dirty="0" err="1"/>
              <a:t>vv</a:t>
            </a:r>
            <a:r>
              <a:rPr lang="it-IT" sz="2700" dirty="0"/>
              <a:t>. 800 e sgg.)</a:t>
            </a:r>
            <a:r>
              <a:rPr lang="it-IT" sz="3600" dirty="0"/>
              <a:t> </a:t>
            </a:r>
            <a:r>
              <a:rPr lang="it-IT" sz="2700" dirty="0"/>
              <a:t>(clinamen, Ibid., II, 216 e sgg.) </a:t>
            </a:r>
            <a:br>
              <a:rPr lang="it-IT" sz="3600" dirty="0"/>
            </a:br>
            <a:br>
              <a:rPr lang="it-IT" sz="3600" dirty="0"/>
            </a:br>
            <a:r>
              <a:rPr lang="it-IT" sz="2700" dirty="0"/>
              <a:t>Plinio il Vecchio, Columella (classificazione delle piante)</a:t>
            </a:r>
            <a:br>
              <a:rPr lang="it-IT" sz="3600" dirty="0"/>
            </a:br>
            <a:br>
              <a:rPr lang="it-IT" sz="3600" dirty="0"/>
            </a:br>
            <a:endParaRPr lang="it-IT" sz="3600" dirty="0"/>
          </a:p>
        </p:txBody>
      </p:sp>
    </p:spTree>
    <p:extLst>
      <p:ext uri="{BB962C8B-B14F-4D97-AF65-F5344CB8AC3E}">
        <p14:creationId xmlns:p14="http://schemas.microsoft.com/office/powerpoint/2010/main" val="10433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F62F712-2DD5-5DD9-EFEC-9AAC0BB8777A}"/>
              </a:ext>
            </a:extLst>
          </p:cNvPr>
          <p:cNvSpPr>
            <a:spLocks noGrp="1"/>
          </p:cNvSpPr>
          <p:nvPr>
            <p:ph type="title"/>
          </p:nvPr>
        </p:nvSpPr>
        <p:spPr/>
        <p:txBody>
          <a:bodyPr/>
          <a:lstStyle/>
          <a:p>
            <a:pPr algn="ctr"/>
            <a:r>
              <a:rPr lang="it-IT" dirty="0"/>
              <a:t>Il Medio Evo</a:t>
            </a:r>
          </a:p>
        </p:txBody>
      </p:sp>
      <p:sp>
        <p:nvSpPr>
          <p:cNvPr id="4" name="Segnaposto contenuto 3">
            <a:extLst>
              <a:ext uri="{FF2B5EF4-FFF2-40B4-BE49-F238E27FC236}">
                <a16:creationId xmlns:a16="http://schemas.microsoft.com/office/drawing/2014/main" id="{B5124023-A41A-AAB3-E864-F3B92A4B2A54}"/>
              </a:ext>
            </a:extLst>
          </p:cNvPr>
          <p:cNvSpPr>
            <a:spLocks noGrp="1"/>
          </p:cNvSpPr>
          <p:nvPr>
            <p:ph idx="1"/>
          </p:nvPr>
        </p:nvSpPr>
        <p:spPr/>
        <p:txBody>
          <a:bodyPr/>
          <a:lstStyle/>
          <a:p>
            <a:r>
              <a:rPr lang="it-IT" sz="3200" dirty="0">
                <a:latin typeface="Times New Roman" panose="02020603050405020304" pitchFamily="18" charset="0"/>
                <a:cs typeface="Times New Roman" panose="02020603050405020304" pitchFamily="18" charset="0"/>
              </a:rPr>
              <a:t>Minima attenzione alle scienze naturali</a:t>
            </a:r>
          </a:p>
          <a:p>
            <a:r>
              <a:rPr lang="it-IT" sz="3200" dirty="0">
                <a:latin typeface="Times New Roman" panose="02020603050405020304" pitchFamily="18" charset="0"/>
                <a:cs typeface="Times New Roman" panose="02020603050405020304" pitchFamily="18" charset="0"/>
              </a:rPr>
              <a:t>Studio e classificazione dei rimedi (Ildegarda di Bingen)</a:t>
            </a:r>
          </a:p>
          <a:p>
            <a:r>
              <a:rPr lang="it-IT" sz="3200" dirty="0">
                <a:latin typeface="Times New Roman" panose="02020603050405020304" pitchFamily="18" charset="0"/>
                <a:cs typeface="Times New Roman" panose="02020603050405020304" pitchFamily="18" charset="0"/>
              </a:rPr>
              <a:t>Adozione dei modelli antichi, inseriti in una visione prettamente creazionista</a:t>
            </a:r>
          </a:p>
          <a:p>
            <a:r>
              <a:rPr lang="it-IT" sz="3200" dirty="0">
                <a:latin typeface="Times New Roman" panose="02020603050405020304" pitchFamily="18" charset="0"/>
                <a:cs typeface="Times New Roman" panose="02020603050405020304" pitchFamily="18" charset="0"/>
              </a:rPr>
              <a:t>La «scala </a:t>
            </a:r>
            <a:r>
              <a:rPr lang="it-IT" sz="3200" dirty="0" err="1">
                <a:latin typeface="Times New Roman" panose="02020603050405020304" pitchFamily="18" charset="0"/>
                <a:cs typeface="Times New Roman" panose="02020603050405020304" pitchFamily="18" charset="0"/>
              </a:rPr>
              <a:t>naturae</a:t>
            </a:r>
            <a:r>
              <a:rPr lang="it-IT" sz="3200" dirty="0">
                <a:latin typeface="Times New Roman" panose="02020603050405020304" pitchFamily="18" charset="0"/>
                <a:cs typeface="Times New Roman" panose="02020603050405020304" pitchFamily="18" charset="0"/>
              </a:rPr>
              <a:t>» riflette l’immutabilità delle gerarchie sociali</a:t>
            </a:r>
          </a:p>
          <a:p>
            <a:endParaRPr lang="it-IT" dirty="0"/>
          </a:p>
        </p:txBody>
      </p:sp>
    </p:spTree>
    <p:extLst>
      <p:ext uri="{BB962C8B-B14F-4D97-AF65-F5344CB8AC3E}">
        <p14:creationId xmlns:p14="http://schemas.microsoft.com/office/powerpoint/2010/main" val="2472107034"/>
      </p:ext>
    </p:extLst>
  </p:cSld>
  <p:clrMapOvr>
    <a:masterClrMapping/>
  </p:clrMapOvr>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27674</TotalTime>
  <Words>1348</Words>
  <Application>Microsoft Macintosh PowerPoint</Application>
  <PresentationFormat>Widescreen</PresentationFormat>
  <Paragraphs>102</Paragraphs>
  <Slides>40</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40</vt:i4>
      </vt:variant>
    </vt:vector>
  </HeadingPairs>
  <TitlesOfParts>
    <vt:vector size="49" baseType="lpstr">
      <vt:lpstr>Batang</vt:lpstr>
      <vt:lpstr>Arial</vt:lpstr>
      <vt:lpstr>Avenir Next LT Pro Light</vt:lpstr>
      <vt:lpstr>Calibri</vt:lpstr>
      <vt:lpstr>Cambria Math</vt:lpstr>
      <vt:lpstr>Google Sans</vt:lpstr>
      <vt:lpstr>Times</vt:lpstr>
      <vt:lpstr>Times New Roman</vt:lpstr>
      <vt:lpstr>AlignmentVTI</vt:lpstr>
      <vt:lpstr>Model-Based Reasoning in Human Evolution</vt:lpstr>
      <vt:lpstr>Svante Pääbo (Nobel 2022) John Bellamy Foster: «Return to Nature» (Monthly Review, Jan 2023)</vt:lpstr>
      <vt:lpstr>Evolutionary Trees</vt:lpstr>
      <vt:lpstr>Lamarck vs. Darwin</vt:lpstr>
      <vt:lpstr>Motori di variazione</vt:lpstr>
      <vt:lpstr>Presentazione standard di PowerPoint</vt:lpstr>
      <vt:lpstr>What is Science?</vt:lpstr>
      <vt:lpstr>Platone - dialettica delle idee  Aristotele – fissismo (essenzialismo), entelechia  Democrito, Epicuro   Lucrezio (De rerum natura, liber V, vv. 800 e sgg.) (clinamen, Ibid., II, 216 e sgg.)   Plinio il Vecchio, Columella (classificazione delle piante)  </vt:lpstr>
      <vt:lpstr>Il Medio Evo</vt:lpstr>
      <vt:lpstr> Scala naturae</vt:lpstr>
      <vt:lpstr> Dal Rinascimento all’Illuminismo Le grandi esplorazioni geografiche fanno conoscere un’immensa varietà di specie animali e vegetali prima sconosciute in Europa  </vt:lpstr>
      <vt:lpstr>Geocentrismo - Eliocentrismo</vt:lpstr>
      <vt:lpstr>Il problema dei fossili e Stenone  Primi studi di anatomia comparata (John Ray)   Classificazione tassonomica delle specie vegetali e animali ad opera di Linneo, ancor oggi in gran parte adottata  Con Linneo si chiude la fase «pre-illuministica» delle scienze naturali </vt:lpstr>
      <vt:lpstr>L’Illuminismo</vt:lpstr>
      <vt:lpstr>L’empirismo inglese</vt:lpstr>
      <vt:lpstr>Reazioni al pensiero di Darwin</vt:lpstr>
      <vt:lpstr>La Conferenza di Berlino 1884 The «Scramble for Africa»</vt:lpstr>
      <vt:lpstr>Gregor Mendel</vt:lpstr>
      <vt:lpstr>     Hugo de Vries (pangeni)  August Weismann (barriera)</vt:lpstr>
      <vt:lpstr>The Dialectics of Nature</vt:lpstr>
      <vt:lpstr>A Naturalistic Vision of Man</vt:lpstr>
      <vt:lpstr>Individual-Species Relationships</vt:lpstr>
      <vt:lpstr>Mechanistic Reductionism  vs. Dialectic Emergentism</vt:lpstr>
      <vt:lpstr>The Concept of Emergent Property</vt:lpstr>
      <vt:lpstr>The Dialectics of Evolution intertwining with the Dialectics of Human Evolution</vt:lpstr>
      <vt:lpstr>Human Evolution</vt:lpstr>
      <vt:lpstr>Life as a Heraclitean River</vt:lpstr>
      <vt:lpstr>Presentazione standard di PowerPoint</vt:lpstr>
      <vt:lpstr>Oxygen and Cyanobacteria</vt:lpstr>
      <vt:lpstr>A Network of Dialectically Interacting Constraints</vt:lpstr>
      <vt:lpstr>Yin Yang Dialectics</vt:lpstr>
      <vt:lpstr>IndividualMind-Body/Collective Mind-Body</vt:lpstr>
      <vt:lpstr>Evolution = Co-evolution</vt:lpstr>
      <vt:lpstr>Intelligent Design?</vt:lpstr>
      <vt:lpstr>Ring Species</vt:lpstr>
      <vt:lpstr> BI-DIRECTIONAL SELECTION  Human Minds both selecting, and being selected by, their Natural, Social and Cultural Environment. Selected as they turned out to best cope with their Niche in the Past Generations.  What about the Future Generations? </vt:lpstr>
      <vt:lpstr>Exaptation</vt:lpstr>
      <vt:lpstr>1. Asexual and Sexual Reproduction</vt:lpstr>
      <vt:lpstr>Consciousness as Emergent Property</vt:lpstr>
      <vt:lpstr>Degrees of Genetically Predisposed Flexibility Depend on Environmental Conditions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Model-Based Reasoning in Human Evolution</dc:title>
  <dc:creator>roxx</dc:creator>
  <cp:lastModifiedBy>roxx</cp:lastModifiedBy>
  <cp:revision>14</cp:revision>
  <dcterms:created xsi:type="dcterms:W3CDTF">2023-03-02T11:59:21Z</dcterms:created>
  <dcterms:modified xsi:type="dcterms:W3CDTF">2023-04-24T10:59:23Z</dcterms:modified>
</cp:coreProperties>
</file>