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69" r:id="rId3"/>
    <p:sldId id="271" r:id="rId4"/>
    <p:sldId id="270" r:id="rId5"/>
    <p:sldId id="266" r:id="rId6"/>
    <p:sldId id="258" r:id="rId7"/>
    <p:sldId id="259" r:id="rId8"/>
    <p:sldId id="262" r:id="rId9"/>
    <p:sldId id="260" r:id="rId10"/>
    <p:sldId id="261" r:id="rId11"/>
    <p:sldId id="263" r:id="rId12"/>
    <p:sldId id="264" r:id="rId13"/>
    <p:sldId id="268" r:id="rId14"/>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96" autoAdjust="0"/>
  </p:normalViewPr>
  <p:slideViewPr>
    <p:cSldViewPr snapToGrid="0">
      <p:cViewPr varScale="1">
        <p:scale>
          <a:sx n="92" d="100"/>
          <a:sy n="92" d="100"/>
        </p:scale>
        <p:origin x="336" y="77"/>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50" d="100"/>
          <a:sy n="50" d="100"/>
        </p:scale>
        <p:origin x="2285" y="5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DAA10D-E032-43B7-A0F9-450414268768}" type="datetimeFigureOut">
              <a:rPr lang="it-IT" smtClean="0"/>
              <a:t>29/03/2023</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413B129-638F-4DE4-92C5-A3306B322F04}" type="slidenum">
              <a:rPr lang="it-IT" smtClean="0"/>
              <a:t>‹N›</a:t>
            </a:fld>
            <a:endParaRPr lang="it-IT"/>
          </a:p>
        </p:txBody>
      </p:sp>
    </p:spTree>
    <p:extLst>
      <p:ext uri="{BB962C8B-B14F-4D97-AF65-F5344CB8AC3E}">
        <p14:creationId xmlns:p14="http://schemas.microsoft.com/office/powerpoint/2010/main" val="34834370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5"/>
          </p:nvPr>
        </p:nvSpPr>
        <p:spPr/>
        <p:txBody>
          <a:bodyPr/>
          <a:lstStyle/>
          <a:p>
            <a:fld id="{9413B129-638F-4DE4-92C5-A3306B322F04}" type="slidenum">
              <a:rPr lang="it-IT" smtClean="0"/>
              <a:t>1</a:t>
            </a:fld>
            <a:endParaRPr lang="it-IT"/>
          </a:p>
        </p:txBody>
      </p:sp>
    </p:spTree>
    <p:extLst>
      <p:ext uri="{BB962C8B-B14F-4D97-AF65-F5344CB8AC3E}">
        <p14:creationId xmlns:p14="http://schemas.microsoft.com/office/powerpoint/2010/main" val="41970262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9413B129-638F-4DE4-92C5-A3306B322F04}" type="slidenum">
              <a:rPr lang="it-IT" smtClean="0"/>
              <a:t>8</a:t>
            </a:fld>
            <a:endParaRPr lang="it-IT"/>
          </a:p>
        </p:txBody>
      </p:sp>
    </p:spTree>
    <p:extLst>
      <p:ext uri="{BB962C8B-B14F-4D97-AF65-F5344CB8AC3E}">
        <p14:creationId xmlns:p14="http://schemas.microsoft.com/office/powerpoint/2010/main" val="31094927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9413B129-638F-4DE4-92C5-A3306B322F04}" type="slidenum">
              <a:rPr lang="it-IT" smtClean="0"/>
              <a:t>12</a:t>
            </a:fld>
            <a:endParaRPr lang="it-IT"/>
          </a:p>
        </p:txBody>
      </p:sp>
    </p:spTree>
    <p:extLst>
      <p:ext uri="{BB962C8B-B14F-4D97-AF65-F5344CB8AC3E}">
        <p14:creationId xmlns:p14="http://schemas.microsoft.com/office/powerpoint/2010/main" val="17947442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18B77A2-C936-4D22-A75A-B76D22689CF1}"/>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246C1E04-64FC-47FD-BF2A-DA45606F4E6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877AD42C-4182-465F-9BE1-9B24264CA563}"/>
              </a:ext>
            </a:extLst>
          </p:cNvPr>
          <p:cNvSpPr>
            <a:spLocks noGrp="1"/>
          </p:cNvSpPr>
          <p:nvPr>
            <p:ph type="dt" sz="half" idx="10"/>
          </p:nvPr>
        </p:nvSpPr>
        <p:spPr/>
        <p:txBody>
          <a:bodyPr/>
          <a:lstStyle/>
          <a:p>
            <a:r>
              <a:rPr lang="it-IT"/>
              <a:t>29/04/2023</a:t>
            </a:r>
          </a:p>
        </p:txBody>
      </p:sp>
      <p:sp>
        <p:nvSpPr>
          <p:cNvPr id="5" name="Segnaposto piè di pagina 4">
            <a:extLst>
              <a:ext uri="{FF2B5EF4-FFF2-40B4-BE49-F238E27FC236}">
                <a16:creationId xmlns:a16="http://schemas.microsoft.com/office/drawing/2014/main" id="{E14FBAD2-B8A2-48D5-8BD7-07245922E1F9}"/>
              </a:ext>
            </a:extLst>
          </p:cNvPr>
          <p:cNvSpPr>
            <a:spLocks noGrp="1"/>
          </p:cNvSpPr>
          <p:nvPr>
            <p:ph type="ftr" sz="quarter" idx="11"/>
          </p:nvPr>
        </p:nvSpPr>
        <p:spPr/>
        <p:txBody>
          <a:bodyPr/>
          <a:lstStyle/>
          <a:p>
            <a:r>
              <a:rPr lang="it-IT"/>
              <a:t>carla ilosa</a:t>
            </a:r>
          </a:p>
        </p:txBody>
      </p:sp>
      <p:sp>
        <p:nvSpPr>
          <p:cNvPr id="6" name="Segnaposto numero diapositiva 5">
            <a:extLst>
              <a:ext uri="{FF2B5EF4-FFF2-40B4-BE49-F238E27FC236}">
                <a16:creationId xmlns:a16="http://schemas.microsoft.com/office/drawing/2014/main" id="{2CCA0178-3E10-414F-A272-F025D9A1BC53}"/>
              </a:ext>
            </a:extLst>
          </p:cNvPr>
          <p:cNvSpPr>
            <a:spLocks noGrp="1"/>
          </p:cNvSpPr>
          <p:nvPr>
            <p:ph type="sldNum" sz="quarter" idx="12"/>
          </p:nvPr>
        </p:nvSpPr>
        <p:spPr/>
        <p:txBody>
          <a:bodyPr/>
          <a:lstStyle/>
          <a:p>
            <a:fld id="{D0EBF61B-16B2-4036-B0B9-40455E6675D6}" type="slidenum">
              <a:rPr lang="it-IT" smtClean="0"/>
              <a:t>‹N›</a:t>
            </a:fld>
            <a:endParaRPr lang="it-IT"/>
          </a:p>
        </p:txBody>
      </p:sp>
    </p:spTree>
    <p:extLst>
      <p:ext uri="{BB962C8B-B14F-4D97-AF65-F5344CB8AC3E}">
        <p14:creationId xmlns:p14="http://schemas.microsoft.com/office/powerpoint/2010/main" val="2318852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B015019-FDA8-4365-A2D4-D630C5007B9C}"/>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124F2AD3-55D8-4852-8B36-4CBA8C118ABE}"/>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E930C68F-35B1-4E43-8087-BE70FB384224}"/>
              </a:ext>
            </a:extLst>
          </p:cNvPr>
          <p:cNvSpPr>
            <a:spLocks noGrp="1"/>
          </p:cNvSpPr>
          <p:nvPr>
            <p:ph type="dt" sz="half" idx="10"/>
          </p:nvPr>
        </p:nvSpPr>
        <p:spPr/>
        <p:txBody>
          <a:bodyPr/>
          <a:lstStyle/>
          <a:p>
            <a:r>
              <a:rPr lang="it-IT"/>
              <a:t>29/04/2023</a:t>
            </a:r>
          </a:p>
        </p:txBody>
      </p:sp>
      <p:sp>
        <p:nvSpPr>
          <p:cNvPr id="5" name="Segnaposto piè di pagina 4">
            <a:extLst>
              <a:ext uri="{FF2B5EF4-FFF2-40B4-BE49-F238E27FC236}">
                <a16:creationId xmlns:a16="http://schemas.microsoft.com/office/drawing/2014/main" id="{C40FB769-290A-4BC2-AD7C-13024F06C5F7}"/>
              </a:ext>
            </a:extLst>
          </p:cNvPr>
          <p:cNvSpPr>
            <a:spLocks noGrp="1"/>
          </p:cNvSpPr>
          <p:nvPr>
            <p:ph type="ftr" sz="quarter" idx="11"/>
          </p:nvPr>
        </p:nvSpPr>
        <p:spPr/>
        <p:txBody>
          <a:bodyPr/>
          <a:lstStyle/>
          <a:p>
            <a:r>
              <a:rPr lang="it-IT"/>
              <a:t>carla ilosa</a:t>
            </a:r>
          </a:p>
        </p:txBody>
      </p:sp>
      <p:sp>
        <p:nvSpPr>
          <p:cNvPr id="6" name="Segnaposto numero diapositiva 5">
            <a:extLst>
              <a:ext uri="{FF2B5EF4-FFF2-40B4-BE49-F238E27FC236}">
                <a16:creationId xmlns:a16="http://schemas.microsoft.com/office/drawing/2014/main" id="{6AA7F6AE-4948-4549-A744-F7BCF00C6322}"/>
              </a:ext>
            </a:extLst>
          </p:cNvPr>
          <p:cNvSpPr>
            <a:spLocks noGrp="1"/>
          </p:cNvSpPr>
          <p:nvPr>
            <p:ph type="sldNum" sz="quarter" idx="12"/>
          </p:nvPr>
        </p:nvSpPr>
        <p:spPr/>
        <p:txBody>
          <a:bodyPr/>
          <a:lstStyle/>
          <a:p>
            <a:fld id="{D0EBF61B-16B2-4036-B0B9-40455E6675D6}" type="slidenum">
              <a:rPr lang="it-IT" smtClean="0"/>
              <a:t>‹N›</a:t>
            </a:fld>
            <a:endParaRPr lang="it-IT"/>
          </a:p>
        </p:txBody>
      </p:sp>
    </p:spTree>
    <p:extLst>
      <p:ext uri="{BB962C8B-B14F-4D97-AF65-F5344CB8AC3E}">
        <p14:creationId xmlns:p14="http://schemas.microsoft.com/office/powerpoint/2010/main" val="34206099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1E1C9F4D-3EB9-4DDA-A560-AA119FC3FEAE}"/>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AC54D7B3-5416-4C0E-AEF9-357C9BC552B1}"/>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D01F3D7B-E056-43DC-9C3E-07CC2A0D884C}"/>
              </a:ext>
            </a:extLst>
          </p:cNvPr>
          <p:cNvSpPr>
            <a:spLocks noGrp="1"/>
          </p:cNvSpPr>
          <p:nvPr>
            <p:ph type="dt" sz="half" idx="10"/>
          </p:nvPr>
        </p:nvSpPr>
        <p:spPr/>
        <p:txBody>
          <a:bodyPr/>
          <a:lstStyle/>
          <a:p>
            <a:r>
              <a:rPr lang="it-IT"/>
              <a:t>29/04/2023</a:t>
            </a:r>
          </a:p>
        </p:txBody>
      </p:sp>
      <p:sp>
        <p:nvSpPr>
          <p:cNvPr id="5" name="Segnaposto piè di pagina 4">
            <a:extLst>
              <a:ext uri="{FF2B5EF4-FFF2-40B4-BE49-F238E27FC236}">
                <a16:creationId xmlns:a16="http://schemas.microsoft.com/office/drawing/2014/main" id="{CF25192A-57D1-4DF5-8C87-A055095F585E}"/>
              </a:ext>
            </a:extLst>
          </p:cNvPr>
          <p:cNvSpPr>
            <a:spLocks noGrp="1"/>
          </p:cNvSpPr>
          <p:nvPr>
            <p:ph type="ftr" sz="quarter" idx="11"/>
          </p:nvPr>
        </p:nvSpPr>
        <p:spPr/>
        <p:txBody>
          <a:bodyPr/>
          <a:lstStyle/>
          <a:p>
            <a:r>
              <a:rPr lang="it-IT"/>
              <a:t>carla ilosa</a:t>
            </a:r>
          </a:p>
        </p:txBody>
      </p:sp>
      <p:sp>
        <p:nvSpPr>
          <p:cNvPr id="6" name="Segnaposto numero diapositiva 5">
            <a:extLst>
              <a:ext uri="{FF2B5EF4-FFF2-40B4-BE49-F238E27FC236}">
                <a16:creationId xmlns:a16="http://schemas.microsoft.com/office/drawing/2014/main" id="{ECBB1BFD-07F8-49AA-B5D0-3227459BB097}"/>
              </a:ext>
            </a:extLst>
          </p:cNvPr>
          <p:cNvSpPr>
            <a:spLocks noGrp="1"/>
          </p:cNvSpPr>
          <p:nvPr>
            <p:ph type="sldNum" sz="quarter" idx="12"/>
          </p:nvPr>
        </p:nvSpPr>
        <p:spPr/>
        <p:txBody>
          <a:bodyPr/>
          <a:lstStyle/>
          <a:p>
            <a:fld id="{D0EBF61B-16B2-4036-B0B9-40455E6675D6}" type="slidenum">
              <a:rPr lang="it-IT" smtClean="0"/>
              <a:t>‹N›</a:t>
            </a:fld>
            <a:endParaRPr lang="it-IT"/>
          </a:p>
        </p:txBody>
      </p:sp>
    </p:spTree>
    <p:extLst>
      <p:ext uri="{BB962C8B-B14F-4D97-AF65-F5344CB8AC3E}">
        <p14:creationId xmlns:p14="http://schemas.microsoft.com/office/powerpoint/2010/main" val="32951805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D06FA01-81EF-40A1-BF7E-4C12274D6D47}"/>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3C578695-756C-4B50-B123-827946FC0DCA}"/>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17A939A4-C9D9-4983-8A01-28B7113DA8F1}"/>
              </a:ext>
            </a:extLst>
          </p:cNvPr>
          <p:cNvSpPr>
            <a:spLocks noGrp="1"/>
          </p:cNvSpPr>
          <p:nvPr>
            <p:ph type="dt" sz="half" idx="10"/>
          </p:nvPr>
        </p:nvSpPr>
        <p:spPr/>
        <p:txBody>
          <a:bodyPr/>
          <a:lstStyle/>
          <a:p>
            <a:r>
              <a:rPr lang="it-IT"/>
              <a:t>29/04/2023</a:t>
            </a:r>
          </a:p>
        </p:txBody>
      </p:sp>
      <p:sp>
        <p:nvSpPr>
          <p:cNvPr id="5" name="Segnaposto piè di pagina 4">
            <a:extLst>
              <a:ext uri="{FF2B5EF4-FFF2-40B4-BE49-F238E27FC236}">
                <a16:creationId xmlns:a16="http://schemas.microsoft.com/office/drawing/2014/main" id="{1B2CCDA8-61FB-4C08-856E-2A910528E2C2}"/>
              </a:ext>
            </a:extLst>
          </p:cNvPr>
          <p:cNvSpPr>
            <a:spLocks noGrp="1"/>
          </p:cNvSpPr>
          <p:nvPr>
            <p:ph type="ftr" sz="quarter" idx="11"/>
          </p:nvPr>
        </p:nvSpPr>
        <p:spPr/>
        <p:txBody>
          <a:bodyPr/>
          <a:lstStyle/>
          <a:p>
            <a:r>
              <a:rPr lang="it-IT"/>
              <a:t>carla ilosa</a:t>
            </a:r>
          </a:p>
        </p:txBody>
      </p:sp>
      <p:sp>
        <p:nvSpPr>
          <p:cNvPr id="6" name="Segnaposto numero diapositiva 5">
            <a:extLst>
              <a:ext uri="{FF2B5EF4-FFF2-40B4-BE49-F238E27FC236}">
                <a16:creationId xmlns:a16="http://schemas.microsoft.com/office/drawing/2014/main" id="{A8D1F9EC-E281-4462-9DD4-0E57119F9A26}"/>
              </a:ext>
            </a:extLst>
          </p:cNvPr>
          <p:cNvSpPr>
            <a:spLocks noGrp="1"/>
          </p:cNvSpPr>
          <p:nvPr>
            <p:ph type="sldNum" sz="quarter" idx="12"/>
          </p:nvPr>
        </p:nvSpPr>
        <p:spPr/>
        <p:txBody>
          <a:bodyPr/>
          <a:lstStyle/>
          <a:p>
            <a:fld id="{D0EBF61B-16B2-4036-B0B9-40455E6675D6}" type="slidenum">
              <a:rPr lang="it-IT" smtClean="0"/>
              <a:t>‹N›</a:t>
            </a:fld>
            <a:endParaRPr lang="it-IT"/>
          </a:p>
        </p:txBody>
      </p:sp>
    </p:spTree>
    <p:extLst>
      <p:ext uri="{BB962C8B-B14F-4D97-AF65-F5344CB8AC3E}">
        <p14:creationId xmlns:p14="http://schemas.microsoft.com/office/powerpoint/2010/main" val="42215593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F318235-7222-4B86-A920-DB976B5707E3}"/>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45183944-1C17-40B3-A668-B03C253506E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0B5365DA-3802-45BD-BEB3-E5590C95AF5B}"/>
              </a:ext>
            </a:extLst>
          </p:cNvPr>
          <p:cNvSpPr>
            <a:spLocks noGrp="1"/>
          </p:cNvSpPr>
          <p:nvPr>
            <p:ph type="dt" sz="half" idx="10"/>
          </p:nvPr>
        </p:nvSpPr>
        <p:spPr/>
        <p:txBody>
          <a:bodyPr/>
          <a:lstStyle/>
          <a:p>
            <a:r>
              <a:rPr lang="it-IT"/>
              <a:t>29/04/2023</a:t>
            </a:r>
          </a:p>
        </p:txBody>
      </p:sp>
      <p:sp>
        <p:nvSpPr>
          <p:cNvPr id="5" name="Segnaposto piè di pagina 4">
            <a:extLst>
              <a:ext uri="{FF2B5EF4-FFF2-40B4-BE49-F238E27FC236}">
                <a16:creationId xmlns:a16="http://schemas.microsoft.com/office/drawing/2014/main" id="{5538A8A2-78C0-487D-8AEB-696F22FACB99}"/>
              </a:ext>
            </a:extLst>
          </p:cNvPr>
          <p:cNvSpPr>
            <a:spLocks noGrp="1"/>
          </p:cNvSpPr>
          <p:nvPr>
            <p:ph type="ftr" sz="quarter" idx="11"/>
          </p:nvPr>
        </p:nvSpPr>
        <p:spPr/>
        <p:txBody>
          <a:bodyPr/>
          <a:lstStyle/>
          <a:p>
            <a:r>
              <a:rPr lang="it-IT"/>
              <a:t>carla ilosa</a:t>
            </a:r>
          </a:p>
        </p:txBody>
      </p:sp>
      <p:sp>
        <p:nvSpPr>
          <p:cNvPr id="6" name="Segnaposto numero diapositiva 5">
            <a:extLst>
              <a:ext uri="{FF2B5EF4-FFF2-40B4-BE49-F238E27FC236}">
                <a16:creationId xmlns:a16="http://schemas.microsoft.com/office/drawing/2014/main" id="{D73E7079-B3D1-4B27-A051-B27F110DD268}"/>
              </a:ext>
            </a:extLst>
          </p:cNvPr>
          <p:cNvSpPr>
            <a:spLocks noGrp="1"/>
          </p:cNvSpPr>
          <p:nvPr>
            <p:ph type="sldNum" sz="quarter" idx="12"/>
          </p:nvPr>
        </p:nvSpPr>
        <p:spPr/>
        <p:txBody>
          <a:bodyPr/>
          <a:lstStyle/>
          <a:p>
            <a:fld id="{D0EBF61B-16B2-4036-B0B9-40455E6675D6}" type="slidenum">
              <a:rPr lang="it-IT" smtClean="0"/>
              <a:t>‹N›</a:t>
            </a:fld>
            <a:endParaRPr lang="it-IT"/>
          </a:p>
        </p:txBody>
      </p:sp>
    </p:spTree>
    <p:extLst>
      <p:ext uri="{BB962C8B-B14F-4D97-AF65-F5344CB8AC3E}">
        <p14:creationId xmlns:p14="http://schemas.microsoft.com/office/powerpoint/2010/main" val="30652053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FF97C05-26A6-408A-BAFB-8CB7A03D1A45}"/>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4C3FD26D-F60B-4C4B-BD7F-66FA15CC1CC7}"/>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45B8E1CE-D15F-45F4-8981-C887FA7DC443}"/>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08154A76-8127-418B-8605-3C0A7EF9D953}"/>
              </a:ext>
            </a:extLst>
          </p:cNvPr>
          <p:cNvSpPr>
            <a:spLocks noGrp="1"/>
          </p:cNvSpPr>
          <p:nvPr>
            <p:ph type="dt" sz="half" idx="10"/>
          </p:nvPr>
        </p:nvSpPr>
        <p:spPr/>
        <p:txBody>
          <a:bodyPr/>
          <a:lstStyle/>
          <a:p>
            <a:r>
              <a:rPr lang="it-IT"/>
              <a:t>29/04/2023</a:t>
            </a:r>
          </a:p>
        </p:txBody>
      </p:sp>
      <p:sp>
        <p:nvSpPr>
          <p:cNvPr id="6" name="Segnaposto piè di pagina 5">
            <a:extLst>
              <a:ext uri="{FF2B5EF4-FFF2-40B4-BE49-F238E27FC236}">
                <a16:creationId xmlns:a16="http://schemas.microsoft.com/office/drawing/2014/main" id="{63D77C47-8D33-4B99-B783-1A7401671AFF}"/>
              </a:ext>
            </a:extLst>
          </p:cNvPr>
          <p:cNvSpPr>
            <a:spLocks noGrp="1"/>
          </p:cNvSpPr>
          <p:nvPr>
            <p:ph type="ftr" sz="quarter" idx="11"/>
          </p:nvPr>
        </p:nvSpPr>
        <p:spPr/>
        <p:txBody>
          <a:bodyPr/>
          <a:lstStyle/>
          <a:p>
            <a:r>
              <a:rPr lang="it-IT"/>
              <a:t>carla ilosa</a:t>
            </a:r>
          </a:p>
        </p:txBody>
      </p:sp>
      <p:sp>
        <p:nvSpPr>
          <p:cNvPr id="7" name="Segnaposto numero diapositiva 6">
            <a:extLst>
              <a:ext uri="{FF2B5EF4-FFF2-40B4-BE49-F238E27FC236}">
                <a16:creationId xmlns:a16="http://schemas.microsoft.com/office/drawing/2014/main" id="{B089DF62-49BD-44B9-8FD0-554E290B04B0}"/>
              </a:ext>
            </a:extLst>
          </p:cNvPr>
          <p:cNvSpPr>
            <a:spLocks noGrp="1"/>
          </p:cNvSpPr>
          <p:nvPr>
            <p:ph type="sldNum" sz="quarter" idx="12"/>
          </p:nvPr>
        </p:nvSpPr>
        <p:spPr/>
        <p:txBody>
          <a:bodyPr/>
          <a:lstStyle/>
          <a:p>
            <a:fld id="{D0EBF61B-16B2-4036-B0B9-40455E6675D6}" type="slidenum">
              <a:rPr lang="it-IT" smtClean="0"/>
              <a:t>‹N›</a:t>
            </a:fld>
            <a:endParaRPr lang="it-IT"/>
          </a:p>
        </p:txBody>
      </p:sp>
    </p:spTree>
    <p:extLst>
      <p:ext uri="{BB962C8B-B14F-4D97-AF65-F5344CB8AC3E}">
        <p14:creationId xmlns:p14="http://schemas.microsoft.com/office/powerpoint/2010/main" val="33474601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5BC341D-6D2D-46CD-BA9B-A71316D5B202}"/>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E8341E94-4A45-412F-B6EF-81227760858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EF59ECAB-230B-49A3-8675-390B27FEE65B}"/>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53FDC38F-2BD8-40E3-9E6B-662B43F8E7A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A0F50541-8E40-463E-AB14-6D304A534815}"/>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F75F2614-33B2-4186-A4D5-D638883CB1DD}"/>
              </a:ext>
            </a:extLst>
          </p:cNvPr>
          <p:cNvSpPr>
            <a:spLocks noGrp="1"/>
          </p:cNvSpPr>
          <p:nvPr>
            <p:ph type="dt" sz="half" idx="10"/>
          </p:nvPr>
        </p:nvSpPr>
        <p:spPr/>
        <p:txBody>
          <a:bodyPr/>
          <a:lstStyle/>
          <a:p>
            <a:r>
              <a:rPr lang="it-IT"/>
              <a:t>29/04/2023</a:t>
            </a:r>
          </a:p>
        </p:txBody>
      </p:sp>
      <p:sp>
        <p:nvSpPr>
          <p:cNvPr id="8" name="Segnaposto piè di pagina 7">
            <a:extLst>
              <a:ext uri="{FF2B5EF4-FFF2-40B4-BE49-F238E27FC236}">
                <a16:creationId xmlns:a16="http://schemas.microsoft.com/office/drawing/2014/main" id="{C7E0E61B-F9DF-490B-8E57-B4EEAEC6D9FB}"/>
              </a:ext>
            </a:extLst>
          </p:cNvPr>
          <p:cNvSpPr>
            <a:spLocks noGrp="1"/>
          </p:cNvSpPr>
          <p:nvPr>
            <p:ph type="ftr" sz="quarter" idx="11"/>
          </p:nvPr>
        </p:nvSpPr>
        <p:spPr/>
        <p:txBody>
          <a:bodyPr/>
          <a:lstStyle/>
          <a:p>
            <a:r>
              <a:rPr lang="it-IT"/>
              <a:t>carla ilosa</a:t>
            </a:r>
          </a:p>
        </p:txBody>
      </p:sp>
      <p:sp>
        <p:nvSpPr>
          <p:cNvPr id="9" name="Segnaposto numero diapositiva 8">
            <a:extLst>
              <a:ext uri="{FF2B5EF4-FFF2-40B4-BE49-F238E27FC236}">
                <a16:creationId xmlns:a16="http://schemas.microsoft.com/office/drawing/2014/main" id="{63E05C0C-A166-447D-BC01-E1B586871159}"/>
              </a:ext>
            </a:extLst>
          </p:cNvPr>
          <p:cNvSpPr>
            <a:spLocks noGrp="1"/>
          </p:cNvSpPr>
          <p:nvPr>
            <p:ph type="sldNum" sz="quarter" idx="12"/>
          </p:nvPr>
        </p:nvSpPr>
        <p:spPr/>
        <p:txBody>
          <a:bodyPr/>
          <a:lstStyle/>
          <a:p>
            <a:fld id="{D0EBF61B-16B2-4036-B0B9-40455E6675D6}" type="slidenum">
              <a:rPr lang="it-IT" smtClean="0"/>
              <a:t>‹N›</a:t>
            </a:fld>
            <a:endParaRPr lang="it-IT"/>
          </a:p>
        </p:txBody>
      </p:sp>
    </p:spTree>
    <p:extLst>
      <p:ext uri="{BB962C8B-B14F-4D97-AF65-F5344CB8AC3E}">
        <p14:creationId xmlns:p14="http://schemas.microsoft.com/office/powerpoint/2010/main" val="42142629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100B0B6-DAA9-4A01-8782-C62F0B160543}"/>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FE23FD5E-DB0B-4781-ADB7-6428396002BD}"/>
              </a:ext>
            </a:extLst>
          </p:cNvPr>
          <p:cNvSpPr>
            <a:spLocks noGrp="1"/>
          </p:cNvSpPr>
          <p:nvPr>
            <p:ph type="dt" sz="half" idx="10"/>
          </p:nvPr>
        </p:nvSpPr>
        <p:spPr/>
        <p:txBody>
          <a:bodyPr/>
          <a:lstStyle/>
          <a:p>
            <a:r>
              <a:rPr lang="it-IT"/>
              <a:t>29/04/2023</a:t>
            </a:r>
          </a:p>
        </p:txBody>
      </p:sp>
      <p:sp>
        <p:nvSpPr>
          <p:cNvPr id="4" name="Segnaposto piè di pagina 3">
            <a:extLst>
              <a:ext uri="{FF2B5EF4-FFF2-40B4-BE49-F238E27FC236}">
                <a16:creationId xmlns:a16="http://schemas.microsoft.com/office/drawing/2014/main" id="{B6AFA022-CF9C-4248-A984-3C3FBEC0EDE6}"/>
              </a:ext>
            </a:extLst>
          </p:cNvPr>
          <p:cNvSpPr>
            <a:spLocks noGrp="1"/>
          </p:cNvSpPr>
          <p:nvPr>
            <p:ph type="ftr" sz="quarter" idx="11"/>
          </p:nvPr>
        </p:nvSpPr>
        <p:spPr/>
        <p:txBody>
          <a:bodyPr/>
          <a:lstStyle/>
          <a:p>
            <a:r>
              <a:rPr lang="it-IT"/>
              <a:t>carla ilosa</a:t>
            </a:r>
          </a:p>
        </p:txBody>
      </p:sp>
      <p:sp>
        <p:nvSpPr>
          <p:cNvPr id="5" name="Segnaposto numero diapositiva 4">
            <a:extLst>
              <a:ext uri="{FF2B5EF4-FFF2-40B4-BE49-F238E27FC236}">
                <a16:creationId xmlns:a16="http://schemas.microsoft.com/office/drawing/2014/main" id="{9A08ABE1-153E-4FE3-A08B-0D9853926621}"/>
              </a:ext>
            </a:extLst>
          </p:cNvPr>
          <p:cNvSpPr>
            <a:spLocks noGrp="1"/>
          </p:cNvSpPr>
          <p:nvPr>
            <p:ph type="sldNum" sz="quarter" idx="12"/>
          </p:nvPr>
        </p:nvSpPr>
        <p:spPr/>
        <p:txBody>
          <a:bodyPr/>
          <a:lstStyle/>
          <a:p>
            <a:fld id="{D0EBF61B-16B2-4036-B0B9-40455E6675D6}" type="slidenum">
              <a:rPr lang="it-IT" smtClean="0"/>
              <a:t>‹N›</a:t>
            </a:fld>
            <a:endParaRPr lang="it-IT"/>
          </a:p>
        </p:txBody>
      </p:sp>
    </p:spTree>
    <p:extLst>
      <p:ext uri="{BB962C8B-B14F-4D97-AF65-F5344CB8AC3E}">
        <p14:creationId xmlns:p14="http://schemas.microsoft.com/office/powerpoint/2010/main" val="34975955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002D4821-6838-439B-92EB-D3FEC443DEE7}"/>
              </a:ext>
            </a:extLst>
          </p:cNvPr>
          <p:cNvSpPr>
            <a:spLocks noGrp="1"/>
          </p:cNvSpPr>
          <p:nvPr>
            <p:ph type="dt" sz="half" idx="10"/>
          </p:nvPr>
        </p:nvSpPr>
        <p:spPr/>
        <p:txBody>
          <a:bodyPr/>
          <a:lstStyle/>
          <a:p>
            <a:r>
              <a:rPr lang="it-IT"/>
              <a:t>29/04/2023</a:t>
            </a:r>
          </a:p>
        </p:txBody>
      </p:sp>
      <p:sp>
        <p:nvSpPr>
          <p:cNvPr id="3" name="Segnaposto piè di pagina 2">
            <a:extLst>
              <a:ext uri="{FF2B5EF4-FFF2-40B4-BE49-F238E27FC236}">
                <a16:creationId xmlns:a16="http://schemas.microsoft.com/office/drawing/2014/main" id="{75DACF31-8073-4287-8EA6-5C153A767885}"/>
              </a:ext>
            </a:extLst>
          </p:cNvPr>
          <p:cNvSpPr>
            <a:spLocks noGrp="1"/>
          </p:cNvSpPr>
          <p:nvPr>
            <p:ph type="ftr" sz="quarter" idx="11"/>
          </p:nvPr>
        </p:nvSpPr>
        <p:spPr/>
        <p:txBody>
          <a:bodyPr/>
          <a:lstStyle/>
          <a:p>
            <a:r>
              <a:rPr lang="it-IT"/>
              <a:t>carla ilosa</a:t>
            </a:r>
          </a:p>
        </p:txBody>
      </p:sp>
      <p:sp>
        <p:nvSpPr>
          <p:cNvPr id="4" name="Segnaposto numero diapositiva 3">
            <a:extLst>
              <a:ext uri="{FF2B5EF4-FFF2-40B4-BE49-F238E27FC236}">
                <a16:creationId xmlns:a16="http://schemas.microsoft.com/office/drawing/2014/main" id="{C52C17B6-60AA-4FBB-9A59-B1E04A2C643C}"/>
              </a:ext>
            </a:extLst>
          </p:cNvPr>
          <p:cNvSpPr>
            <a:spLocks noGrp="1"/>
          </p:cNvSpPr>
          <p:nvPr>
            <p:ph type="sldNum" sz="quarter" idx="12"/>
          </p:nvPr>
        </p:nvSpPr>
        <p:spPr/>
        <p:txBody>
          <a:bodyPr/>
          <a:lstStyle/>
          <a:p>
            <a:fld id="{D0EBF61B-16B2-4036-B0B9-40455E6675D6}" type="slidenum">
              <a:rPr lang="it-IT" smtClean="0"/>
              <a:t>‹N›</a:t>
            </a:fld>
            <a:endParaRPr lang="it-IT"/>
          </a:p>
        </p:txBody>
      </p:sp>
    </p:spTree>
    <p:extLst>
      <p:ext uri="{BB962C8B-B14F-4D97-AF65-F5344CB8AC3E}">
        <p14:creationId xmlns:p14="http://schemas.microsoft.com/office/powerpoint/2010/main" val="7289615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9B149A7-5FB6-4FE3-BC35-C99FD543D512}"/>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4F157B12-E920-4D09-BBBF-3225688BE96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192B652A-D4BD-4CB1-B262-B31557876FB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C5D88EF4-C065-497B-8DF7-873D9F693174}"/>
              </a:ext>
            </a:extLst>
          </p:cNvPr>
          <p:cNvSpPr>
            <a:spLocks noGrp="1"/>
          </p:cNvSpPr>
          <p:nvPr>
            <p:ph type="dt" sz="half" idx="10"/>
          </p:nvPr>
        </p:nvSpPr>
        <p:spPr/>
        <p:txBody>
          <a:bodyPr/>
          <a:lstStyle/>
          <a:p>
            <a:r>
              <a:rPr lang="it-IT"/>
              <a:t>29/04/2023</a:t>
            </a:r>
          </a:p>
        </p:txBody>
      </p:sp>
      <p:sp>
        <p:nvSpPr>
          <p:cNvPr id="6" name="Segnaposto piè di pagina 5">
            <a:extLst>
              <a:ext uri="{FF2B5EF4-FFF2-40B4-BE49-F238E27FC236}">
                <a16:creationId xmlns:a16="http://schemas.microsoft.com/office/drawing/2014/main" id="{19374D26-B6C6-43EE-8E1C-8E596838219C}"/>
              </a:ext>
            </a:extLst>
          </p:cNvPr>
          <p:cNvSpPr>
            <a:spLocks noGrp="1"/>
          </p:cNvSpPr>
          <p:nvPr>
            <p:ph type="ftr" sz="quarter" idx="11"/>
          </p:nvPr>
        </p:nvSpPr>
        <p:spPr/>
        <p:txBody>
          <a:bodyPr/>
          <a:lstStyle/>
          <a:p>
            <a:r>
              <a:rPr lang="it-IT"/>
              <a:t>carla ilosa</a:t>
            </a:r>
          </a:p>
        </p:txBody>
      </p:sp>
      <p:sp>
        <p:nvSpPr>
          <p:cNvPr id="7" name="Segnaposto numero diapositiva 6">
            <a:extLst>
              <a:ext uri="{FF2B5EF4-FFF2-40B4-BE49-F238E27FC236}">
                <a16:creationId xmlns:a16="http://schemas.microsoft.com/office/drawing/2014/main" id="{3201C135-87EE-4285-88A7-5FF580B36153}"/>
              </a:ext>
            </a:extLst>
          </p:cNvPr>
          <p:cNvSpPr>
            <a:spLocks noGrp="1"/>
          </p:cNvSpPr>
          <p:nvPr>
            <p:ph type="sldNum" sz="quarter" idx="12"/>
          </p:nvPr>
        </p:nvSpPr>
        <p:spPr/>
        <p:txBody>
          <a:bodyPr/>
          <a:lstStyle/>
          <a:p>
            <a:fld id="{D0EBF61B-16B2-4036-B0B9-40455E6675D6}" type="slidenum">
              <a:rPr lang="it-IT" smtClean="0"/>
              <a:t>‹N›</a:t>
            </a:fld>
            <a:endParaRPr lang="it-IT"/>
          </a:p>
        </p:txBody>
      </p:sp>
    </p:spTree>
    <p:extLst>
      <p:ext uri="{BB962C8B-B14F-4D97-AF65-F5344CB8AC3E}">
        <p14:creationId xmlns:p14="http://schemas.microsoft.com/office/powerpoint/2010/main" val="15903541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1317866-A554-4B83-9547-D8557993F8A0}"/>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038D1DC3-4DE2-4044-AF79-C032B2842FA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A2ED37EE-E65A-4F01-9BE7-14A3888E39F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9463F6B9-256B-44AC-8684-3A8B350E8E42}"/>
              </a:ext>
            </a:extLst>
          </p:cNvPr>
          <p:cNvSpPr>
            <a:spLocks noGrp="1"/>
          </p:cNvSpPr>
          <p:nvPr>
            <p:ph type="dt" sz="half" idx="10"/>
          </p:nvPr>
        </p:nvSpPr>
        <p:spPr/>
        <p:txBody>
          <a:bodyPr/>
          <a:lstStyle/>
          <a:p>
            <a:r>
              <a:rPr lang="it-IT"/>
              <a:t>29/04/2023</a:t>
            </a:r>
          </a:p>
        </p:txBody>
      </p:sp>
      <p:sp>
        <p:nvSpPr>
          <p:cNvPr id="6" name="Segnaposto piè di pagina 5">
            <a:extLst>
              <a:ext uri="{FF2B5EF4-FFF2-40B4-BE49-F238E27FC236}">
                <a16:creationId xmlns:a16="http://schemas.microsoft.com/office/drawing/2014/main" id="{72A5A9A9-09E2-4D67-B140-DB7709131D99}"/>
              </a:ext>
            </a:extLst>
          </p:cNvPr>
          <p:cNvSpPr>
            <a:spLocks noGrp="1"/>
          </p:cNvSpPr>
          <p:nvPr>
            <p:ph type="ftr" sz="quarter" idx="11"/>
          </p:nvPr>
        </p:nvSpPr>
        <p:spPr/>
        <p:txBody>
          <a:bodyPr/>
          <a:lstStyle/>
          <a:p>
            <a:r>
              <a:rPr lang="it-IT"/>
              <a:t>carla ilosa</a:t>
            </a:r>
          </a:p>
        </p:txBody>
      </p:sp>
      <p:sp>
        <p:nvSpPr>
          <p:cNvPr id="7" name="Segnaposto numero diapositiva 6">
            <a:extLst>
              <a:ext uri="{FF2B5EF4-FFF2-40B4-BE49-F238E27FC236}">
                <a16:creationId xmlns:a16="http://schemas.microsoft.com/office/drawing/2014/main" id="{6C3B7A94-F365-448E-B855-68D991D945FA}"/>
              </a:ext>
            </a:extLst>
          </p:cNvPr>
          <p:cNvSpPr>
            <a:spLocks noGrp="1"/>
          </p:cNvSpPr>
          <p:nvPr>
            <p:ph type="sldNum" sz="quarter" idx="12"/>
          </p:nvPr>
        </p:nvSpPr>
        <p:spPr/>
        <p:txBody>
          <a:bodyPr/>
          <a:lstStyle/>
          <a:p>
            <a:fld id="{D0EBF61B-16B2-4036-B0B9-40455E6675D6}" type="slidenum">
              <a:rPr lang="it-IT" smtClean="0"/>
              <a:t>‹N›</a:t>
            </a:fld>
            <a:endParaRPr lang="it-IT"/>
          </a:p>
        </p:txBody>
      </p:sp>
    </p:spTree>
    <p:extLst>
      <p:ext uri="{BB962C8B-B14F-4D97-AF65-F5344CB8AC3E}">
        <p14:creationId xmlns:p14="http://schemas.microsoft.com/office/powerpoint/2010/main" val="2774057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033A52CE-B76C-467F-934C-023F20D91EB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F724C128-AF95-4524-B5D3-24D276928CD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AC56683A-D525-4427-B68E-7319EACE0E3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it-IT"/>
              <a:t>29/04/2023</a:t>
            </a:r>
          </a:p>
        </p:txBody>
      </p:sp>
      <p:sp>
        <p:nvSpPr>
          <p:cNvPr id="5" name="Segnaposto piè di pagina 4">
            <a:extLst>
              <a:ext uri="{FF2B5EF4-FFF2-40B4-BE49-F238E27FC236}">
                <a16:creationId xmlns:a16="http://schemas.microsoft.com/office/drawing/2014/main" id="{C6F335EF-5E52-4514-A48F-973B74283B8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it-IT"/>
              <a:t>carla ilosa</a:t>
            </a:r>
          </a:p>
        </p:txBody>
      </p:sp>
      <p:sp>
        <p:nvSpPr>
          <p:cNvPr id="6" name="Segnaposto numero diapositiva 5">
            <a:extLst>
              <a:ext uri="{FF2B5EF4-FFF2-40B4-BE49-F238E27FC236}">
                <a16:creationId xmlns:a16="http://schemas.microsoft.com/office/drawing/2014/main" id="{B1132DCD-8769-4F41-AC09-6EEB9F7E27D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EBF61B-16B2-4036-B0B9-40455E6675D6}" type="slidenum">
              <a:rPr lang="it-IT" smtClean="0"/>
              <a:t>‹N›</a:t>
            </a:fld>
            <a:endParaRPr lang="it-IT"/>
          </a:p>
        </p:txBody>
      </p:sp>
    </p:spTree>
    <p:extLst>
      <p:ext uri="{BB962C8B-B14F-4D97-AF65-F5344CB8AC3E}">
        <p14:creationId xmlns:p14="http://schemas.microsoft.com/office/powerpoint/2010/main" val="29200992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B596C6C-8181-489E-B773-D8D0B92736C1}"/>
              </a:ext>
            </a:extLst>
          </p:cNvPr>
          <p:cNvSpPr>
            <a:spLocks noGrp="1"/>
          </p:cNvSpPr>
          <p:nvPr>
            <p:ph type="ctrTitle"/>
          </p:nvPr>
        </p:nvSpPr>
        <p:spPr>
          <a:xfrm>
            <a:off x="1524000" y="1122363"/>
            <a:ext cx="9144000" cy="2387600"/>
          </a:xfrm>
        </p:spPr>
        <p:txBody>
          <a:bodyPr/>
          <a:lstStyle/>
          <a:p>
            <a:r>
              <a:rPr lang="it-IT" dirty="0"/>
              <a:t>Intelligenza umana</a:t>
            </a:r>
          </a:p>
        </p:txBody>
      </p:sp>
      <p:sp>
        <p:nvSpPr>
          <p:cNvPr id="3" name="Sottotitolo 2">
            <a:extLst>
              <a:ext uri="{FF2B5EF4-FFF2-40B4-BE49-F238E27FC236}">
                <a16:creationId xmlns:a16="http://schemas.microsoft.com/office/drawing/2014/main" id="{E5AAF624-50D8-4055-8A4E-037AAC8EBA37}"/>
              </a:ext>
            </a:extLst>
          </p:cNvPr>
          <p:cNvSpPr>
            <a:spLocks noGrp="1"/>
          </p:cNvSpPr>
          <p:nvPr>
            <p:ph type="subTitle" idx="1"/>
          </p:nvPr>
        </p:nvSpPr>
        <p:spPr>
          <a:xfrm>
            <a:off x="1524000" y="3602038"/>
            <a:ext cx="9144000" cy="1655762"/>
          </a:xfrm>
        </p:spPr>
        <p:txBody>
          <a:bodyPr>
            <a:normAutofit fontScale="85000" lnSpcReduction="20000"/>
          </a:bodyPr>
          <a:lstStyle/>
          <a:p>
            <a:r>
              <a:rPr lang="it-IT" dirty="0"/>
              <a:t>Lo spirito secondo il suo concetto. </a:t>
            </a:r>
            <a:r>
              <a:rPr lang="it-IT" i="1" dirty="0"/>
              <a:t>Intuito</a:t>
            </a:r>
            <a:r>
              <a:rPr lang="it-IT" dirty="0"/>
              <a:t>, </a:t>
            </a:r>
            <a:r>
              <a:rPr lang="it-IT" i="1" dirty="0"/>
              <a:t>immagine</a:t>
            </a:r>
            <a:r>
              <a:rPr lang="it-IT" dirty="0"/>
              <a:t> e sue relazioni. Libero arbitrio: libero comporre e scompaginare immagini, non secondo un passivo ordine di rappresentazioni (associazioni di idee), ma secondo un formare che si avvale della memoria e si esprime nel </a:t>
            </a:r>
            <a:r>
              <a:rPr lang="it-IT" i="1" dirty="0"/>
              <a:t>linguaggio</a:t>
            </a:r>
            <a:r>
              <a:rPr lang="it-IT" dirty="0"/>
              <a:t>. Il potere di nominare (Adamo) è il diritto di sovranità sulla natura, prima appropriazione, creazione da parte dello spirito, cosa e parola, categoria. La natura spirituale in cui vive l’uomo è </a:t>
            </a:r>
            <a:r>
              <a:rPr lang="it-IT" i="1" dirty="0"/>
              <a:t>l’essere</a:t>
            </a:r>
            <a:r>
              <a:rPr lang="it-IT" dirty="0"/>
              <a:t> dell’oggetto. Possibilità dell’operare e di porre fini. (</a:t>
            </a:r>
            <a:r>
              <a:rPr lang="it-IT" dirty="0" err="1"/>
              <a:t>G.W.Hegel</a:t>
            </a:r>
            <a:r>
              <a:rPr lang="it-IT" dirty="0"/>
              <a:t>, filosofia dello spirito </a:t>
            </a:r>
            <a:r>
              <a:rPr lang="it-IT" dirty="0" err="1"/>
              <a:t>jenese</a:t>
            </a:r>
            <a:r>
              <a:rPr lang="it-IT" dirty="0"/>
              <a:t>, 1801-7)</a:t>
            </a:r>
          </a:p>
        </p:txBody>
      </p:sp>
      <p:sp>
        <p:nvSpPr>
          <p:cNvPr id="4" name="Segnaposto data 3">
            <a:extLst>
              <a:ext uri="{FF2B5EF4-FFF2-40B4-BE49-F238E27FC236}">
                <a16:creationId xmlns:a16="http://schemas.microsoft.com/office/drawing/2014/main" id="{DAC8BA93-C180-49DA-8129-2F770DB21A8D}"/>
              </a:ext>
            </a:extLst>
          </p:cNvPr>
          <p:cNvSpPr>
            <a:spLocks noGrp="1"/>
          </p:cNvSpPr>
          <p:nvPr>
            <p:ph type="dt" sz="half" idx="10"/>
          </p:nvPr>
        </p:nvSpPr>
        <p:spPr>
          <a:xfrm>
            <a:off x="838200" y="6356350"/>
            <a:ext cx="2743200" cy="365125"/>
          </a:xfrm>
        </p:spPr>
        <p:txBody>
          <a:bodyPr/>
          <a:lstStyle/>
          <a:p>
            <a:r>
              <a:rPr lang="it-IT"/>
              <a:t>29/04/2023</a:t>
            </a:r>
          </a:p>
        </p:txBody>
      </p:sp>
      <p:sp>
        <p:nvSpPr>
          <p:cNvPr id="5" name="Segnaposto piè di pagina 4">
            <a:extLst>
              <a:ext uri="{FF2B5EF4-FFF2-40B4-BE49-F238E27FC236}">
                <a16:creationId xmlns:a16="http://schemas.microsoft.com/office/drawing/2014/main" id="{F796C055-CB98-45B6-83BF-1260861DFDCD}"/>
              </a:ext>
            </a:extLst>
          </p:cNvPr>
          <p:cNvSpPr>
            <a:spLocks noGrp="1"/>
          </p:cNvSpPr>
          <p:nvPr>
            <p:ph type="ftr" sz="quarter" idx="11"/>
          </p:nvPr>
        </p:nvSpPr>
        <p:spPr>
          <a:xfrm>
            <a:off x="4038600" y="6356350"/>
            <a:ext cx="4114800" cy="365125"/>
          </a:xfrm>
        </p:spPr>
        <p:txBody>
          <a:bodyPr/>
          <a:lstStyle/>
          <a:p>
            <a:r>
              <a:rPr lang="it-IT"/>
              <a:t>carla ilosa</a:t>
            </a:r>
          </a:p>
        </p:txBody>
      </p:sp>
      <p:sp>
        <p:nvSpPr>
          <p:cNvPr id="6" name="Segnaposto numero diapositiva 5">
            <a:extLst>
              <a:ext uri="{FF2B5EF4-FFF2-40B4-BE49-F238E27FC236}">
                <a16:creationId xmlns:a16="http://schemas.microsoft.com/office/drawing/2014/main" id="{74D6F217-9031-4469-A6A9-6468A19F4206}"/>
              </a:ext>
            </a:extLst>
          </p:cNvPr>
          <p:cNvSpPr>
            <a:spLocks noGrp="1"/>
          </p:cNvSpPr>
          <p:nvPr>
            <p:ph type="sldNum" sz="quarter" idx="12"/>
          </p:nvPr>
        </p:nvSpPr>
        <p:spPr>
          <a:xfrm>
            <a:off x="8610600" y="6356350"/>
            <a:ext cx="2743200" cy="365125"/>
          </a:xfrm>
        </p:spPr>
        <p:txBody>
          <a:bodyPr/>
          <a:lstStyle/>
          <a:p>
            <a:fld id="{D0EBF61B-16B2-4036-B0B9-40455E6675D6}" type="slidenum">
              <a:rPr lang="it-IT" smtClean="0"/>
              <a:pPr/>
              <a:t>1</a:t>
            </a:fld>
            <a:endParaRPr lang="it-IT"/>
          </a:p>
        </p:txBody>
      </p:sp>
    </p:spTree>
    <p:extLst>
      <p:ext uri="{BB962C8B-B14F-4D97-AF65-F5344CB8AC3E}">
        <p14:creationId xmlns:p14="http://schemas.microsoft.com/office/powerpoint/2010/main" val="30584659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0F071AD-66C3-4837-9048-69F5648BC167}"/>
              </a:ext>
            </a:extLst>
          </p:cNvPr>
          <p:cNvSpPr>
            <a:spLocks noGrp="1"/>
          </p:cNvSpPr>
          <p:nvPr>
            <p:ph type="title"/>
          </p:nvPr>
        </p:nvSpPr>
        <p:spPr/>
        <p:txBody>
          <a:bodyPr/>
          <a:lstStyle/>
          <a:p>
            <a:r>
              <a:rPr lang="it-IT" dirty="0"/>
              <a:t>Tecnica scissa dal </a:t>
            </a:r>
            <a:r>
              <a:rPr lang="it-IT" dirty="0" err="1"/>
              <a:t>mdpc</a:t>
            </a:r>
            <a:r>
              <a:rPr lang="it-IT" dirty="0"/>
              <a:t>: dominio indotto.</a:t>
            </a:r>
          </a:p>
        </p:txBody>
      </p:sp>
      <p:sp>
        <p:nvSpPr>
          <p:cNvPr id="3" name="Segnaposto contenuto 2">
            <a:extLst>
              <a:ext uri="{FF2B5EF4-FFF2-40B4-BE49-F238E27FC236}">
                <a16:creationId xmlns:a16="http://schemas.microsoft.com/office/drawing/2014/main" id="{76EFE702-03AB-4746-9E35-751F08F5E133}"/>
              </a:ext>
            </a:extLst>
          </p:cNvPr>
          <p:cNvSpPr>
            <a:spLocks noGrp="1"/>
          </p:cNvSpPr>
          <p:nvPr>
            <p:ph idx="1"/>
          </p:nvPr>
        </p:nvSpPr>
        <p:spPr/>
        <p:txBody>
          <a:bodyPr>
            <a:normAutofit fontScale="85000" lnSpcReduction="20000"/>
          </a:bodyPr>
          <a:lstStyle/>
          <a:p>
            <a:r>
              <a:rPr lang="it-IT" dirty="0"/>
              <a:t>La ricchezza </a:t>
            </a:r>
            <a:r>
              <a:rPr lang="it-IT" b="1" dirty="0"/>
              <a:t>materiale</a:t>
            </a:r>
            <a:r>
              <a:rPr lang="it-IT" dirty="0"/>
              <a:t> è una varietà di bisogni, lo sviluppo della ricchezza </a:t>
            </a:r>
            <a:r>
              <a:rPr lang="it-IT" b="1" dirty="0"/>
              <a:t>sociale</a:t>
            </a:r>
            <a:r>
              <a:rPr lang="it-IT" dirty="0"/>
              <a:t> li rende necessari. La tecnologia non è al servizio dell’umanità, ma del sistema che la domina nell’uso a sé conveniente.</a:t>
            </a:r>
          </a:p>
          <a:p>
            <a:r>
              <a:rPr lang="it-IT" dirty="0"/>
              <a:t>Mercanti di novità. Sviluppo tecnologico crea disordine sociale con diverse qualificazioni del lavoro o sue nuove distribuzioni geografiche, da cui si producono conflittualità sociali. La morale della borghesia è all’insegna dell’interiorità. Il suo cardine è la coscienza, connessa però alla distruzione della ragione.</a:t>
            </a:r>
          </a:p>
          <a:p>
            <a:r>
              <a:rPr lang="it-IT" dirty="0"/>
              <a:t>La mancanza di preparazione causa la dispersione delle forze esistenti (Lenin). Scissione tra economia e politica. Non siamo «merce parlante» in quanto lavoro vivo astratto, soggetto del «sapere generale» che concorre alla produzione di valore trasmesso nei beni finali, «immateriali». Linguaggio e sistemi segnici verbali e non, come oggettivazione di rapporti lavorativi e di conflitto di classe. (Ferruccio Rossi-Landi, 1965 Il linguaggio come lavoro e come mercato).</a:t>
            </a:r>
          </a:p>
        </p:txBody>
      </p:sp>
      <p:sp>
        <p:nvSpPr>
          <p:cNvPr id="4" name="Segnaposto data 3">
            <a:extLst>
              <a:ext uri="{FF2B5EF4-FFF2-40B4-BE49-F238E27FC236}">
                <a16:creationId xmlns:a16="http://schemas.microsoft.com/office/drawing/2014/main" id="{93B1417D-7A64-42E7-B8D8-4518E64281AD}"/>
              </a:ext>
            </a:extLst>
          </p:cNvPr>
          <p:cNvSpPr>
            <a:spLocks noGrp="1"/>
          </p:cNvSpPr>
          <p:nvPr>
            <p:ph type="dt" sz="half" idx="10"/>
          </p:nvPr>
        </p:nvSpPr>
        <p:spPr/>
        <p:txBody>
          <a:bodyPr/>
          <a:lstStyle/>
          <a:p>
            <a:r>
              <a:rPr lang="it-IT"/>
              <a:t>29/04/2023</a:t>
            </a:r>
          </a:p>
        </p:txBody>
      </p:sp>
      <p:sp>
        <p:nvSpPr>
          <p:cNvPr id="5" name="Segnaposto piè di pagina 4">
            <a:extLst>
              <a:ext uri="{FF2B5EF4-FFF2-40B4-BE49-F238E27FC236}">
                <a16:creationId xmlns:a16="http://schemas.microsoft.com/office/drawing/2014/main" id="{25DE8682-8F96-485C-9579-1D62E578F772}"/>
              </a:ext>
            </a:extLst>
          </p:cNvPr>
          <p:cNvSpPr>
            <a:spLocks noGrp="1"/>
          </p:cNvSpPr>
          <p:nvPr>
            <p:ph type="ftr" sz="quarter" idx="11"/>
          </p:nvPr>
        </p:nvSpPr>
        <p:spPr/>
        <p:txBody>
          <a:bodyPr/>
          <a:lstStyle/>
          <a:p>
            <a:r>
              <a:rPr lang="it-IT"/>
              <a:t>carla ilosa</a:t>
            </a:r>
          </a:p>
        </p:txBody>
      </p:sp>
      <p:sp>
        <p:nvSpPr>
          <p:cNvPr id="6" name="Segnaposto numero diapositiva 5">
            <a:extLst>
              <a:ext uri="{FF2B5EF4-FFF2-40B4-BE49-F238E27FC236}">
                <a16:creationId xmlns:a16="http://schemas.microsoft.com/office/drawing/2014/main" id="{C9689FAA-3389-49D6-B772-7999AE6DE4C1}"/>
              </a:ext>
            </a:extLst>
          </p:cNvPr>
          <p:cNvSpPr>
            <a:spLocks noGrp="1"/>
          </p:cNvSpPr>
          <p:nvPr>
            <p:ph type="sldNum" sz="quarter" idx="12"/>
          </p:nvPr>
        </p:nvSpPr>
        <p:spPr/>
        <p:txBody>
          <a:bodyPr/>
          <a:lstStyle/>
          <a:p>
            <a:fld id="{D0EBF61B-16B2-4036-B0B9-40455E6675D6}" type="slidenum">
              <a:rPr lang="it-IT" smtClean="0"/>
              <a:t>10</a:t>
            </a:fld>
            <a:endParaRPr lang="it-IT"/>
          </a:p>
        </p:txBody>
      </p:sp>
    </p:spTree>
    <p:extLst>
      <p:ext uri="{BB962C8B-B14F-4D97-AF65-F5344CB8AC3E}">
        <p14:creationId xmlns:p14="http://schemas.microsoft.com/office/powerpoint/2010/main" val="2190315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263CF4D-AFDF-4F9E-9121-89ABCB6A3EEE}"/>
              </a:ext>
            </a:extLst>
          </p:cNvPr>
          <p:cNvSpPr>
            <a:spLocks noGrp="1"/>
          </p:cNvSpPr>
          <p:nvPr>
            <p:ph type="title"/>
          </p:nvPr>
        </p:nvSpPr>
        <p:spPr/>
        <p:txBody>
          <a:bodyPr/>
          <a:lstStyle/>
          <a:p>
            <a:r>
              <a:rPr lang="it-IT" dirty="0"/>
              <a:t>Potenze intellettuali espropriate e dominate</a:t>
            </a:r>
          </a:p>
        </p:txBody>
      </p:sp>
      <p:sp>
        <p:nvSpPr>
          <p:cNvPr id="3" name="Segnaposto contenuto 2">
            <a:extLst>
              <a:ext uri="{FF2B5EF4-FFF2-40B4-BE49-F238E27FC236}">
                <a16:creationId xmlns:a16="http://schemas.microsoft.com/office/drawing/2014/main" id="{A5487536-8B72-4C64-B122-E04241B6623B}"/>
              </a:ext>
            </a:extLst>
          </p:cNvPr>
          <p:cNvSpPr>
            <a:spLocks noGrp="1"/>
          </p:cNvSpPr>
          <p:nvPr>
            <p:ph idx="1"/>
          </p:nvPr>
        </p:nvSpPr>
        <p:spPr/>
        <p:txBody>
          <a:bodyPr>
            <a:normAutofit fontScale="92500" lnSpcReduction="10000"/>
          </a:bodyPr>
          <a:lstStyle/>
          <a:p>
            <a:r>
              <a:rPr lang="it-IT" dirty="0"/>
              <a:t>Obiettivo è creare nuove nicchie di profitto come antidoto  al calo dei prezzi per la concorrenza e alla crisi. Abbreviare i tempi del ciclo economico e prevedibilità dei consumi. I pubblici diventano bersaglio del </a:t>
            </a:r>
            <a:r>
              <a:rPr lang="it-IT" i="1" dirty="0"/>
              <a:t>marketing</a:t>
            </a:r>
            <a:r>
              <a:rPr lang="it-IT" dirty="0"/>
              <a:t> di vendita inducendo comportamenti tipizzati e suggerimenti simbolici. Creazione e stabilizzazione del consenso. Apparente democrazia informativa, ma messaggi equiprobabili per la pianificazione di vendita di merci. Abbassamento della coscienza critica, industria dell’intrattenimento, inalterati i rapporti di produzione e potere statuale. Tempo di circolazione come ostacolo, tentativo di annullare lo spazio attraverso il tempo. Mimetismi industriali.</a:t>
            </a:r>
          </a:p>
          <a:p>
            <a:r>
              <a:rPr lang="it-IT" dirty="0"/>
              <a:t>La natura, anche umana, diventa oggetto di predazione e le sue leggi richiedono </a:t>
            </a:r>
            <a:r>
              <a:rPr lang="it-IT" i="1" dirty="0"/>
              <a:t>astuzia, </a:t>
            </a:r>
            <a:r>
              <a:rPr lang="it-IT" dirty="0"/>
              <a:t>clandestinità</a:t>
            </a:r>
            <a:r>
              <a:rPr lang="it-IT" i="1" dirty="0"/>
              <a:t> </a:t>
            </a:r>
            <a:r>
              <a:rPr lang="it-IT" dirty="0"/>
              <a:t>e fuoriuscita dalla legalità, per </a:t>
            </a:r>
            <a:r>
              <a:rPr lang="it-IT" i="1" dirty="0"/>
              <a:t>subordinarla</a:t>
            </a:r>
            <a:r>
              <a:rPr lang="it-IT" dirty="0"/>
              <a:t> sia come oggetto di consumo sia come mezzo di produzione.</a:t>
            </a:r>
          </a:p>
        </p:txBody>
      </p:sp>
      <p:sp>
        <p:nvSpPr>
          <p:cNvPr id="4" name="Segnaposto data 3">
            <a:extLst>
              <a:ext uri="{FF2B5EF4-FFF2-40B4-BE49-F238E27FC236}">
                <a16:creationId xmlns:a16="http://schemas.microsoft.com/office/drawing/2014/main" id="{7F4AE3CE-9D43-4753-ACCB-DDD4ED3BB8F0}"/>
              </a:ext>
            </a:extLst>
          </p:cNvPr>
          <p:cNvSpPr>
            <a:spLocks noGrp="1"/>
          </p:cNvSpPr>
          <p:nvPr>
            <p:ph type="dt" sz="half" idx="10"/>
          </p:nvPr>
        </p:nvSpPr>
        <p:spPr/>
        <p:txBody>
          <a:bodyPr/>
          <a:lstStyle/>
          <a:p>
            <a:r>
              <a:rPr lang="it-IT"/>
              <a:t>29/04/2023</a:t>
            </a:r>
          </a:p>
        </p:txBody>
      </p:sp>
      <p:sp>
        <p:nvSpPr>
          <p:cNvPr id="5" name="Segnaposto piè di pagina 4">
            <a:extLst>
              <a:ext uri="{FF2B5EF4-FFF2-40B4-BE49-F238E27FC236}">
                <a16:creationId xmlns:a16="http://schemas.microsoft.com/office/drawing/2014/main" id="{B6826ED1-AF92-4C2A-AF0A-F63C641EBA92}"/>
              </a:ext>
            </a:extLst>
          </p:cNvPr>
          <p:cNvSpPr>
            <a:spLocks noGrp="1"/>
          </p:cNvSpPr>
          <p:nvPr>
            <p:ph type="ftr" sz="quarter" idx="11"/>
          </p:nvPr>
        </p:nvSpPr>
        <p:spPr/>
        <p:txBody>
          <a:bodyPr/>
          <a:lstStyle/>
          <a:p>
            <a:r>
              <a:rPr lang="it-IT"/>
              <a:t>carla ilosa</a:t>
            </a:r>
          </a:p>
        </p:txBody>
      </p:sp>
      <p:sp>
        <p:nvSpPr>
          <p:cNvPr id="6" name="Segnaposto numero diapositiva 5">
            <a:extLst>
              <a:ext uri="{FF2B5EF4-FFF2-40B4-BE49-F238E27FC236}">
                <a16:creationId xmlns:a16="http://schemas.microsoft.com/office/drawing/2014/main" id="{E9D9A5FD-5BAA-4889-B2D6-1C57533BAB8D}"/>
              </a:ext>
            </a:extLst>
          </p:cNvPr>
          <p:cNvSpPr>
            <a:spLocks noGrp="1"/>
          </p:cNvSpPr>
          <p:nvPr>
            <p:ph type="sldNum" sz="quarter" idx="12"/>
          </p:nvPr>
        </p:nvSpPr>
        <p:spPr/>
        <p:txBody>
          <a:bodyPr/>
          <a:lstStyle/>
          <a:p>
            <a:fld id="{D0EBF61B-16B2-4036-B0B9-40455E6675D6}" type="slidenum">
              <a:rPr lang="it-IT" smtClean="0"/>
              <a:t>11</a:t>
            </a:fld>
            <a:endParaRPr lang="it-IT"/>
          </a:p>
        </p:txBody>
      </p:sp>
    </p:spTree>
    <p:extLst>
      <p:ext uri="{BB962C8B-B14F-4D97-AF65-F5344CB8AC3E}">
        <p14:creationId xmlns:p14="http://schemas.microsoft.com/office/powerpoint/2010/main" val="35756926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6FBEAEA-4540-43D9-91D1-6E880BB10012}"/>
              </a:ext>
            </a:extLst>
          </p:cNvPr>
          <p:cNvSpPr>
            <a:spLocks noGrp="1"/>
          </p:cNvSpPr>
          <p:nvPr>
            <p:ph type="title"/>
          </p:nvPr>
        </p:nvSpPr>
        <p:spPr/>
        <p:txBody>
          <a:bodyPr/>
          <a:lstStyle/>
          <a:p>
            <a:r>
              <a:rPr lang="it-IT" dirty="0"/>
              <a:t>Scienza: potenza produttiva scissa dal lavoro </a:t>
            </a:r>
          </a:p>
        </p:txBody>
      </p:sp>
      <p:sp>
        <p:nvSpPr>
          <p:cNvPr id="3" name="Segnaposto contenuto 2">
            <a:extLst>
              <a:ext uri="{FF2B5EF4-FFF2-40B4-BE49-F238E27FC236}">
                <a16:creationId xmlns:a16="http://schemas.microsoft.com/office/drawing/2014/main" id="{BA6E7E40-80D5-4176-8712-4E59914FD11E}"/>
              </a:ext>
            </a:extLst>
          </p:cNvPr>
          <p:cNvSpPr>
            <a:spLocks noGrp="1"/>
          </p:cNvSpPr>
          <p:nvPr>
            <p:ph idx="1"/>
          </p:nvPr>
        </p:nvSpPr>
        <p:spPr>
          <a:xfrm>
            <a:off x="1004454" y="2050069"/>
            <a:ext cx="10515600" cy="4351338"/>
          </a:xfrm>
        </p:spPr>
        <p:txBody>
          <a:bodyPr>
            <a:normAutofit fontScale="85000" lnSpcReduction="20000"/>
          </a:bodyPr>
          <a:lstStyle/>
          <a:p>
            <a:r>
              <a:rPr lang="it-IT" dirty="0"/>
              <a:t>Rapporti materiali dominanti sono trasformati in idee dominanti.  </a:t>
            </a:r>
            <a:r>
              <a:rPr lang="it-IT" dirty="0" err="1"/>
              <a:t>W.Benjamin</a:t>
            </a:r>
            <a:r>
              <a:rPr lang="it-IT" dirty="0"/>
              <a:t>: «il futuro sverna nel passato, esiste un passato irredento le cui promesse, non essendosi ancora realizzate, continuano a premere sul futuro; noi desideriamo solo quello che abbiamo già conosciuto e ci proiettiamo sul futuro sviluppando aspettative del passato» (Bodei, 1982). Senza le crisi il  mercato </a:t>
            </a:r>
            <a:r>
              <a:rPr lang="it-IT" i="1" dirty="0"/>
              <a:t>ideale</a:t>
            </a:r>
            <a:r>
              <a:rPr lang="it-IT" dirty="0"/>
              <a:t> si dovrebbe espandere all’infinito. Rimozione della contraddizione e creazione di mercati di compensazione e compressione di quello materiale.</a:t>
            </a:r>
          </a:p>
          <a:p>
            <a:r>
              <a:rPr lang="it-IT" dirty="0"/>
              <a:t> Non far capire che sono «proprietà» del capitale sia la scienza sia i lavoratori. Separati li si possiedono entrambi. Padrone del cervello nel «corpo privato» e del sapere prodotto è il capitale fisso. Grado di sviluppo della ricchezza in generale, come sviluppo del capitale.</a:t>
            </a:r>
          </a:p>
          <a:p>
            <a:r>
              <a:rPr lang="it-IT" dirty="0"/>
              <a:t>Nuova automazione dell’informazione e del controllo. Accumulazione di scienza sociale. Il cap. fisso si presenta come macchina e impiego tecnologico della scienza. Il lavoro singolo è produttivo solo nei lavori collettivi, impotente rispetto alla collettività concentrata nel capitale, ridotto ad «astrazione di attività».</a:t>
            </a:r>
          </a:p>
        </p:txBody>
      </p:sp>
      <p:sp>
        <p:nvSpPr>
          <p:cNvPr id="4" name="Segnaposto data 3">
            <a:extLst>
              <a:ext uri="{FF2B5EF4-FFF2-40B4-BE49-F238E27FC236}">
                <a16:creationId xmlns:a16="http://schemas.microsoft.com/office/drawing/2014/main" id="{6264605F-B5F5-4C1C-8F94-3D9E67990EC5}"/>
              </a:ext>
            </a:extLst>
          </p:cNvPr>
          <p:cNvSpPr>
            <a:spLocks noGrp="1"/>
          </p:cNvSpPr>
          <p:nvPr>
            <p:ph type="dt" sz="half" idx="10"/>
          </p:nvPr>
        </p:nvSpPr>
        <p:spPr/>
        <p:txBody>
          <a:bodyPr/>
          <a:lstStyle/>
          <a:p>
            <a:r>
              <a:rPr lang="it-IT"/>
              <a:t>29/04/2023</a:t>
            </a:r>
          </a:p>
        </p:txBody>
      </p:sp>
      <p:sp>
        <p:nvSpPr>
          <p:cNvPr id="5" name="Segnaposto piè di pagina 4">
            <a:extLst>
              <a:ext uri="{FF2B5EF4-FFF2-40B4-BE49-F238E27FC236}">
                <a16:creationId xmlns:a16="http://schemas.microsoft.com/office/drawing/2014/main" id="{A846D130-2177-4772-A60A-C5E810D7A699}"/>
              </a:ext>
            </a:extLst>
          </p:cNvPr>
          <p:cNvSpPr>
            <a:spLocks noGrp="1"/>
          </p:cNvSpPr>
          <p:nvPr>
            <p:ph type="ftr" sz="quarter" idx="11"/>
          </p:nvPr>
        </p:nvSpPr>
        <p:spPr/>
        <p:txBody>
          <a:bodyPr/>
          <a:lstStyle/>
          <a:p>
            <a:r>
              <a:rPr lang="it-IT"/>
              <a:t>carla ilosa</a:t>
            </a:r>
          </a:p>
        </p:txBody>
      </p:sp>
      <p:sp>
        <p:nvSpPr>
          <p:cNvPr id="6" name="Segnaposto numero diapositiva 5">
            <a:extLst>
              <a:ext uri="{FF2B5EF4-FFF2-40B4-BE49-F238E27FC236}">
                <a16:creationId xmlns:a16="http://schemas.microsoft.com/office/drawing/2014/main" id="{40B89AFA-4B46-4CAA-A044-485E6D3002B7}"/>
              </a:ext>
            </a:extLst>
          </p:cNvPr>
          <p:cNvSpPr>
            <a:spLocks noGrp="1"/>
          </p:cNvSpPr>
          <p:nvPr>
            <p:ph type="sldNum" sz="quarter" idx="12"/>
          </p:nvPr>
        </p:nvSpPr>
        <p:spPr/>
        <p:txBody>
          <a:bodyPr/>
          <a:lstStyle/>
          <a:p>
            <a:fld id="{D0EBF61B-16B2-4036-B0B9-40455E6675D6}" type="slidenum">
              <a:rPr lang="it-IT" smtClean="0"/>
              <a:t>12</a:t>
            </a:fld>
            <a:endParaRPr lang="it-IT"/>
          </a:p>
        </p:txBody>
      </p:sp>
    </p:spTree>
    <p:extLst>
      <p:ext uri="{BB962C8B-B14F-4D97-AF65-F5344CB8AC3E}">
        <p14:creationId xmlns:p14="http://schemas.microsoft.com/office/powerpoint/2010/main" val="27737202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9F1D404-4D88-4C11-922E-F178C06CF01C}"/>
              </a:ext>
            </a:extLst>
          </p:cNvPr>
          <p:cNvSpPr>
            <a:spLocks noGrp="1"/>
          </p:cNvSpPr>
          <p:nvPr>
            <p:ph type="title"/>
          </p:nvPr>
        </p:nvSpPr>
        <p:spPr/>
        <p:txBody>
          <a:bodyPr/>
          <a:lstStyle/>
          <a:p>
            <a:pPr algn="ctr"/>
            <a:r>
              <a:rPr lang="it-IT" dirty="0"/>
              <a:t>Conflitto reale anche nella forma tecnica </a:t>
            </a:r>
          </a:p>
        </p:txBody>
      </p:sp>
      <p:sp>
        <p:nvSpPr>
          <p:cNvPr id="3" name="Segnaposto contenuto 2">
            <a:extLst>
              <a:ext uri="{FF2B5EF4-FFF2-40B4-BE49-F238E27FC236}">
                <a16:creationId xmlns:a16="http://schemas.microsoft.com/office/drawing/2014/main" id="{D16E803C-DB65-4E57-910E-F0B1373E269C}"/>
              </a:ext>
            </a:extLst>
          </p:cNvPr>
          <p:cNvSpPr>
            <a:spLocks noGrp="1"/>
          </p:cNvSpPr>
          <p:nvPr>
            <p:ph idx="1"/>
          </p:nvPr>
        </p:nvSpPr>
        <p:spPr/>
        <p:txBody>
          <a:bodyPr>
            <a:noAutofit/>
          </a:bodyPr>
          <a:lstStyle/>
          <a:p>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Gli ultimi approdi della ricerca, della tecnologia scientifica o scienza tecnologica se si preferisce una distinzione verbale, impongono di rivolgerci domande di tipo filosofico su come sia emerso il concetto di Uomo, (nel senso di specie o genere, maschio/femmina), quello di intelligenza, linguaggio, memoria, strumento, individuo, ecc. Perché dunque interessarsi ora all’IA invece di ripercorrere ancora un’analisi marxiana, perennemente sconosciuta o troppo impegnativa per essere interessante, oppure rimasticare storie di un movimento operaio che oggi sembrano essere reperto archeologico di nessun ulteriore sviluppo, o rilievo, data la cattura tecnologica delle menti di quasi tutti i giovani - e meno giovani - dell’“occidente” alle prese col suo dominio globale in declino? Chi però ancora non si conforma all’ideologia del “winner or </a:t>
            </a:r>
            <a:r>
              <a:rPr lang="it-IT" sz="2000" dirty="0" err="1">
                <a:effectLst/>
                <a:latin typeface="Times New Roman" panose="02020603050405020304" pitchFamily="18" charset="0"/>
                <a:ea typeface="Calibri" panose="020F0502020204030204" pitchFamily="34" charset="0"/>
                <a:cs typeface="Times New Roman" panose="02020603050405020304" pitchFamily="18" charset="0"/>
              </a:rPr>
              <a:t>looser</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prova così a intraprendere un’altra strada, quella di applicare il concetto basilare di “</a:t>
            </a:r>
            <a:r>
              <a:rPr lang="it-IT" sz="2000" i="1" dirty="0">
                <a:effectLst/>
                <a:latin typeface="Times New Roman" panose="02020603050405020304" pitchFamily="18" charset="0"/>
                <a:ea typeface="Calibri" panose="020F0502020204030204" pitchFamily="34" charset="0"/>
                <a:cs typeface="Times New Roman" panose="02020603050405020304" pitchFamily="18" charset="0"/>
              </a:rPr>
              <a:t>lotta di classe</a:t>
            </a:r>
            <a:r>
              <a:rPr lang="it-IT" sz="2000" dirty="0">
                <a:effectLst/>
                <a:latin typeface="Times New Roman" panose="02020603050405020304" pitchFamily="18" charset="0"/>
                <a:ea typeface="Calibri" panose="020F0502020204030204" pitchFamily="34" charset="0"/>
                <a:cs typeface="Times New Roman" panose="02020603050405020304" pitchFamily="18" charset="0"/>
              </a:rPr>
              <a:t>” alla punta più avanzata del progresso tecnologico-scientifico del capitale, al tentativo cioè di esproprio ultimo (in ordine di tempo) delle facoltà umane, esternalizzate nelle macchine gestibili senza opposizione al comando del potere.</a:t>
            </a:r>
          </a:p>
          <a:p>
            <a:r>
              <a:rPr lang="it-IT" sz="2000" dirty="0">
                <a:latin typeface="Times New Roman" panose="02020603050405020304" pitchFamily="18" charset="0"/>
                <a:cs typeface="Times New Roman" panose="02020603050405020304" pitchFamily="18" charset="0"/>
              </a:rPr>
              <a:t>L’informazione che arriva anche ai pc non viene convertita in </a:t>
            </a:r>
            <a:r>
              <a:rPr lang="it-IT" sz="2000" i="1" dirty="0">
                <a:latin typeface="Times New Roman" panose="02020603050405020304" pitchFamily="18" charset="0"/>
                <a:cs typeface="Times New Roman" panose="02020603050405020304" pitchFamily="18" charset="0"/>
              </a:rPr>
              <a:t>conoscenza</a:t>
            </a:r>
            <a:r>
              <a:rPr lang="it-IT" sz="2000" dirty="0">
                <a:latin typeface="Times New Roman" panose="02020603050405020304" pitchFamily="18" charset="0"/>
                <a:cs typeface="Times New Roman" panose="02020603050405020304" pitchFamily="18" charset="0"/>
              </a:rPr>
              <a:t> </a:t>
            </a:r>
            <a:r>
              <a:rPr lang="it-IT" sz="2000" i="1" dirty="0">
                <a:latin typeface="Times New Roman" panose="02020603050405020304" pitchFamily="18" charset="0"/>
                <a:cs typeface="Times New Roman" panose="02020603050405020304" pitchFamily="18" charset="0"/>
              </a:rPr>
              <a:t>semantica</a:t>
            </a:r>
            <a:r>
              <a:rPr lang="it-IT" sz="2000" dirty="0">
                <a:latin typeface="Times New Roman" panose="02020603050405020304" pitchFamily="18" charset="0"/>
                <a:cs typeface="Times New Roman" panose="02020603050405020304" pitchFamily="18" charset="0"/>
              </a:rPr>
              <a:t> entro una coscienza, in cui coesistono mondo interiore ed esteriore, distinti.</a:t>
            </a:r>
          </a:p>
        </p:txBody>
      </p:sp>
      <p:sp>
        <p:nvSpPr>
          <p:cNvPr id="4" name="Segnaposto data 3">
            <a:extLst>
              <a:ext uri="{FF2B5EF4-FFF2-40B4-BE49-F238E27FC236}">
                <a16:creationId xmlns:a16="http://schemas.microsoft.com/office/drawing/2014/main" id="{1BED0CD5-AB97-48C1-A98E-401A57543F19}"/>
              </a:ext>
            </a:extLst>
          </p:cNvPr>
          <p:cNvSpPr>
            <a:spLocks noGrp="1"/>
          </p:cNvSpPr>
          <p:nvPr>
            <p:ph type="dt" sz="half" idx="10"/>
          </p:nvPr>
        </p:nvSpPr>
        <p:spPr/>
        <p:txBody>
          <a:bodyPr/>
          <a:lstStyle/>
          <a:p>
            <a:r>
              <a:rPr lang="it-IT"/>
              <a:t>29/04/2023</a:t>
            </a:r>
          </a:p>
        </p:txBody>
      </p:sp>
      <p:sp>
        <p:nvSpPr>
          <p:cNvPr id="5" name="Segnaposto piè di pagina 4">
            <a:extLst>
              <a:ext uri="{FF2B5EF4-FFF2-40B4-BE49-F238E27FC236}">
                <a16:creationId xmlns:a16="http://schemas.microsoft.com/office/drawing/2014/main" id="{D2714AE9-4A4F-4923-9B3F-502B42A6BD81}"/>
              </a:ext>
            </a:extLst>
          </p:cNvPr>
          <p:cNvSpPr>
            <a:spLocks noGrp="1"/>
          </p:cNvSpPr>
          <p:nvPr>
            <p:ph type="ftr" sz="quarter" idx="11"/>
          </p:nvPr>
        </p:nvSpPr>
        <p:spPr/>
        <p:txBody>
          <a:bodyPr/>
          <a:lstStyle/>
          <a:p>
            <a:r>
              <a:rPr lang="it-IT"/>
              <a:t>carla ilosa</a:t>
            </a:r>
          </a:p>
        </p:txBody>
      </p:sp>
      <p:sp>
        <p:nvSpPr>
          <p:cNvPr id="6" name="Segnaposto numero diapositiva 5">
            <a:extLst>
              <a:ext uri="{FF2B5EF4-FFF2-40B4-BE49-F238E27FC236}">
                <a16:creationId xmlns:a16="http://schemas.microsoft.com/office/drawing/2014/main" id="{FADABB46-F407-457F-A720-55932A910044}"/>
              </a:ext>
            </a:extLst>
          </p:cNvPr>
          <p:cNvSpPr>
            <a:spLocks noGrp="1"/>
          </p:cNvSpPr>
          <p:nvPr>
            <p:ph type="sldNum" sz="quarter" idx="12"/>
          </p:nvPr>
        </p:nvSpPr>
        <p:spPr/>
        <p:txBody>
          <a:bodyPr/>
          <a:lstStyle/>
          <a:p>
            <a:fld id="{D0EBF61B-16B2-4036-B0B9-40455E6675D6}" type="slidenum">
              <a:rPr lang="it-IT" smtClean="0"/>
              <a:t>13</a:t>
            </a:fld>
            <a:endParaRPr lang="it-IT"/>
          </a:p>
        </p:txBody>
      </p:sp>
    </p:spTree>
    <p:extLst>
      <p:ext uri="{BB962C8B-B14F-4D97-AF65-F5344CB8AC3E}">
        <p14:creationId xmlns:p14="http://schemas.microsoft.com/office/powerpoint/2010/main" val="29907152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110ED68-F4B4-4633-B7EF-9377F6E1E7E6}"/>
              </a:ext>
            </a:extLst>
          </p:cNvPr>
          <p:cNvSpPr>
            <a:spLocks noGrp="1"/>
          </p:cNvSpPr>
          <p:nvPr>
            <p:ph type="title"/>
          </p:nvPr>
        </p:nvSpPr>
        <p:spPr/>
        <p:txBody>
          <a:bodyPr>
            <a:normAutofit/>
          </a:bodyPr>
          <a:lstStyle/>
          <a:p>
            <a:pPr algn="ctr"/>
            <a:r>
              <a:rPr lang="it-IT" dirty="0"/>
              <a:t>Coscienza e intelligenza umana</a:t>
            </a:r>
          </a:p>
        </p:txBody>
      </p:sp>
      <p:sp>
        <p:nvSpPr>
          <p:cNvPr id="3" name="Segnaposto contenuto 2">
            <a:extLst>
              <a:ext uri="{FF2B5EF4-FFF2-40B4-BE49-F238E27FC236}">
                <a16:creationId xmlns:a16="http://schemas.microsoft.com/office/drawing/2014/main" id="{506BBBFF-7A27-49A1-A346-74A3D89755C4}"/>
              </a:ext>
            </a:extLst>
          </p:cNvPr>
          <p:cNvSpPr>
            <a:spLocks noGrp="1"/>
          </p:cNvSpPr>
          <p:nvPr>
            <p:ph idx="1"/>
          </p:nvPr>
        </p:nvSpPr>
        <p:spPr>
          <a:xfrm>
            <a:off x="838200" y="1850563"/>
            <a:ext cx="10515600" cy="4351338"/>
          </a:xfrm>
        </p:spPr>
        <p:txBody>
          <a:bodyPr>
            <a:normAutofit fontScale="70000" lnSpcReduction="20000"/>
          </a:bodyPr>
          <a:lstStyle/>
          <a:p>
            <a:r>
              <a:rPr lang="it-IT" dirty="0"/>
              <a:t>La </a:t>
            </a:r>
            <a:r>
              <a:rPr lang="it-IT" i="1" dirty="0"/>
              <a:t>coscienza</a:t>
            </a:r>
            <a:r>
              <a:rPr lang="it-IT" dirty="0"/>
              <a:t> è la parte razionale della terra. La storia è calata presto sulla terra; ora però è arrivata alla quiete, una vita che in sé stessa in fermento, aveva in sé il tempo, lo spirito della terra che ancora non è arrivato alla contrapposizione, il movimento e i sogni di un dormiente, finché non si è destato e ha stabilito la sua coscienza </a:t>
            </a:r>
            <a:r>
              <a:rPr lang="it-IT" i="1" dirty="0"/>
              <a:t>nell’uomo</a:t>
            </a:r>
            <a:r>
              <a:rPr lang="it-IT" dirty="0"/>
              <a:t> e si è dunque mosso incontro a sé come quieta conformazione. E’ </a:t>
            </a:r>
            <a:r>
              <a:rPr lang="it-IT" i="1" dirty="0"/>
              <a:t>semplice</a:t>
            </a:r>
            <a:r>
              <a:rPr lang="it-IT" dirty="0"/>
              <a:t> </a:t>
            </a:r>
            <a:r>
              <a:rPr lang="it-IT" i="1" dirty="0"/>
              <a:t>accadere</a:t>
            </a:r>
            <a:r>
              <a:rPr lang="it-IT" dirty="0"/>
              <a:t>; la sua stratificazione non dà luogo a niente di comprensibile, ovvero tralascia l’intera necessità, la comprensione.</a:t>
            </a:r>
          </a:p>
          <a:p>
            <a:r>
              <a:rPr lang="it-IT" dirty="0"/>
              <a:t>L’organico ha la sua natura inorganica in sé stesso; consuma sé stesso. (G.W.F. Hegel: filosofia dello spirito </a:t>
            </a:r>
            <a:r>
              <a:rPr lang="it-IT" dirty="0" err="1"/>
              <a:t>jenese</a:t>
            </a:r>
            <a:r>
              <a:rPr lang="it-IT" dirty="0"/>
              <a:t>. 1801-7).</a:t>
            </a:r>
          </a:p>
          <a:p>
            <a:r>
              <a:rPr lang="it-IT" dirty="0"/>
              <a:t>«La vera intelligenza richiede coscienza e questa le macchine digitali non avranno mai. (</a:t>
            </a:r>
            <a:r>
              <a:rPr lang="it-IT" dirty="0" err="1"/>
              <a:t>Silicio,p</a:t>
            </a:r>
            <a:r>
              <a:rPr lang="it-IT" dirty="0"/>
              <a:t> 300). Coscienza è capacità di sentire, di collegare sensazione e significato per la propria vita, di sentimenti legati a un sé. </a:t>
            </a:r>
            <a:r>
              <a:rPr lang="it-IT" i="1" dirty="0"/>
              <a:t>Quale</a:t>
            </a:r>
            <a:r>
              <a:rPr lang="it-IT" dirty="0"/>
              <a:t> indica cosa si prova. </a:t>
            </a:r>
            <a:r>
              <a:rPr lang="it-IT" i="1" dirty="0" err="1"/>
              <a:t>Qualia</a:t>
            </a:r>
            <a:r>
              <a:rPr lang="it-IT" dirty="0"/>
              <a:t>: sensazioni fisiche, emozioni, pensieri e sentimenti spirituali. I segnali elettrici non li producono. Coscienza: proprietà intrinseca della «sostanza» da cui spazio, tempo, materia ed energia sono emersi nel Big Bang. Vita.</a:t>
            </a:r>
          </a:p>
          <a:p>
            <a:r>
              <a:rPr lang="it-IT" dirty="0"/>
              <a:t>E’ la comprensione che definisce la natura della vera intelligenza e senza questa un sistema non può essere autonomo a lungo.  (</a:t>
            </a:r>
            <a:r>
              <a:rPr lang="it-IT" dirty="0" err="1"/>
              <a:t>Faggin</a:t>
            </a:r>
            <a:r>
              <a:rPr lang="it-IT" dirty="0"/>
              <a:t>) </a:t>
            </a:r>
          </a:p>
          <a:p>
            <a:endParaRPr lang="it-IT" dirty="0"/>
          </a:p>
          <a:p>
            <a:endParaRPr lang="it-IT" dirty="0"/>
          </a:p>
        </p:txBody>
      </p:sp>
      <p:sp>
        <p:nvSpPr>
          <p:cNvPr id="4" name="Segnaposto data 3">
            <a:extLst>
              <a:ext uri="{FF2B5EF4-FFF2-40B4-BE49-F238E27FC236}">
                <a16:creationId xmlns:a16="http://schemas.microsoft.com/office/drawing/2014/main" id="{444421E9-98FB-4D9B-9E82-76836EC2EB33}"/>
              </a:ext>
            </a:extLst>
          </p:cNvPr>
          <p:cNvSpPr>
            <a:spLocks noGrp="1"/>
          </p:cNvSpPr>
          <p:nvPr>
            <p:ph type="dt" sz="half" idx="10"/>
          </p:nvPr>
        </p:nvSpPr>
        <p:spPr/>
        <p:txBody>
          <a:bodyPr/>
          <a:lstStyle/>
          <a:p>
            <a:r>
              <a:rPr lang="it-IT"/>
              <a:t>29/04/2023</a:t>
            </a:r>
          </a:p>
        </p:txBody>
      </p:sp>
      <p:sp>
        <p:nvSpPr>
          <p:cNvPr id="5" name="Segnaposto piè di pagina 4">
            <a:extLst>
              <a:ext uri="{FF2B5EF4-FFF2-40B4-BE49-F238E27FC236}">
                <a16:creationId xmlns:a16="http://schemas.microsoft.com/office/drawing/2014/main" id="{466EDBCD-6C41-4160-9554-D3A6B03C0865}"/>
              </a:ext>
            </a:extLst>
          </p:cNvPr>
          <p:cNvSpPr>
            <a:spLocks noGrp="1"/>
          </p:cNvSpPr>
          <p:nvPr>
            <p:ph type="ftr" sz="quarter" idx="11"/>
          </p:nvPr>
        </p:nvSpPr>
        <p:spPr/>
        <p:txBody>
          <a:bodyPr/>
          <a:lstStyle/>
          <a:p>
            <a:r>
              <a:rPr lang="it-IT"/>
              <a:t>carla ilosa</a:t>
            </a:r>
          </a:p>
        </p:txBody>
      </p:sp>
      <p:sp>
        <p:nvSpPr>
          <p:cNvPr id="6" name="Segnaposto numero diapositiva 5">
            <a:extLst>
              <a:ext uri="{FF2B5EF4-FFF2-40B4-BE49-F238E27FC236}">
                <a16:creationId xmlns:a16="http://schemas.microsoft.com/office/drawing/2014/main" id="{6DDC2719-55FA-406A-95C5-780CEC753645}"/>
              </a:ext>
            </a:extLst>
          </p:cNvPr>
          <p:cNvSpPr>
            <a:spLocks noGrp="1"/>
          </p:cNvSpPr>
          <p:nvPr>
            <p:ph type="sldNum" sz="quarter" idx="12"/>
          </p:nvPr>
        </p:nvSpPr>
        <p:spPr/>
        <p:txBody>
          <a:bodyPr/>
          <a:lstStyle/>
          <a:p>
            <a:fld id="{D0EBF61B-16B2-4036-B0B9-40455E6675D6}" type="slidenum">
              <a:rPr lang="it-IT" smtClean="0"/>
              <a:t>2</a:t>
            </a:fld>
            <a:endParaRPr lang="it-IT"/>
          </a:p>
        </p:txBody>
      </p:sp>
    </p:spTree>
    <p:extLst>
      <p:ext uri="{BB962C8B-B14F-4D97-AF65-F5344CB8AC3E}">
        <p14:creationId xmlns:p14="http://schemas.microsoft.com/office/powerpoint/2010/main" val="34051775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FD6632-0FC0-45C0-8490-1A41188DE2D8}"/>
              </a:ext>
            </a:extLst>
          </p:cNvPr>
          <p:cNvSpPr>
            <a:spLocks noGrp="1"/>
          </p:cNvSpPr>
          <p:nvPr>
            <p:ph type="title"/>
          </p:nvPr>
        </p:nvSpPr>
        <p:spPr/>
        <p:txBody>
          <a:bodyPr/>
          <a:lstStyle/>
          <a:p>
            <a:pPr algn="ctr"/>
            <a:r>
              <a:rPr lang="it-IT" dirty="0"/>
              <a:t>Sviluppo della merce e richiesta di razionalità</a:t>
            </a:r>
          </a:p>
        </p:txBody>
      </p:sp>
      <p:sp>
        <p:nvSpPr>
          <p:cNvPr id="3" name="Segnaposto contenuto 2">
            <a:extLst>
              <a:ext uri="{FF2B5EF4-FFF2-40B4-BE49-F238E27FC236}">
                <a16:creationId xmlns:a16="http://schemas.microsoft.com/office/drawing/2014/main" id="{B6D0A92F-93D7-47F7-AEA6-E43479206136}"/>
              </a:ext>
            </a:extLst>
          </p:cNvPr>
          <p:cNvSpPr>
            <a:spLocks noGrp="1"/>
          </p:cNvSpPr>
          <p:nvPr>
            <p:ph idx="1"/>
          </p:nvPr>
        </p:nvSpPr>
        <p:spPr/>
        <p:txBody>
          <a:bodyPr/>
          <a:lstStyle/>
          <a:p>
            <a:r>
              <a:rPr lang="it-IT" dirty="0"/>
              <a:t>Machiavelli, Condorcet: aumentando la conoscenza si diminuisce l’incertezza. Pascal: calcolo delle probabilità, restringere il campo. Principio di ragion non sufficiente. Si cerca di imbrigliare il caso (Assicurazioni olandesi, controllo della casualità, XVIII° secolo).</a:t>
            </a:r>
          </a:p>
          <a:p>
            <a:r>
              <a:rPr lang="it-IT" dirty="0"/>
              <a:t>I pericoli favoriscono le suggestioni che però durano poco (Steinbeck, «Furore», desertificazione, suggestione di andare in California, New </a:t>
            </a:r>
            <a:r>
              <a:rPr lang="it-IT" dirty="0" err="1"/>
              <a:t>Deal</a:t>
            </a:r>
            <a:r>
              <a:rPr lang="it-IT" dirty="0"/>
              <a:t>). René Thom, matematico: «Teoria delle catastrofi». </a:t>
            </a:r>
            <a:r>
              <a:rPr lang="it-IT" dirty="0" err="1"/>
              <a:t>Sloterdijk</a:t>
            </a:r>
            <a:r>
              <a:rPr lang="it-IT" dirty="0"/>
              <a:t>: «Antropotecnica», «parco umano». Epoca anti-destino, biotecnologie, coraggio del conoscere, uomo nuovo, post-umano  . </a:t>
            </a:r>
          </a:p>
        </p:txBody>
      </p:sp>
      <p:sp>
        <p:nvSpPr>
          <p:cNvPr id="4" name="Segnaposto data 3">
            <a:extLst>
              <a:ext uri="{FF2B5EF4-FFF2-40B4-BE49-F238E27FC236}">
                <a16:creationId xmlns:a16="http://schemas.microsoft.com/office/drawing/2014/main" id="{6D6EFAFF-461A-48AF-B022-ADD3AB5F1F01}"/>
              </a:ext>
            </a:extLst>
          </p:cNvPr>
          <p:cNvSpPr>
            <a:spLocks noGrp="1"/>
          </p:cNvSpPr>
          <p:nvPr>
            <p:ph type="dt" sz="half" idx="10"/>
          </p:nvPr>
        </p:nvSpPr>
        <p:spPr/>
        <p:txBody>
          <a:bodyPr/>
          <a:lstStyle/>
          <a:p>
            <a:r>
              <a:rPr lang="it-IT"/>
              <a:t>29/04/2023</a:t>
            </a:r>
          </a:p>
        </p:txBody>
      </p:sp>
      <p:sp>
        <p:nvSpPr>
          <p:cNvPr id="5" name="Segnaposto piè di pagina 4">
            <a:extLst>
              <a:ext uri="{FF2B5EF4-FFF2-40B4-BE49-F238E27FC236}">
                <a16:creationId xmlns:a16="http://schemas.microsoft.com/office/drawing/2014/main" id="{A75C95A7-61CA-4D7C-8AAA-5F29124DFC8C}"/>
              </a:ext>
            </a:extLst>
          </p:cNvPr>
          <p:cNvSpPr>
            <a:spLocks noGrp="1"/>
          </p:cNvSpPr>
          <p:nvPr>
            <p:ph type="ftr" sz="quarter" idx="11"/>
          </p:nvPr>
        </p:nvSpPr>
        <p:spPr/>
        <p:txBody>
          <a:bodyPr/>
          <a:lstStyle/>
          <a:p>
            <a:r>
              <a:rPr lang="it-IT"/>
              <a:t>carla ilosa</a:t>
            </a:r>
          </a:p>
        </p:txBody>
      </p:sp>
      <p:sp>
        <p:nvSpPr>
          <p:cNvPr id="6" name="Segnaposto numero diapositiva 5">
            <a:extLst>
              <a:ext uri="{FF2B5EF4-FFF2-40B4-BE49-F238E27FC236}">
                <a16:creationId xmlns:a16="http://schemas.microsoft.com/office/drawing/2014/main" id="{CF029826-598A-4CA8-B79E-E4D279CD2903}"/>
              </a:ext>
            </a:extLst>
          </p:cNvPr>
          <p:cNvSpPr>
            <a:spLocks noGrp="1"/>
          </p:cNvSpPr>
          <p:nvPr>
            <p:ph type="sldNum" sz="quarter" idx="12"/>
          </p:nvPr>
        </p:nvSpPr>
        <p:spPr/>
        <p:txBody>
          <a:bodyPr/>
          <a:lstStyle/>
          <a:p>
            <a:fld id="{D0EBF61B-16B2-4036-B0B9-40455E6675D6}" type="slidenum">
              <a:rPr lang="it-IT" smtClean="0"/>
              <a:t>3</a:t>
            </a:fld>
            <a:endParaRPr lang="it-IT"/>
          </a:p>
        </p:txBody>
      </p:sp>
    </p:spTree>
    <p:extLst>
      <p:ext uri="{BB962C8B-B14F-4D97-AF65-F5344CB8AC3E}">
        <p14:creationId xmlns:p14="http://schemas.microsoft.com/office/powerpoint/2010/main" val="14859728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187DA79-01AB-4BC0-B45B-EC7C288FBA8D}"/>
              </a:ext>
            </a:extLst>
          </p:cNvPr>
          <p:cNvSpPr>
            <a:spLocks noGrp="1"/>
          </p:cNvSpPr>
          <p:nvPr>
            <p:ph type="title"/>
          </p:nvPr>
        </p:nvSpPr>
        <p:spPr/>
        <p:txBody>
          <a:bodyPr/>
          <a:lstStyle/>
          <a:p>
            <a:r>
              <a:rPr lang="it-IT" dirty="0"/>
              <a:t>L’Organico e l’astuzia della ragione: portare allo scoperto l’altro. La mente.</a:t>
            </a:r>
          </a:p>
        </p:txBody>
      </p:sp>
      <p:sp>
        <p:nvSpPr>
          <p:cNvPr id="3" name="Segnaposto contenuto 2">
            <a:extLst>
              <a:ext uri="{FF2B5EF4-FFF2-40B4-BE49-F238E27FC236}">
                <a16:creationId xmlns:a16="http://schemas.microsoft.com/office/drawing/2014/main" id="{9319C811-CF32-488C-88C4-82D90579CF3B}"/>
              </a:ext>
            </a:extLst>
          </p:cNvPr>
          <p:cNvSpPr>
            <a:spLocks noGrp="1"/>
          </p:cNvSpPr>
          <p:nvPr>
            <p:ph idx="1"/>
          </p:nvPr>
        </p:nvSpPr>
        <p:spPr/>
        <p:txBody>
          <a:bodyPr>
            <a:normAutofit fontScale="70000" lnSpcReduction="20000"/>
          </a:bodyPr>
          <a:lstStyle/>
          <a:p>
            <a:r>
              <a:rPr lang="it-IT" dirty="0"/>
              <a:t>«Bisogna porre nello strumento (inerte) anche un’attività propria, per farlo diventare qualcosa che è attivo da sé…in generale la passività si muta in attività, in un persistere del combaciare…accade che l’attività della natura, acqua, vento, viene impiegata per fare, nella sua esistenza sensibile, qualcosa di interamente altro da ciò che essa vorrebbe fare – il suo cieco fare viene trasformato in un fare conforme ad un fine; nel contrario di sé stessa – condotta razionale della natura – nella sua esistenza esteriore ..»</a:t>
            </a:r>
          </a:p>
          <a:p>
            <a:r>
              <a:rPr lang="it-IT" dirty="0"/>
              <a:t>L’impulso si ritrae dal lavoro; lascia che la natura si consumi, sta tranquillamente a vedere, e governa soltanto, con lieve fatica, l’intero – </a:t>
            </a:r>
            <a:r>
              <a:rPr lang="it-IT" i="1" dirty="0"/>
              <a:t>astuzia</a:t>
            </a:r>
            <a:r>
              <a:rPr lang="it-IT" dirty="0"/>
              <a:t>. Onore dell’astuzia di fronte alla potenza, afferrare la cieca potenza per un lato, in modo che essa si rivolga contro sé stessa – aggredirla, afferrarla in quanto </a:t>
            </a:r>
            <a:r>
              <a:rPr lang="it-IT" i="1" dirty="0"/>
              <a:t>determinatezza</a:t>
            </a:r>
            <a:r>
              <a:rPr lang="it-IT" dirty="0"/>
              <a:t>, essere attiva contro questa. (</a:t>
            </a:r>
            <a:r>
              <a:rPr lang="it-IT" dirty="0" err="1"/>
              <a:t>Ib</a:t>
            </a:r>
            <a:r>
              <a:rPr lang="it-IT" dirty="0"/>
              <a:t>. Hegel)</a:t>
            </a:r>
          </a:p>
          <a:p>
            <a:r>
              <a:rPr lang="it-IT" dirty="0"/>
              <a:t>L’essenza della </a:t>
            </a:r>
            <a:r>
              <a:rPr lang="it-IT" i="1" dirty="0"/>
              <a:t>mente</a:t>
            </a:r>
            <a:r>
              <a:rPr lang="it-IT" dirty="0"/>
              <a:t> (mentalità) è lo stesso sapere l’oggetto (coscienza) e il sapere me e l’oggetto (autocoscienza). Soggettività (certezza di me stesso) e oggettività (essere) in uno e medesimo pensiero. Sapere mentalmente è sapere un </a:t>
            </a:r>
            <a:r>
              <a:rPr lang="it-IT" i="1" dirty="0"/>
              <a:t>contenuto</a:t>
            </a:r>
            <a:r>
              <a:rPr lang="it-IT" dirty="0"/>
              <a:t>, attività  </a:t>
            </a:r>
            <a:r>
              <a:rPr lang="it-IT" i="1" dirty="0"/>
              <a:t>produttiva</a:t>
            </a:r>
            <a:r>
              <a:rPr lang="it-IT" dirty="0"/>
              <a:t> e  </a:t>
            </a:r>
            <a:r>
              <a:rPr lang="it-IT" i="1" dirty="0"/>
              <a:t>dialettica</a:t>
            </a:r>
            <a:r>
              <a:rPr lang="it-IT" dirty="0"/>
              <a:t> (</a:t>
            </a:r>
            <a:r>
              <a:rPr lang="it-IT" i="1" dirty="0"/>
              <a:t>priorità</a:t>
            </a:r>
            <a:r>
              <a:rPr lang="it-IT" dirty="0"/>
              <a:t>) che insieme è oggettività (posteriorità). (Bernardo Spaventa, Logica e metafisica, Gentile, Bari 1911, p 119 e </a:t>
            </a:r>
            <a:r>
              <a:rPr lang="it-IT" dirty="0" err="1"/>
              <a:t>sg</a:t>
            </a:r>
            <a:r>
              <a:rPr lang="it-IT" dirty="0"/>
              <a:t>., in Hegel Logica, 1974, Laterza, </a:t>
            </a:r>
            <a:r>
              <a:rPr lang="it-IT" dirty="0" err="1"/>
              <a:t>vol</a:t>
            </a:r>
            <a:r>
              <a:rPr lang="it-IT" dirty="0"/>
              <a:t> I. </a:t>
            </a:r>
            <a:r>
              <a:rPr lang="it-IT" dirty="0" err="1"/>
              <a:t>lib.I</a:t>
            </a:r>
            <a:r>
              <a:rPr lang="it-IT" dirty="0"/>
              <a:t> , p.66-7).</a:t>
            </a:r>
          </a:p>
          <a:p>
            <a:r>
              <a:rPr lang="it-IT" dirty="0"/>
              <a:t>Il corpo è ricettività, passività e attività. In perenne </a:t>
            </a:r>
            <a:r>
              <a:rPr lang="it-IT" b="1" dirty="0"/>
              <a:t>conflitto</a:t>
            </a:r>
            <a:r>
              <a:rPr lang="it-IT" dirty="0"/>
              <a:t> operativo col mondo circostante. (Sini). </a:t>
            </a:r>
            <a:r>
              <a:rPr lang="it-IT" dirty="0" err="1"/>
              <a:t>Gewissen</a:t>
            </a:r>
            <a:r>
              <a:rPr lang="it-IT" dirty="0"/>
              <a:t>: coscienza, morale, esistenziale. </a:t>
            </a:r>
            <a:r>
              <a:rPr lang="it-IT" dirty="0" err="1"/>
              <a:t>Bewusstsein</a:t>
            </a:r>
            <a:r>
              <a:rPr lang="it-IT" dirty="0"/>
              <a:t>: coscienza teorica, in sede storica.</a:t>
            </a:r>
          </a:p>
        </p:txBody>
      </p:sp>
      <p:sp>
        <p:nvSpPr>
          <p:cNvPr id="4" name="Segnaposto data 3">
            <a:extLst>
              <a:ext uri="{FF2B5EF4-FFF2-40B4-BE49-F238E27FC236}">
                <a16:creationId xmlns:a16="http://schemas.microsoft.com/office/drawing/2014/main" id="{1548E79B-4BB6-4F59-8D3C-B587559BA38C}"/>
              </a:ext>
            </a:extLst>
          </p:cNvPr>
          <p:cNvSpPr>
            <a:spLocks noGrp="1"/>
          </p:cNvSpPr>
          <p:nvPr>
            <p:ph type="dt" sz="half" idx="10"/>
          </p:nvPr>
        </p:nvSpPr>
        <p:spPr/>
        <p:txBody>
          <a:bodyPr/>
          <a:lstStyle/>
          <a:p>
            <a:r>
              <a:rPr lang="it-IT"/>
              <a:t>29/04/2023</a:t>
            </a:r>
          </a:p>
        </p:txBody>
      </p:sp>
      <p:sp>
        <p:nvSpPr>
          <p:cNvPr id="5" name="Segnaposto piè di pagina 4">
            <a:extLst>
              <a:ext uri="{FF2B5EF4-FFF2-40B4-BE49-F238E27FC236}">
                <a16:creationId xmlns:a16="http://schemas.microsoft.com/office/drawing/2014/main" id="{9FE596BC-3F1D-4B67-A943-B52C25E0D306}"/>
              </a:ext>
            </a:extLst>
          </p:cNvPr>
          <p:cNvSpPr>
            <a:spLocks noGrp="1"/>
          </p:cNvSpPr>
          <p:nvPr>
            <p:ph type="ftr" sz="quarter" idx="11"/>
          </p:nvPr>
        </p:nvSpPr>
        <p:spPr/>
        <p:txBody>
          <a:bodyPr/>
          <a:lstStyle/>
          <a:p>
            <a:r>
              <a:rPr lang="it-IT"/>
              <a:t>carla ilosa</a:t>
            </a:r>
          </a:p>
        </p:txBody>
      </p:sp>
      <p:sp>
        <p:nvSpPr>
          <p:cNvPr id="6" name="Segnaposto numero diapositiva 5">
            <a:extLst>
              <a:ext uri="{FF2B5EF4-FFF2-40B4-BE49-F238E27FC236}">
                <a16:creationId xmlns:a16="http://schemas.microsoft.com/office/drawing/2014/main" id="{3E70DA26-45F9-482C-B9F0-FB48D2AA4C72}"/>
              </a:ext>
            </a:extLst>
          </p:cNvPr>
          <p:cNvSpPr>
            <a:spLocks noGrp="1"/>
          </p:cNvSpPr>
          <p:nvPr>
            <p:ph type="sldNum" sz="quarter" idx="12"/>
          </p:nvPr>
        </p:nvSpPr>
        <p:spPr/>
        <p:txBody>
          <a:bodyPr/>
          <a:lstStyle/>
          <a:p>
            <a:fld id="{D0EBF61B-16B2-4036-B0B9-40455E6675D6}" type="slidenum">
              <a:rPr lang="it-IT" smtClean="0"/>
              <a:t>4</a:t>
            </a:fld>
            <a:endParaRPr lang="it-IT"/>
          </a:p>
        </p:txBody>
      </p:sp>
    </p:spTree>
    <p:extLst>
      <p:ext uri="{BB962C8B-B14F-4D97-AF65-F5344CB8AC3E}">
        <p14:creationId xmlns:p14="http://schemas.microsoft.com/office/powerpoint/2010/main" val="1944801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CC87519-1579-42A0-A0FB-FA741FEBFF8A}"/>
              </a:ext>
            </a:extLst>
          </p:cNvPr>
          <p:cNvSpPr>
            <a:spLocks noGrp="1"/>
          </p:cNvSpPr>
          <p:nvPr>
            <p:ph type="title"/>
          </p:nvPr>
        </p:nvSpPr>
        <p:spPr/>
        <p:txBody>
          <a:bodyPr/>
          <a:lstStyle/>
          <a:p>
            <a:r>
              <a:rPr lang="it-IT" dirty="0"/>
              <a:t>Astuzia è qualcos’altro che furberia. Scopo  e sua attuazione efficiente/cosciente. </a:t>
            </a:r>
          </a:p>
        </p:txBody>
      </p:sp>
      <p:sp>
        <p:nvSpPr>
          <p:cNvPr id="3" name="Segnaposto contenuto 2">
            <a:extLst>
              <a:ext uri="{FF2B5EF4-FFF2-40B4-BE49-F238E27FC236}">
                <a16:creationId xmlns:a16="http://schemas.microsoft.com/office/drawing/2014/main" id="{2AE60590-C811-46F3-BD44-4558BAEF329F}"/>
              </a:ext>
            </a:extLst>
          </p:cNvPr>
          <p:cNvSpPr>
            <a:spLocks noGrp="1"/>
          </p:cNvSpPr>
          <p:nvPr>
            <p:ph idx="1"/>
          </p:nvPr>
        </p:nvSpPr>
        <p:spPr/>
        <p:txBody>
          <a:bodyPr>
            <a:normAutofit fontScale="40000" lnSpcReduction="20000"/>
          </a:bodyPr>
          <a:lstStyle/>
          <a:p>
            <a:r>
              <a:rPr lang="it-IT" dirty="0">
                <a:effectLst/>
                <a:latin typeface="Times New Roman" panose="02020603050405020304" pitchFamily="18" charset="0"/>
                <a:ea typeface="Calibri" panose="020F0502020204030204" pitchFamily="34" charset="0"/>
                <a:cs typeface="Times New Roman" panose="02020603050405020304" pitchFamily="18" charset="0"/>
              </a:rPr>
              <a:t>L’esproprio delle abilità umane fa seguito a quello iniziale della natura. L’ingegno umano che comincia a conoscere la natura per aggirarla, sfruttarla, contrastarla ha origini remote e si perde nelle forme del mito. l’essere umano è potentemente avvertito, sin dai primordi, di essere libero di varcare i confini prescritti al suo potere di trasformazione della natura, ma a suo rischio e pericolo. Il prezzo che dovrà pagare sarà altissimo, la tortura eterna o la morte, forse anch’essa eterna, quale monito di un arresto distruttivo che la natura porta internamente a tutela delle sue immutabili leggi di mutamento autoctono. Il cosiddetto “libero arbitrio” sembra così essere collegato alla possibilità di comando sulla natura solo se le si ubbidisce, nel rispetto delle sue leggi di cui la conoscenza deve assolutamente impadronirsi. L’astuzia umana deve cioè lasciare il posto alla saggezza, che impone altresì di non superare le conoscenze oltre i limiti stabiliti dalla natura, la cui forzatura è foriera di distruzione, potenzialmente della vita </a:t>
            </a:r>
            <a:r>
              <a:rPr lang="it-IT" i="1" dirty="0">
                <a:effectLst/>
                <a:latin typeface="Times New Roman" panose="02020603050405020304" pitchFamily="18" charset="0"/>
                <a:ea typeface="Calibri" panose="020F0502020204030204" pitchFamily="34" charset="0"/>
                <a:cs typeface="Times New Roman" panose="02020603050405020304" pitchFamily="18" charset="0"/>
              </a:rPr>
              <a:t>tout court</a:t>
            </a:r>
            <a:r>
              <a:rPr lang="it-IT" dirty="0">
                <a:effectLst/>
                <a:latin typeface="Times New Roman" panose="02020603050405020304" pitchFamily="18" charset="0"/>
                <a:ea typeface="Calibri" panose="020F0502020204030204" pitchFamily="34" charset="0"/>
                <a:cs typeface="Times New Roman" panose="02020603050405020304" pitchFamily="18" charset="0"/>
              </a:rPr>
              <a:t>. La punizione dantesca di Ulisse, emblema della spinta inarrestabile della conoscenza umana, non è solo metafora di un pensiero medievale superato, ma anche – oggi – un poetico e comunque potente monito agli interessi sovrastanti la vita del pianeta tutto.</a:t>
            </a:r>
          </a:p>
          <a:p>
            <a:pPr indent="180340">
              <a:lnSpc>
                <a:spcPct val="107000"/>
              </a:lnSpc>
              <a:spcAft>
                <a:spcPts val="800"/>
              </a:spcAft>
            </a:pPr>
            <a:r>
              <a:rPr lang="it-IT" dirty="0">
                <a:effectLst/>
                <a:latin typeface="Times New Roman" panose="02020603050405020304" pitchFamily="18" charset="0"/>
                <a:ea typeface="Calibri" panose="020F0502020204030204" pitchFamily="34" charset="0"/>
                <a:cs typeface="Times New Roman" panose="02020603050405020304" pitchFamily="18" charset="0"/>
              </a:rPr>
              <a:t>Se l’egemonia, da parte di una appropriazione concentrata in pochi decisori delle forze accumulate nei secoli dall’umanità nel suo complesso, si traducesse nello scatenamento distruttivo delle civiltà fin qui </a:t>
            </a:r>
            <a:r>
              <a:rPr lang="it-IT" dirty="0" err="1">
                <a:effectLst/>
                <a:latin typeface="Times New Roman" panose="02020603050405020304" pitchFamily="18" charset="0"/>
                <a:ea typeface="Calibri" panose="020F0502020204030204" pitchFamily="34" charset="0"/>
                <a:cs typeface="Times New Roman" panose="02020603050405020304" pitchFamily="18" charset="0"/>
              </a:rPr>
              <a:t>evolutesi</a:t>
            </a:r>
            <a:r>
              <a:rPr lang="it-IT" dirty="0">
                <a:effectLst/>
                <a:latin typeface="Times New Roman" panose="02020603050405020304" pitchFamily="18" charset="0"/>
                <a:ea typeface="Calibri" panose="020F0502020204030204" pitchFamily="34" charset="0"/>
                <a:cs typeface="Times New Roman" panose="02020603050405020304" pitchFamily="18" charset="0"/>
              </a:rPr>
              <a:t>, apparirebbe chiaro il significato di questo avvertito limite, ad argine non già dell’intelligenza umana in sé, ma degli istinti ancor preminenti nella “aiuola che ci fa tanto feroci”, che l’umanità farebbe emergere di contro alla coscienza di una convivenza sociale immatura.  </a:t>
            </a:r>
          </a:p>
          <a:p>
            <a:pPr indent="180340">
              <a:lnSpc>
                <a:spcPct val="107000"/>
              </a:lnSpc>
              <a:spcAft>
                <a:spcPts val="800"/>
              </a:spcAft>
            </a:pPr>
            <a:r>
              <a:rPr lang="it-IT" dirty="0">
                <a:effectLst/>
                <a:latin typeface="Times New Roman" panose="02020603050405020304" pitchFamily="18" charset="0"/>
                <a:ea typeface="Calibri" panose="020F0502020204030204" pitchFamily="34" charset="0"/>
                <a:cs typeface="Times New Roman" panose="02020603050405020304" pitchFamily="18" charset="0"/>
              </a:rPr>
              <a:t>Se Kant ha salutato l’uscita dall’Eden come l’uscita dalla stupidità animale, col coraggio di dover affrontare la morte, una riflessione all’indomani della messa a punto della manipolazione dell’uranio e dell’idrogeno a fini distruttivi in mani dispotiche e criminali, deve aggiungere a quel coraggio il processo di umanizzazione dell’umanità fin qui progredita con la conquista di una coscienza della difesa necessaria della vita. Il mito arcaico della </a:t>
            </a:r>
            <a:r>
              <a:rPr lang="it-IT" dirty="0" err="1">
                <a:effectLst/>
                <a:latin typeface="Times New Roman" panose="02020603050405020304" pitchFamily="18" charset="0"/>
                <a:ea typeface="Calibri" panose="020F0502020204030204" pitchFamily="34" charset="0"/>
                <a:cs typeface="Times New Roman" panose="02020603050405020304" pitchFamily="18" charset="0"/>
              </a:rPr>
              <a:t>ùbris</a:t>
            </a:r>
            <a:r>
              <a:rPr lang="it-IT" dirty="0">
                <a:effectLst/>
                <a:latin typeface="Times New Roman" panose="02020603050405020304" pitchFamily="18" charset="0"/>
                <a:ea typeface="Calibri" panose="020F0502020204030204" pitchFamily="34" charset="0"/>
                <a:cs typeface="Times New Roman" panose="02020603050405020304" pitchFamily="18" charset="0"/>
              </a:rPr>
              <a:t>, così indistintamente o rozzamente espresso, può allora lasciar trasparire un completamento approfondito di quel divieto, così lontano da dover essere divinizzato, relativo al controllo, ovvero all’</a:t>
            </a:r>
            <a:r>
              <a:rPr lang="it-IT" i="1" dirty="0">
                <a:effectLst/>
                <a:latin typeface="Times New Roman" panose="02020603050405020304" pitchFamily="18" charset="0"/>
                <a:ea typeface="Calibri" panose="020F0502020204030204" pitchFamily="34" charset="0"/>
                <a:cs typeface="Times New Roman" panose="02020603050405020304" pitchFamily="18" charset="0"/>
              </a:rPr>
              <a:t>uso</a:t>
            </a:r>
            <a:r>
              <a:rPr lang="it-IT" dirty="0">
                <a:effectLst/>
                <a:latin typeface="Times New Roman" panose="02020603050405020304" pitchFamily="18" charset="0"/>
                <a:ea typeface="Calibri" panose="020F0502020204030204" pitchFamily="34" charset="0"/>
                <a:cs typeface="Times New Roman" panose="02020603050405020304" pitchFamily="18" charset="0"/>
              </a:rPr>
              <a:t> della conoscenza, nella preminenza di una maturazione della coscienza umana non più soggetta agli appetiti da branco, ma liberata nella sua umanità finalmente arricchita della sua specificità spirituale. Il </a:t>
            </a:r>
            <a:r>
              <a:rPr lang="it-IT" i="1" dirty="0">
                <a:effectLst/>
                <a:latin typeface="Times New Roman" panose="02020603050405020304" pitchFamily="18" charset="0"/>
                <a:ea typeface="Calibri" panose="020F0502020204030204" pitchFamily="34" charset="0"/>
                <a:cs typeface="Times New Roman" panose="02020603050405020304" pitchFamily="18" charset="0"/>
              </a:rPr>
              <a:t>divenir umani</a:t>
            </a:r>
            <a:r>
              <a:rPr lang="it-IT" dirty="0">
                <a:effectLst/>
                <a:latin typeface="Times New Roman" panose="02020603050405020304" pitchFamily="18" charset="0"/>
                <a:ea typeface="Calibri" panose="020F0502020204030204" pitchFamily="34" charset="0"/>
                <a:cs typeface="Times New Roman" panose="02020603050405020304" pitchFamily="18" charset="0"/>
              </a:rPr>
              <a:t> è quindi la priorità inizialmente incomprensibile, indicibile pertanto per uno sviluppo storico ancora da iniziare o solo in embrione, ma implicita nell’acquisizione di una conoscenza che possa liberamente dispiegarsi a totale vantaggio della vita associata, quindi naturale nel pianeta di cui siamo ospiti e non pirati, corsari, o proprio esclusivamente predatori. </a:t>
            </a:r>
          </a:p>
          <a:p>
            <a:pPr indent="180340">
              <a:lnSpc>
                <a:spcPct val="107000"/>
              </a:lnSpc>
              <a:spcAft>
                <a:spcPts val="800"/>
              </a:spcAft>
            </a:pPr>
            <a:r>
              <a:rPr lang="it-IT" dirty="0">
                <a:latin typeface="Times New Roman" panose="02020603050405020304" pitchFamily="18" charset="0"/>
                <a:cs typeface="Times New Roman" panose="02020603050405020304" pitchFamily="18" charset="0"/>
              </a:rPr>
              <a:t>L’agire più scoperto è la più grande astuzia. Attraverso la propria sincerità l’uomo porta allo scoperto l’altro, lo costringe a mostrarsi in sé e per sé, e proprio in ciò ad annientare sé stesso... Portare ciò alla luce della coscienza. Così, a ragione, diventa padrone soltanto chi provoca che l’altro, nel suo agire, cambi sé stesso. (</a:t>
            </a:r>
            <a:r>
              <a:rPr lang="it-IT" dirty="0" err="1">
                <a:latin typeface="Times New Roman" panose="02020603050405020304" pitchFamily="18" charset="0"/>
                <a:cs typeface="Times New Roman" panose="02020603050405020304" pitchFamily="18" charset="0"/>
              </a:rPr>
              <a:t>Ib</a:t>
            </a:r>
            <a:r>
              <a:rPr lang="it-IT" dirty="0">
                <a:latin typeface="Times New Roman" panose="02020603050405020304" pitchFamily="18" charset="0"/>
                <a:cs typeface="Times New Roman" panose="02020603050405020304" pitchFamily="18" charset="0"/>
              </a:rPr>
              <a:t>. Hegel)</a:t>
            </a:r>
          </a:p>
          <a:p>
            <a:r>
              <a:rPr lang="it-IT" dirty="0">
                <a:latin typeface="Times New Roman" panose="02020603050405020304" pitchFamily="18" charset="0"/>
                <a:cs typeface="Times New Roman" panose="02020603050405020304" pitchFamily="18" charset="0"/>
              </a:rPr>
              <a:t> Nelle volontà di azioni, macchine, ecc. si inscrive la possibilità di mutare il corso della natura (pale eoliche, </a:t>
            </a:r>
            <a:r>
              <a:rPr lang="it-IT" i="1" dirty="0">
                <a:latin typeface="Times New Roman" panose="02020603050405020304" pitchFamily="18" charset="0"/>
                <a:cs typeface="Times New Roman" panose="02020603050405020304" pitchFamily="18" charset="0"/>
              </a:rPr>
              <a:t>fracking</a:t>
            </a:r>
            <a:r>
              <a:rPr lang="it-IT" dirty="0">
                <a:latin typeface="Times New Roman" panose="02020603050405020304" pitchFamily="18" charset="0"/>
                <a:cs typeface="Times New Roman" panose="02020603050405020304" pitchFamily="18" charset="0"/>
              </a:rPr>
              <a:t>, canali, interramenti…) e della storia umana. La volontà diretta dalla conoscenza esterna nell’azione compiuta determina una comprensione, la macchina reagisce a segnali privi di significato e non veicolano informazione, fenomeno complesso. Il segnale non significa, sostituisce senza «rappresentare». Il segno veicola significati. </a:t>
            </a:r>
          </a:p>
          <a:p>
            <a:r>
              <a:rPr lang="it-IT" dirty="0">
                <a:latin typeface="Times New Roman" panose="02020603050405020304" pitchFamily="18" charset="0"/>
                <a:cs typeface="Times New Roman" panose="02020603050405020304" pitchFamily="18" charset="0"/>
              </a:rPr>
              <a:t>Hegel, </a:t>
            </a:r>
            <a:r>
              <a:rPr lang="it-IT" i="1" dirty="0">
                <a:latin typeface="Times New Roman" panose="02020603050405020304" pitchFamily="18" charset="0"/>
                <a:cs typeface="Times New Roman" panose="02020603050405020304" pitchFamily="18" charset="0"/>
              </a:rPr>
              <a:t>Filosofia dello spirito </a:t>
            </a:r>
            <a:r>
              <a:rPr lang="it-IT" i="1" dirty="0" err="1">
                <a:latin typeface="Times New Roman" panose="02020603050405020304" pitchFamily="18" charset="0"/>
                <a:cs typeface="Times New Roman" panose="02020603050405020304" pitchFamily="18" charset="0"/>
              </a:rPr>
              <a:t>jenese</a:t>
            </a:r>
            <a:r>
              <a:rPr lang="it-IT" dirty="0">
                <a:latin typeface="Times New Roman" panose="02020603050405020304" pitchFamily="18" charset="0"/>
                <a:cs typeface="Times New Roman" panose="02020603050405020304" pitchFamily="18" charset="0"/>
              </a:rPr>
              <a:t>, 1805-6, Laterza, p.92 sgg. </a:t>
            </a:r>
            <a:r>
              <a:rPr lang="it-IT" dirty="0">
                <a:effectLst/>
                <a:latin typeface="Times New Roman" panose="02020603050405020304" pitchFamily="18" charset="0"/>
                <a:ea typeface="Calibri" panose="020F0502020204030204" pitchFamily="34" charset="0"/>
                <a:cs typeface="Times New Roman" panose="02020603050405020304" pitchFamily="18" charset="0"/>
              </a:rPr>
              <a:t>Dante Alighieri, Paradiso, XXII, v. 151.</a:t>
            </a:r>
            <a:endParaRPr lang="it-IT" dirty="0">
              <a:latin typeface="Times New Roman" panose="02020603050405020304" pitchFamily="18" charset="0"/>
              <a:cs typeface="Times New Roman" panose="02020603050405020304" pitchFamily="18" charset="0"/>
            </a:endParaRPr>
          </a:p>
          <a:p>
            <a:endParaRPr lang="it-IT" dirty="0"/>
          </a:p>
        </p:txBody>
      </p:sp>
      <p:sp>
        <p:nvSpPr>
          <p:cNvPr id="4" name="Segnaposto data 3">
            <a:extLst>
              <a:ext uri="{FF2B5EF4-FFF2-40B4-BE49-F238E27FC236}">
                <a16:creationId xmlns:a16="http://schemas.microsoft.com/office/drawing/2014/main" id="{3BE345EC-6DC1-4C73-AFFE-CFFD750A2129}"/>
              </a:ext>
            </a:extLst>
          </p:cNvPr>
          <p:cNvSpPr>
            <a:spLocks noGrp="1"/>
          </p:cNvSpPr>
          <p:nvPr>
            <p:ph type="dt" sz="half" idx="10"/>
          </p:nvPr>
        </p:nvSpPr>
        <p:spPr>
          <a:xfrm>
            <a:off x="297873" y="6248285"/>
            <a:ext cx="2743200" cy="365125"/>
          </a:xfrm>
        </p:spPr>
        <p:txBody>
          <a:bodyPr/>
          <a:lstStyle/>
          <a:p>
            <a:r>
              <a:rPr lang="it-IT"/>
              <a:t>29/04/2023</a:t>
            </a:r>
          </a:p>
        </p:txBody>
      </p:sp>
      <p:sp>
        <p:nvSpPr>
          <p:cNvPr id="5" name="Segnaposto piè di pagina 4">
            <a:extLst>
              <a:ext uri="{FF2B5EF4-FFF2-40B4-BE49-F238E27FC236}">
                <a16:creationId xmlns:a16="http://schemas.microsoft.com/office/drawing/2014/main" id="{B5975B59-A8C6-4B64-B36A-ED7FAFA19345}"/>
              </a:ext>
            </a:extLst>
          </p:cNvPr>
          <p:cNvSpPr>
            <a:spLocks noGrp="1"/>
          </p:cNvSpPr>
          <p:nvPr>
            <p:ph type="ftr" sz="quarter" idx="11"/>
          </p:nvPr>
        </p:nvSpPr>
        <p:spPr/>
        <p:txBody>
          <a:bodyPr/>
          <a:lstStyle/>
          <a:p>
            <a:r>
              <a:rPr lang="it-IT"/>
              <a:t>carla ilosa</a:t>
            </a:r>
          </a:p>
        </p:txBody>
      </p:sp>
      <p:sp>
        <p:nvSpPr>
          <p:cNvPr id="6" name="Segnaposto numero diapositiva 5">
            <a:extLst>
              <a:ext uri="{FF2B5EF4-FFF2-40B4-BE49-F238E27FC236}">
                <a16:creationId xmlns:a16="http://schemas.microsoft.com/office/drawing/2014/main" id="{49C69858-8979-4873-BAB1-E028E9872C67}"/>
              </a:ext>
            </a:extLst>
          </p:cNvPr>
          <p:cNvSpPr>
            <a:spLocks noGrp="1"/>
          </p:cNvSpPr>
          <p:nvPr>
            <p:ph type="sldNum" sz="quarter" idx="12"/>
          </p:nvPr>
        </p:nvSpPr>
        <p:spPr/>
        <p:txBody>
          <a:bodyPr/>
          <a:lstStyle/>
          <a:p>
            <a:fld id="{D0EBF61B-16B2-4036-B0B9-40455E6675D6}" type="slidenum">
              <a:rPr lang="it-IT" smtClean="0"/>
              <a:t>5</a:t>
            </a:fld>
            <a:endParaRPr lang="it-IT"/>
          </a:p>
        </p:txBody>
      </p:sp>
    </p:spTree>
    <p:extLst>
      <p:ext uri="{BB962C8B-B14F-4D97-AF65-F5344CB8AC3E}">
        <p14:creationId xmlns:p14="http://schemas.microsoft.com/office/powerpoint/2010/main" val="42022298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298F727-EFD2-45C8-A11D-2D993056A9BE}"/>
              </a:ext>
            </a:extLst>
          </p:cNvPr>
          <p:cNvSpPr>
            <a:spLocks noGrp="1"/>
          </p:cNvSpPr>
          <p:nvPr>
            <p:ph type="title"/>
          </p:nvPr>
        </p:nvSpPr>
        <p:spPr/>
        <p:txBody>
          <a:bodyPr/>
          <a:lstStyle/>
          <a:p>
            <a:r>
              <a:rPr lang="it-IT" dirty="0"/>
              <a:t>Intelligenza generale e capitale fisso («Ombra senza corpo» p. 255)</a:t>
            </a:r>
          </a:p>
        </p:txBody>
      </p:sp>
      <p:sp>
        <p:nvSpPr>
          <p:cNvPr id="3" name="Segnaposto contenuto 2">
            <a:extLst>
              <a:ext uri="{FF2B5EF4-FFF2-40B4-BE49-F238E27FC236}">
                <a16:creationId xmlns:a16="http://schemas.microsoft.com/office/drawing/2014/main" id="{7B7D96FC-8B62-46AB-B631-3C9DFE8FC74C}"/>
              </a:ext>
            </a:extLst>
          </p:cNvPr>
          <p:cNvSpPr>
            <a:spLocks noGrp="1"/>
          </p:cNvSpPr>
          <p:nvPr>
            <p:ph idx="1"/>
          </p:nvPr>
        </p:nvSpPr>
        <p:spPr/>
        <p:txBody>
          <a:bodyPr>
            <a:normAutofit fontScale="55000" lnSpcReduction="20000"/>
          </a:bodyPr>
          <a:lstStyle/>
          <a:p>
            <a:r>
              <a:rPr lang="it-IT" dirty="0"/>
              <a:t>Intelligenza determinata e </a:t>
            </a:r>
            <a:r>
              <a:rPr lang="it-IT" b="1" dirty="0"/>
              <a:t>forme</a:t>
            </a:r>
            <a:r>
              <a:rPr lang="it-IT" dirty="0"/>
              <a:t> della sua </a:t>
            </a:r>
            <a:r>
              <a:rPr lang="it-IT" b="1" dirty="0"/>
              <a:t>oggettivazione</a:t>
            </a:r>
            <a:r>
              <a:rPr lang="it-IT" dirty="0"/>
              <a:t> (macchinari, impianti, riserve durevoli di materie prime) in una  relazione inscindibile.</a:t>
            </a:r>
          </a:p>
          <a:p>
            <a:r>
              <a:rPr lang="it-IT" dirty="0"/>
              <a:t>Produzione e consumo indirettamente basati sul capitale. Duplicità del lavoro </a:t>
            </a:r>
            <a:r>
              <a:rPr lang="it-IT" i="1" dirty="0"/>
              <a:t>concreto/astratto. Valore d’uso</a:t>
            </a:r>
            <a:r>
              <a:rPr lang="it-IT" dirty="0"/>
              <a:t> concerne il carattere materiale, mentre il valore di scambio è realizzato dalla f-l come </a:t>
            </a:r>
            <a:r>
              <a:rPr lang="it-IT" i="1" dirty="0"/>
              <a:t>funzione, figura</a:t>
            </a:r>
            <a:r>
              <a:rPr lang="it-IT" dirty="0"/>
              <a:t> della </a:t>
            </a:r>
            <a:r>
              <a:rPr lang="it-IT" i="1" dirty="0"/>
              <a:t>forma sociale</a:t>
            </a:r>
            <a:r>
              <a:rPr lang="it-IT" dirty="0"/>
              <a:t> capitalistica cui </a:t>
            </a:r>
            <a:r>
              <a:rPr lang="it-IT" i="1" dirty="0"/>
              <a:t>appartiene</a:t>
            </a:r>
            <a:r>
              <a:rPr lang="it-IT" dirty="0"/>
              <a:t>, è incorporata, </a:t>
            </a:r>
            <a:r>
              <a:rPr lang="it-IT" i="1" dirty="0"/>
              <a:t>capitale variabile</a:t>
            </a:r>
            <a:r>
              <a:rPr lang="it-IT" dirty="0"/>
              <a:t>. Nell’uso della IA si duplica la vita in genere come valore d’uso diversamente assemblabile e mercificato sul mercato potenziato dalla coercizione di domanda pagante.</a:t>
            </a:r>
          </a:p>
          <a:p>
            <a:r>
              <a:rPr lang="it-IT" dirty="0"/>
              <a:t>Sviluppo delle macchine nel capitalismo: aumento del </a:t>
            </a:r>
            <a:r>
              <a:rPr lang="it-IT" i="1" dirty="0"/>
              <a:t>dominio </a:t>
            </a:r>
            <a:r>
              <a:rPr lang="it-IT" dirty="0"/>
              <a:t>anche </a:t>
            </a:r>
            <a:r>
              <a:rPr lang="it-IT" i="1" dirty="0"/>
              <a:t>tecnologico</a:t>
            </a:r>
            <a:r>
              <a:rPr lang="it-IT" dirty="0"/>
              <a:t>. Frutto del lavoro sociale, della scienza, delle forze della natura, dei prodotti del lavoro passato, </a:t>
            </a:r>
            <a:r>
              <a:rPr lang="it-IT" b="1" dirty="0"/>
              <a:t>appaiono</a:t>
            </a:r>
            <a:r>
              <a:rPr lang="it-IT" dirty="0"/>
              <a:t> come mezzi di sfruttamento del lavoro vivo. Da impiegare nella produzione, unità immediata di processo lavorativo e di valorizzazione. </a:t>
            </a:r>
            <a:r>
              <a:rPr lang="it-IT" b="1" dirty="0"/>
              <a:t>Pare</a:t>
            </a:r>
            <a:r>
              <a:rPr lang="it-IT" dirty="0"/>
              <a:t> come azione del capitale, «forza collettiva, sociale e soppressione dello scambio isolato con i lavoratori, poi dell’isolamento dei lavoratori stessi». La «progressione continua di conoscenza ed esperienza – dice Babbage – è la nostra grande forza… Solo il capitale ha catturato il progresso storico per porlo al servizio della ricchezza» (Marx, Lineamenti II, La Nuova Italia, p. 247-8). </a:t>
            </a:r>
          </a:p>
          <a:p>
            <a:r>
              <a:rPr lang="it-IT" dirty="0"/>
              <a:t>Come per il </a:t>
            </a:r>
            <a:r>
              <a:rPr lang="it-IT" dirty="0" err="1"/>
              <a:t>pluslavoro</a:t>
            </a:r>
            <a:r>
              <a:rPr lang="it-IT" dirty="0"/>
              <a:t> materiale, la macchina capitalistica è concentrazione anche dell’intelligenza generale combinata nell’uso simultaneo oggettivato dei fini dell’accumulazione. «L’automa è composto di numerosi organi meccanici e intellettuali che operano in maniera concertata e senza interruzione per produrre un medesimo oggetto, tutti essendo subordinati a una forza motrice che si muove spontaneamente. (</a:t>
            </a:r>
            <a:r>
              <a:rPr lang="it-IT" dirty="0" err="1"/>
              <a:t>Ib</a:t>
            </a:r>
            <a:r>
              <a:rPr lang="it-IT" dirty="0"/>
              <a:t>. P. 387)</a:t>
            </a:r>
          </a:p>
          <a:p>
            <a:r>
              <a:rPr lang="it-IT" dirty="0"/>
              <a:t>«L’invenzione diventa un’attività economica e l’applicazione della scienza alla produzione immediata un criterio determinante e sollecitante per la produzione stessa». Divisione del lavoro, operazioni divenute meccaniche, il meccanismo subentra al lavoratore e si trasferisce al capitale «come se in corpo ci avesse l’amore». (</a:t>
            </a:r>
            <a:r>
              <a:rPr lang="it-IT" dirty="0" err="1"/>
              <a:t>Ib</a:t>
            </a:r>
            <a:r>
              <a:rPr lang="it-IT" dirty="0"/>
              <a:t>, p. 399-400).</a:t>
            </a:r>
          </a:p>
        </p:txBody>
      </p:sp>
      <p:sp>
        <p:nvSpPr>
          <p:cNvPr id="4" name="Segnaposto data 3">
            <a:extLst>
              <a:ext uri="{FF2B5EF4-FFF2-40B4-BE49-F238E27FC236}">
                <a16:creationId xmlns:a16="http://schemas.microsoft.com/office/drawing/2014/main" id="{7120D5E6-5704-49E3-870B-F16651C32054}"/>
              </a:ext>
            </a:extLst>
          </p:cNvPr>
          <p:cNvSpPr>
            <a:spLocks noGrp="1"/>
          </p:cNvSpPr>
          <p:nvPr>
            <p:ph type="dt" sz="half" idx="10"/>
          </p:nvPr>
        </p:nvSpPr>
        <p:spPr/>
        <p:txBody>
          <a:bodyPr/>
          <a:lstStyle/>
          <a:p>
            <a:r>
              <a:rPr lang="it-IT"/>
              <a:t>29/04/2023</a:t>
            </a:r>
          </a:p>
        </p:txBody>
      </p:sp>
      <p:sp>
        <p:nvSpPr>
          <p:cNvPr id="5" name="Segnaposto piè di pagina 4">
            <a:extLst>
              <a:ext uri="{FF2B5EF4-FFF2-40B4-BE49-F238E27FC236}">
                <a16:creationId xmlns:a16="http://schemas.microsoft.com/office/drawing/2014/main" id="{4821D3BD-BC66-4103-8979-55626B910AF2}"/>
              </a:ext>
            </a:extLst>
          </p:cNvPr>
          <p:cNvSpPr>
            <a:spLocks noGrp="1"/>
          </p:cNvSpPr>
          <p:nvPr>
            <p:ph type="ftr" sz="quarter" idx="11"/>
          </p:nvPr>
        </p:nvSpPr>
        <p:spPr/>
        <p:txBody>
          <a:bodyPr/>
          <a:lstStyle/>
          <a:p>
            <a:r>
              <a:rPr lang="it-IT"/>
              <a:t>carla ilosa</a:t>
            </a:r>
          </a:p>
        </p:txBody>
      </p:sp>
      <p:sp>
        <p:nvSpPr>
          <p:cNvPr id="6" name="Segnaposto numero diapositiva 5">
            <a:extLst>
              <a:ext uri="{FF2B5EF4-FFF2-40B4-BE49-F238E27FC236}">
                <a16:creationId xmlns:a16="http://schemas.microsoft.com/office/drawing/2014/main" id="{74147162-3925-42C5-B3A7-CD70107EFB5B}"/>
              </a:ext>
            </a:extLst>
          </p:cNvPr>
          <p:cNvSpPr>
            <a:spLocks noGrp="1"/>
          </p:cNvSpPr>
          <p:nvPr>
            <p:ph type="sldNum" sz="quarter" idx="12"/>
          </p:nvPr>
        </p:nvSpPr>
        <p:spPr/>
        <p:txBody>
          <a:bodyPr/>
          <a:lstStyle/>
          <a:p>
            <a:fld id="{D0EBF61B-16B2-4036-B0B9-40455E6675D6}" type="slidenum">
              <a:rPr lang="it-IT" smtClean="0"/>
              <a:t>6</a:t>
            </a:fld>
            <a:endParaRPr lang="it-IT"/>
          </a:p>
        </p:txBody>
      </p:sp>
    </p:spTree>
    <p:extLst>
      <p:ext uri="{BB962C8B-B14F-4D97-AF65-F5344CB8AC3E}">
        <p14:creationId xmlns:p14="http://schemas.microsoft.com/office/powerpoint/2010/main" val="16991847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DE353FD-9DD9-496C-8802-E23E7243262E}"/>
              </a:ext>
            </a:extLst>
          </p:cNvPr>
          <p:cNvSpPr>
            <a:spLocks noGrp="1"/>
          </p:cNvSpPr>
          <p:nvPr>
            <p:ph type="title"/>
          </p:nvPr>
        </p:nvSpPr>
        <p:spPr/>
        <p:txBody>
          <a:bodyPr/>
          <a:lstStyle/>
          <a:p>
            <a:r>
              <a:rPr lang="it-IT" dirty="0"/>
              <a:t>Trasformazione del lavoro in capitale, dominio</a:t>
            </a:r>
          </a:p>
        </p:txBody>
      </p:sp>
      <p:sp>
        <p:nvSpPr>
          <p:cNvPr id="3" name="Segnaposto contenuto 2">
            <a:extLst>
              <a:ext uri="{FF2B5EF4-FFF2-40B4-BE49-F238E27FC236}">
                <a16:creationId xmlns:a16="http://schemas.microsoft.com/office/drawing/2014/main" id="{BA84C2B2-758D-4974-9630-CA9B4649602F}"/>
              </a:ext>
            </a:extLst>
          </p:cNvPr>
          <p:cNvSpPr>
            <a:spLocks noGrp="1"/>
          </p:cNvSpPr>
          <p:nvPr>
            <p:ph idx="1"/>
          </p:nvPr>
        </p:nvSpPr>
        <p:spPr/>
        <p:txBody>
          <a:bodyPr>
            <a:normAutofit fontScale="85000" lnSpcReduction="20000"/>
          </a:bodyPr>
          <a:lstStyle/>
          <a:p>
            <a:r>
              <a:rPr lang="it-IT" dirty="0"/>
              <a:t>La f-l,  dominata anche dallo </a:t>
            </a:r>
            <a:r>
              <a:rPr lang="it-IT" i="1" dirty="0"/>
              <a:t>sviluppo tecnologico</a:t>
            </a:r>
            <a:r>
              <a:rPr lang="it-IT" dirty="0"/>
              <a:t>, è resa superflua nelle sue forme indipendenti. Lo stesso per la </a:t>
            </a:r>
            <a:r>
              <a:rPr lang="it-IT" i="1" dirty="0"/>
              <a:t>natura</a:t>
            </a:r>
            <a:r>
              <a:rPr lang="it-IT" dirty="0"/>
              <a:t> e la </a:t>
            </a:r>
            <a:r>
              <a:rPr lang="it-IT" i="1" dirty="0"/>
              <a:t>scienza</a:t>
            </a:r>
            <a:r>
              <a:rPr lang="it-IT" dirty="0"/>
              <a:t>: prodotto</a:t>
            </a:r>
            <a:r>
              <a:rPr lang="it-IT" i="1" dirty="0"/>
              <a:t> del «</a:t>
            </a:r>
            <a:r>
              <a:rPr lang="it-IT" dirty="0"/>
              <a:t>generale sviluppo storico nella sua essenza astratta</a:t>
            </a:r>
            <a:r>
              <a:rPr lang="it-IT" i="1" dirty="0"/>
              <a:t>», </a:t>
            </a:r>
            <a:r>
              <a:rPr lang="it-IT" dirty="0"/>
              <a:t>separate dal lavoro e incorporate al capitale. Essere</a:t>
            </a:r>
            <a:r>
              <a:rPr lang="it-IT" i="1" dirty="0"/>
              <a:t> organi del lavoratore complessivo. </a:t>
            </a:r>
            <a:r>
              <a:rPr lang="it-IT" b="1" dirty="0"/>
              <a:t>Appare</a:t>
            </a:r>
            <a:r>
              <a:rPr lang="it-IT" dirty="0"/>
              <a:t> come</a:t>
            </a:r>
            <a:r>
              <a:rPr lang="it-IT" i="1" dirty="0"/>
              <a:t> </a:t>
            </a:r>
            <a:r>
              <a:rPr lang="it-IT" dirty="0"/>
              <a:t>«produttività del capitale», rendere le forze stesse </a:t>
            </a:r>
            <a:r>
              <a:rPr lang="it-IT" i="1" dirty="0"/>
              <a:t>estranee ai lavoratori</a:t>
            </a:r>
            <a:r>
              <a:rPr lang="it-IT" dirty="0"/>
              <a:t>. Nella IA è possibile separare anche i comportamenti dai soggetti che li hanno determinati, e che, nell’appropriazione dominante, esercitano un potere coercitivo nell’oscura astrazione dell’apparente neutralità algoritmica. «</a:t>
            </a:r>
            <a:r>
              <a:rPr lang="it-IT" dirty="0" err="1"/>
              <a:t>Algorithm</a:t>
            </a:r>
            <a:r>
              <a:rPr lang="it-IT" dirty="0"/>
              <a:t> </a:t>
            </a:r>
            <a:r>
              <a:rPr lang="it-IT" dirty="0" err="1"/>
              <a:t>is</a:t>
            </a:r>
            <a:r>
              <a:rPr lang="it-IT" dirty="0"/>
              <a:t> </a:t>
            </a:r>
            <a:r>
              <a:rPr lang="it-IT" dirty="0" err="1"/>
              <a:t>your</a:t>
            </a:r>
            <a:r>
              <a:rPr lang="it-IT" dirty="0"/>
              <a:t> boss».</a:t>
            </a:r>
          </a:p>
          <a:p>
            <a:r>
              <a:rPr lang="it-IT" dirty="0"/>
              <a:t>Processo di produzione e appropriazione del sapere come </a:t>
            </a:r>
            <a:r>
              <a:rPr lang="it-IT" i="1" dirty="0"/>
              <a:t>merce determinata in quanto capitalistica</a:t>
            </a:r>
            <a:r>
              <a:rPr lang="it-IT" dirty="0"/>
              <a:t>.  Indifferenza concreta capitalistica alla sua sostanza materiale. </a:t>
            </a:r>
            <a:r>
              <a:rPr lang="it-IT" i="1" dirty="0"/>
              <a:t>Qualità</a:t>
            </a:r>
            <a:r>
              <a:rPr lang="it-IT" dirty="0"/>
              <a:t> del lavoro nella divisione del l. </a:t>
            </a:r>
            <a:r>
              <a:rPr lang="it-IT" i="1" dirty="0"/>
              <a:t>quantità</a:t>
            </a:r>
            <a:r>
              <a:rPr lang="it-IT" dirty="0"/>
              <a:t>  espressa nel denaro/moneta, indistinguibile.  F-l forma di capitale variabile </a:t>
            </a:r>
            <a:r>
              <a:rPr lang="it-IT" i="1" dirty="0"/>
              <a:t>circolante</a:t>
            </a:r>
            <a:r>
              <a:rPr lang="it-IT" dirty="0"/>
              <a:t>, assorbita nel sistema di macchine – «capitale fisso» - funzionale come capitale </a:t>
            </a:r>
            <a:r>
              <a:rPr lang="it-IT" i="1" dirty="0"/>
              <a:t>costante</a:t>
            </a:r>
            <a:r>
              <a:rPr lang="it-IT" dirty="0"/>
              <a:t>. Il capitale diventa così produttivo, tramite il lavoro produttivo «succhiato», come «produttività morta». A. Smith: «l’officina  può esser considerata come una </a:t>
            </a:r>
            <a:r>
              <a:rPr lang="it-IT" i="1" dirty="0"/>
              <a:t>macchina le cui parti sono umane</a:t>
            </a:r>
            <a:r>
              <a:rPr lang="it-IT" dirty="0"/>
              <a:t>».</a:t>
            </a:r>
            <a:r>
              <a:rPr lang="it-IT" i="1" dirty="0"/>
              <a:t> </a:t>
            </a:r>
            <a:r>
              <a:rPr lang="it-IT" dirty="0"/>
              <a:t> </a:t>
            </a:r>
          </a:p>
        </p:txBody>
      </p:sp>
      <p:sp>
        <p:nvSpPr>
          <p:cNvPr id="4" name="Segnaposto data 3">
            <a:extLst>
              <a:ext uri="{FF2B5EF4-FFF2-40B4-BE49-F238E27FC236}">
                <a16:creationId xmlns:a16="http://schemas.microsoft.com/office/drawing/2014/main" id="{228C49D4-FA0A-474F-85B7-4A77A396B81C}"/>
              </a:ext>
            </a:extLst>
          </p:cNvPr>
          <p:cNvSpPr>
            <a:spLocks noGrp="1"/>
          </p:cNvSpPr>
          <p:nvPr>
            <p:ph type="dt" sz="half" idx="10"/>
          </p:nvPr>
        </p:nvSpPr>
        <p:spPr/>
        <p:txBody>
          <a:bodyPr/>
          <a:lstStyle/>
          <a:p>
            <a:r>
              <a:rPr lang="it-IT"/>
              <a:t>29/04/2023</a:t>
            </a:r>
          </a:p>
        </p:txBody>
      </p:sp>
      <p:sp>
        <p:nvSpPr>
          <p:cNvPr id="5" name="Segnaposto piè di pagina 4">
            <a:extLst>
              <a:ext uri="{FF2B5EF4-FFF2-40B4-BE49-F238E27FC236}">
                <a16:creationId xmlns:a16="http://schemas.microsoft.com/office/drawing/2014/main" id="{A2096813-7291-442E-84DB-2DD0DCE318E0}"/>
              </a:ext>
            </a:extLst>
          </p:cNvPr>
          <p:cNvSpPr>
            <a:spLocks noGrp="1"/>
          </p:cNvSpPr>
          <p:nvPr>
            <p:ph type="ftr" sz="quarter" idx="11"/>
          </p:nvPr>
        </p:nvSpPr>
        <p:spPr/>
        <p:txBody>
          <a:bodyPr/>
          <a:lstStyle/>
          <a:p>
            <a:r>
              <a:rPr lang="it-IT"/>
              <a:t>carla ilosa</a:t>
            </a:r>
          </a:p>
        </p:txBody>
      </p:sp>
      <p:sp>
        <p:nvSpPr>
          <p:cNvPr id="6" name="Segnaposto numero diapositiva 5">
            <a:extLst>
              <a:ext uri="{FF2B5EF4-FFF2-40B4-BE49-F238E27FC236}">
                <a16:creationId xmlns:a16="http://schemas.microsoft.com/office/drawing/2014/main" id="{D1FB7A95-92F8-4EC7-BD6D-FE24A5CB6A7D}"/>
              </a:ext>
            </a:extLst>
          </p:cNvPr>
          <p:cNvSpPr>
            <a:spLocks noGrp="1"/>
          </p:cNvSpPr>
          <p:nvPr>
            <p:ph type="sldNum" sz="quarter" idx="12"/>
          </p:nvPr>
        </p:nvSpPr>
        <p:spPr/>
        <p:txBody>
          <a:bodyPr/>
          <a:lstStyle/>
          <a:p>
            <a:fld id="{D0EBF61B-16B2-4036-B0B9-40455E6675D6}" type="slidenum">
              <a:rPr lang="it-IT" smtClean="0"/>
              <a:t>7</a:t>
            </a:fld>
            <a:endParaRPr lang="it-IT"/>
          </a:p>
        </p:txBody>
      </p:sp>
    </p:spTree>
    <p:extLst>
      <p:ext uri="{BB962C8B-B14F-4D97-AF65-F5344CB8AC3E}">
        <p14:creationId xmlns:p14="http://schemas.microsoft.com/office/powerpoint/2010/main" val="23716603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9370DF4-693C-404E-89EB-1F91A8EF71A9}"/>
              </a:ext>
            </a:extLst>
          </p:cNvPr>
          <p:cNvSpPr>
            <a:spLocks noGrp="1"/>
          </p:cNvSpPr>
          <p:nvPr>
            <p:ph type="title"/>
          </p:nvPr>
        </p:nvSpPr>
        <p:spPr/>
        <p:txBody>
          <a:bodyPr/>
          <a:lstStyle/>
          <a:p>
            <a:pPr algn="ctr"/>
            <a:r>
              <a:rPr lang="it-IT" dirty="0"/>
              <a:t>Linguaggio, simboli, segnali.</a:t>
            </a:r>
          </a:p>
        </p:txBody>
      </p:sp>
      <p:sp>
        <p:nvSpPr>
          <p:cNvPr id="3" name="Segnaposto contenuto 2">
            <a:extLst>
              <a:ext uri="{FF2B5EF4-FFF2-40B4-BE49-F238E27FC236}">
                <a16:creationId xmlns:a16="http://schemas.microsoft.com/office/drawing/2014/main" id="{770B06E2-D944-46C4-BDFE-DDFC0358D442}"/>
              </a:ext>
            </a:extLst>
          </p:cNvPr>
          <p:cNvSpPr>
            <a:spLocks noGrp="1"/>
          </p:cNvSpPr>
          <p:nvPr>
            <p:ph idx="1"/>
          </p:nvPr>
        </p:nvSpPr>
        <p:spPr/>
        <p:txBody>
          <a:bodyPr>
            <a:normAutofit fontScale="85000" lnSpcReduction="20000"/>
          </a:bodyPr>
          <a:lstStyle/>
          <a:p>
            <a:r>
              <a:rPr lang="it-IT" dirty="0"/>
              <a:t>Nell’uomo il linguaggio è una protesi </a:t>
            </a:r>
            <a:r>
              <a:rPr lang="it-IT" dirty="0" err="1"/>
              <a:t>esosomatica</a:t>
            </a:r>
            <a:r>
              <a:rPr lang="it-IT" dirty="0"/>
              <a:t>. (Sini)</a:t>
            </a:r>
          </a:p>
          <a:p>
            <a:r>
              <a:rPr lang="it-IT" dirty="0"/>
              <a:t>Linguaggio come motore necessario al funzionamento delle macchine in cui sono accumulate scienza e abilità tecniche. Fattore esterno e conflittuale, queste, lavoro morto e oggettivato nel capitale fisso, macchine, che riducono la f-l. Lo sviluppo di capitale fisso mostra fino a quale grado il </a:t>
            </a:r>
            <a:r>
              <a:rPr lang="it-IT" i="1" dirty="0"/>
              <a:t>sapere</a:t>
            </a:r>
            <a:r>
              <a:rPr lang="it-IT" dirty="0"/>
              <a:t> </a:t>
            </a:r>
            <a:r>
              <a:rPr lang="it-IT" i="1" dirty="0"/>
              <a:t>sociale</a:t>
            </a:r>
            <a:r>
              <a:rPr lang="it-IT" dirty="0"/>
              <a:t> </a:t>
            </a:r>
            <a:r>
              <a:rPr lang="it-IT" i="1" dirty="0"/>
              <a:t>generale</a:t>
            </a:r>
            <a:r>
              <a:rPr lang="it-IT" dirty="0"/>
              <a:t>, </a:t>
            </a:r>
            <a:r>
              <a:rPr lang="it-IT" i="1" dirty="0"/>
              <a:t>knowledge</a:t>
            </a:r>
            <a:r>
              <a:rPr lang="it-IT" dirty="0"/>
              <a:t>, è divenuto forza produttiva immediata sotto il controllo del </a:t>
            </a:r>
            <a:r>
              <a:rPr lang="it-IT" i="1" dirty="0"/>
              <a:t>general</a:t>
            </a:r>
            <a:r>
              <a:rPr lang="it-IT" dirty="0"/>
              <a:t> </a:t>
            </a:r>
            <a:r>
              <a:rPr lang="it-IT" i="1" dirty="0" err="1"/>
              <a:t>intellect</a:t>
            </a:r>
            <a:r>
              <a:rPr lang="it-IT" dirty="0"/>
              <a:t>. Le forze produttive sociali sono organi immediati della prassi sociale (Lineamenti, 1978, </a:t>
            </a:r>
            <a:r>
              <a:rPr lang="it-IT" dirty="0" err="1"/>
              <a:t>vol.II</a:t>
            </a:r>
            <a:r>
              <a:rPr lang="it-IT" dirty="0"/>
              <a:t>, pp 402-3).</a:t>
            </a:r>
          </a:p>
          <a:p>
            <a:r>
              <a:rPr lang="it-IT" dirty="0"/>
              <a:t>Ricerca, logistica, ecc. attività sussidiarie alla produzione per cui il lavoro immateriale tende a divenire egemone. Capovolto l’imperio del capitale. Il valore delle merci non si basa sui gusti del consumatore. Beni immateriali non sarebbero valorizzabili, ma ora... Destoricizzato il processo verticale di produzione si mistifica il saggio di sfruttamento nei lavori pregressi. AI servizio delle imprese, funzione di servizio e produzione di componentistica, apparati tecnici, dell’hardware.</a:t>
            </a:r>
          </a:p>
        </p:txBody>
      </p:sp>
      <p:sp>
        <p:nvSpPr>
          <p:cNvPr id="4" name="Segnaposto data 3">
            <a:extLst>
              <a:ext uri="{FF2B5EF4-FFF2-40B4-BE49-F238E27FC236}">
                <a16:creationId xmlns:a16="http://schemas.microsoft.com/office/drawing/2014/main" id="{E9B3EA85-F39D-4A3D-9371-CA3A6EA5202A}"/>
              </a:ext>
            </a:extLst>
          </p:cNvPr>
          <p:cNvSpPr>
            <a:spLocks noGrp="1"/>
          </p:cNvSpPr>
          <p:nvPr>
            <p:ph type="dt" sz="half" idx="10"/>
          </p:nvPr>
        </p:nvSpPr>
        <p:spPr/>
        <p:txBody>
          <a:bodyPr/>
          <a:lstStyle/>
          <a:p>
            <a:r>
              <a:rPr lang="it-IT"/>
              <a:t>29/04/2023</a:t>
            </a:r>
          </a:p>
        </p:txBody>
      </p:sp>
      <p:sp>
        <p:nvSpPr>
          <p:cNvPr id="5" name="Segnaposto piè di pagina 4">
            <a:extLst>
              <a:ext uri="{FF2B5EF4-FFF2-40B4-BE49-F238E27FC236}">
                <a16:creationId xmlns:a16="http://schemas.microsoft.com/office/drawing/2014/main" id="{E87F2F81-C105-41A4-A0DB-D6A3D68FC41C}"/>
              </a:ext>
            </a:extLst>
          </p:cNvPr>
          <p:cNvSpPr>
            <a:spLocks noGrp="1"/>
          </p:cNvSpPr>
          <p:nvPr>
            <p:ph type="ftr" sz="quarter" idx="11"/>
          </p:nvPr>
        </p:nvSpPr>
        <p:spPr/>
        <p:txBody>
          <a:bodyPr/>
          <a:lstStyle/>
          <a:p>
            <a:r>
              <a:rPr lang="it-IT"/>
              <a:t>carla ilosa</a:t>
            </a:r>
          </a:p>
        </p:txBody>
      </p:sp>
      <p:sp>
        <p:nvSpPr>
          <p:cNvPr id="6" name="Segnaposto numero diapositiva 5">
            <a:extLst>
              <a:ext uri="{FF2B5EF4-FFF2-40B4-BE49-F238E27FC236}">
                <a16:creationId xmlns:a16="http://schemas.microsoft.com/office/drawing/2014/main" id="{86A78F62-CB1C-40C2-8C3E-17C4EF0A4010}"/>
              </a:ext>
            </a:extLst>
          </p:cNvPr>
          <p:cNvSpPr>
            <a:spLocks noGrp="1"/>
          </p:cNvSpPr>
          <p:nvPr>
            <p:ph type="sldNum" sz="quarter" idx="12"/>
          </p:nvPr>
        </p:nvSpPr>
        <p:spPr/>
        <p:txBody>
          <a:bodyPr/>
          <a:lstStyle/>
          <a:p>
            <a:fld id="{D0EBF61B-16B2-4036-B0B9-40455E6675D6}" type="slidenum">
              <a:rPr lang="it-IT" smtClean="0"/>
              <a:t>8</a:t>
            </a:fld>
            <a:endParaRPr lang="it-IT"/>
          </a:p>
        </p:txBody>
      </p:sp>
    </p:spTree>
    <p:extLst>
      <p:ext uri="{BB962C8B-B14F-4D97-AF65-F5344CB8AC3E}">
        <p14:creationId xmlns:p14="http://schemas.microsoft.com/office/powerpoint/2010/main" val="24144747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4FA6E7A-0D30-4CAA-B529-D53CCA053A25}"/>
              </a:ext>
            </a:extLst>
          </p:cNvPr>
          <p:cNvSpPr>
            <a:spLocks noGrp="1"/>
          </p:cNvSpPr>
          <p:nvPr>
            <p:ph type="title"/>
          </p:nvPr>
        </p:nvSpPr>
        <p:spPr/>
        <p:txBody>
          <a:bodyPr/>
          <a:lstStyle/>
          <a:p>
            <a:r>
              <a:rPr lang="it-IT" dirty="0"/>
              <a:t>Capitale fisso «mutato» in capitale variabile.</a:t>
            </a:r>
          </a:p>
        </p:txBody>
      </p:sp>
      <p:sp>
        <p:nvSpPr>
          <p:cNvPr id="3" name="Segnaposto contenuto 2">
            <a:extLst>
              <a:ext uri="{FF2B5EF4-FFF2-40B4-BE49-F238E27FC236}">
                <a16:creationId xmlns:a16="http://schemas.microsoft.com/office/drawing/2014/main" id="{D697026F-13A5-47F5-AE3F-AB3D45D7066D}"/>
              </a:ext>
            </a:extLst>
          </p:cNvPr>
          <p:cNvSpPr>
            <a:spLocks noGrp="1"/>
          </p:cNvSpPr>
          <p:nvPr>
            <p:ph idx="1"/>
          </p:nvPr>
        </p:nvSpPr>
        <p:spPr/>
        <p:txBody>
          <a:bodyPr>
            <a:normAutofit fontScale="92500" lnSpcReduction="20000"/>
          </a:bodyPr>
          <a:lstStyle/>
          <a:p>
            <a:r>
              <a:rPr lang="it-IT" dirty="0"/>
              <a:t>Il lavoro passato, </a:t>
            </a:r>
            <a:r>
              <a:rPr lang="it-IT" dirty="0" err="1"/>
              <a:t>oggettualmente</a:t>
            </a:r>
            <a:r>
              <a:rPr lang="it-IT" dirty="0"/>
              <a:t> </a:t>
            </a:r>
            <a:r>
              <a:rPr lang="it-IT" i="1" dirty="0"/>
              <a:t>fisso</a:t>
            </a:r>
            <a:r>
              <a:rPr lang="it-IT" dirty="0"/>
              <a:t> e funzionalmente </a:t>
            </a:r>
            <a:r>
              <a:rPr lang="it-IT" i="1" dirty="0"/>
              <a:t>costante,</a:t>
            </a:r>
            <a:r>
              <a:rPr lang="it-IT" dirty="0"/>
              <a:t> assorbe lavoro vivo e si </a:t>
            </a:r>
            <a:r>
              <a:rPr lang="it-IT" i="1" dirty="0"/>
              <a:t>valorizza</a:t>
            </a:r>
            <a:r>
              <a:rPr lang="it-IT" dirty="0"/>
              <a:t>, diventa processo, sua metamorfosi in capitale </a:t>
            </a:r>
            <a:r>
              <a:rPr lang="it-IT" i="1" dirty="0"/>
              <a:t>variabile</a:t>
            </a:r>
            <a:r>
              <a:rPr lang="it-IT" dirty="0"/>
              <a:t>. </a:t>
            </a:r>
            <a:r>
              <a:rPr lang="it-IT" i="1" dirty="0"/>
              <a:t>Duplice</a:t>
            </a:r>
            <a:r>
              <a:rPr lang="it-IT" dirty="0"/>
              <a:t> </a:t>
            </a:r>
            <a:r>
              <a:rPr lang="it-IT" i="1" dirty="0"/>
              <a:t>transustanziazione</a:t>
            </a:r>
            <a:r>
              <a:rPr lang="it-IT" dirty="0"/>
              <a:t> di lavoro in capitale. </a:t>
            </a:r>
          </a:p>
          <a:p>
            <a:r>
              <a:rPr lang="it-IT" dirty="0"/>
              <a:t>Umani come </a:t>
            </a:r>
            <a:r>
              <a:rPr lang="it-IT" i="1" dirty="0"/>
              <a:t>organi coscienti</a:t>
            </a:r>
            <a:r>
              <a:rPr lang="it-IT" dirty="0"/>
              <a:t> dell’automa, costituito anche di organi meccanici. L’accumulazione di scienza e abilità, del cervello sociale, è assorbita nel capitale fisso come mezzo di produzione materiale, </a:t>
            </a:r>
            <a:r>
              <a:rPr lang="it-IT" i="1" dirty="0"/>
              <a:t>condizione tecnologica</a:t>
            </a:r>
            <a:r>
              <a:rPr lang="it-IT" dirty="0"/>
              <a:t> per l’avanzamento del processo di produzione. Il capitale variabile si è mutato in una forma impropria di capitale fisso. Come per le macchine che non coincidono con il loro uso capitalistico. </a:t>
            </a:r>
          </a:p>
          <a:p>
            <a:r>
              <a:rPr lang="it-IT" dirty="0"/>
              <a:t>Costante sviluppo di condizioni </a:t>
            </a:r>
            <a:r>
              <a:rPr lang="it-IT" i="1" dirty="0"/>
              <a:t>materiali</a:t>
            </a:r>
            <a:r>
              <a:rPr lang="it-IT" dirty="0"/>
              <a:t> e di produttività ma non di quelle </a:t>
            </a:r>
            <a:r>
              <a:rPr lang="it-IT" i="1" dirty="0"/>
              <a:t>sociali</a:t>
            </a:r>
            <a:r>
              <a:rPr lang="it-IT" dirty="0"/>
              <a:t>; «base miserabile» del valore. Intelligenza generale nel capitale fisso in forma collettiva e non separata </a:t>
            </a:r>
            <a:r>
              <a:rPr lang="it-IT" i="1" dirty="0" err="1"/>
              <a:t>individualme</a:t>
            </a:r>
            <a:r>
              <a:rPr lang="it-IT" i="1" dirty="0"/>
              <a:t> </a:t>
            </a:r>
            <a:r>
              <a:rPr lang="it-IT" i="1" dirty="0" err="1"/>
              <a:t>nte</a:t>
            </a:r>
            <a:r>
              <a:rPr lang="it-IT" dirty="0"/>
              <a:t>. Si fissa la variabilità da sfruttare del lavoro vivo venduto come merce, il cui uso lo ha trasformato in capitale fisso. L’algoritmo ora è diventato capitale fisso.</a:t>
            </a:r>
          </a:p>
        </p:txBody>
      </p:sp>
      <p:sp>
        <p:nvSpPr>
          <p:cNvPr id="4" name="Segnaposto data 3">
            <a:extLst>
              <a:ext uri="{FF2B5EF4-FFF2-40B4-BE49-F238E27FC236}">
                <a16:creationId xmlns:a16="http://schemas.microsoft.com/office/drawing/2014/main" id="{99617755-7144-4B7D-8778-9123B2E757C4}"/>
              </a:ext>
            </a:extLst>
          </p:cNvPr>
          <p:cNvSpPr>
            <a:spLocks noGrp="1"/>
          </p:cNvSpPr>
          <p:nvPr>
            <p:ph type="dt" sz="half" idx="10"/>
          </p:nvPr>
        </p:nvSpPr>
        <p:spPr/>
        <p:txBody>
          <a:bodyPr/>
          <a:lstStyle/>
          <a:p>
            <a:r>
              <a:rPr lang="it-IT"/>
              <a:t>29/04/2023</a:t>
            </a:r>
          </a:p>
        </p:txBody>
      </p:sp>
      <p:sp>
        <p:nvSpPr>
          <p:cNvPr id="5" name="Segnaposto piè di pagina 4">
            <a:extLst>
              <a:ext uri="{FF2B5EF4-FFF2-40B4-BE49-F238E27FC236}">
                <a16:creationId xmlns:a16="http://schemas.microsoft.com/office/drawing/2014/main" id="{C3ABB5C1-A4E0-4E54-8529-21EE6B0FC3C9}"/>
              </a:ext>
            </a:extLst>
          </p:cNvPr>
          <p:cNvSpPr>
            <a:spLocks noGrp="1"/>
          </p:cNvSpPr>
          <p:nvPr>
            <p:ph type="ftr" sz="quarter" idx="11"/>
          </p:nvPr>
        </p:nvSpPr>
        <p:spPr/>
        <p:txBody>
          <a:bodyPr/>
          <a:lstStyle/>
          <a:p>
            <a:r>
              <a:rPr lang="it-IT"/>
              <a:t>carla ilosa</a:t>
            </a:r>
          </a:p>
        </p:txBody>
      </p:sp>
      <p:sp>
        <p:nvSpPr>
          <p:cNvPr id="6" name="Segnaposto numero diapositiva 5">
            <a:extLst>
              <a:ext uri="{FF2B5EF4-FFF2-40B4-BE49-F238E27FC236}">
                <a16:creationId xmlns:a16="http://schemas.microsoft.com/office/drawing/2014/main" id="{D60F36A0-774C-4E5F-ABE2-652CACAF077B}"/>
              </a:ext>
            </a:extLst>
          </p:cNvPr>
          <p:cNvSpPr>
            <a:spLocks noGrp="1"/>
          </p:cNvSpPr>
          <p:nvPr>
            <p:ph type="sldNum" sz="quarter" idx="12"/>
          </p:nvPr>
        </p:nvSpPr>
        <p:spPr/>
        <p:txBody>
          <a:bodyPr/>
          <a:lstStyle/>
          <a:p>
            <a:fld id="{D0EBF61B-16B2-4036-B0B9-40455E6675D6}" type="slidenum">
              <a:rPr lang="it-IT" smtClean="0"/>
              <a:t>9</a:t>
            </a:fld>
            <a:endParaRPr lang="it-IT"/>
          </a:p>
        </p:txBody>
      </p:sp>
    </p:spTree>
    <p:extLst>
      <p:ext uri="{BB962C8B-B14F-4D97-AF65-F5344CB8AC3E}">
        <p14:creationId xmlns:p14="http://schemas.microsoft.com/office/powerpoint/2010/main" val="1231036250"/>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3235</Words>
  <Application>Microsoft Office PowerPoint</Application>
  <PresentationFormat>Widescreen</PresentationFormat>
  <Paragraphs>95</Paragraphs>
  <Slides>13</Slides>
  <Notes>3</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13</vt:i4>
      </vt:variant>
    </vt:vector>
  </HeadingPairs>
  <TitlesOfParts>
    <vt:vector size="18" baseType="lpstr">
      <vt:lpstr>Arial</vt:lpstr>
      <vt:lpstr>Calibri</vt:lpstr>
      <vt:lpstr>Calibri Light</vt:lpstr>
      <vt:lpstr>Times New Roman</vt:lpstr>
      <vt:lpstr>Tema di Office</vt:lpstr>
      <vt:lpstr>Intelligenza umana</vt:lpstr>
      <vt:lpstr>Coscienza e intelligenza umana</vt:lpstr>
      <vt:lpstr>Sviluppo della merce e richiesta di razionalità</vt:lpstr>
      <vt:lpstr>L’Organico e l’astuzia della ragione: portare allo scoperto l’altro. La mente.</vt:lpstr>
      <vt:lpstr>Astuzia è qualcos’altro che furberia. Scopo  e sua attuazione efficiente/cosciente. </vt:lpstr>
      <vt:lpstr>Intelligenza generale e capitale fisso («Ombra senza corpo» p. 255)</vt:lpstr>
      <vt:lpstr>Trasformazione del lavoro in capitale, dominio</vt:lpstr>
      <vt:lpstr>Linguaggio, simboli, segnali.</vt:lpstr>
      <vt:lpstr>Capitale fisso «mutato» in capitale variabile.</vt:lpstr>
      <vt:lpstr>Tecnica scissa dal mdpc: dominio indotto.</vt:lpstr>
      <vt:lpstr>Potenze intellettuali espropriate e dominate</vt:lpstr>
      <vt:lpstr>Scienza: potenza produttiva scissa dal lavoro </vt:lpstr>
      <vt:lpstr>Conflitto reale anche nella forma tecnica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Intelligenza umana</dc:title>
  <dc:creator>carla filosa</dc:creator>
  <cp:lastModifiedBy>carla filosa</cp:lastModifiedBy>
  <cp:revision>123</cp:revision>
  <dcterms:created xsi:type="dcterms:W3CDTF">2023-01-31T11:09:48Z</dcterms:created>
  <dcterms:modified xsi:type="dcterms:W3CDTF">2023-03-29T10:52:00Z</dcterms:modified>
</cp:coreProperties>
</file>