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0" r:id="rId2"/>
    <p:sldId id="257" r:id="rId3"/>
    <p:sldId id="258" r:id="rId4"/>
    <p:sldId id="274" r:id="rId5"/>
    <p:sldId id="261" r:id="rId6"/>
    <p:sldId id="272" r:id="rId7"/>
    <p:sldId id="262" r:id="rId8"/>
    <p:sldId id="263" r:id="rId9"/>
    <p:sldId id="265" r:id="rId10"/>
    <p:sldId id="267" r:id="rId11"/>
    <p:sldId id="268" r:id="rId12"/>
    <p:sldId id="269" r:id="rId13"/>
    <p:sldId id="270" r:id="rId14"/>
    <p:sldId id="271" r:id="rId15"/>
    <p:sldId id="275" r:id="rId16"/>
    <p:sldId id="264"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2" d="100"/>
          <a:sy n="72"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EDD107-00A9-4C08-8E15-DC88AF121B69}" type="datetimeFigureOut">
              <a:rPr lang="it-IT" smtClean="0"/>
              <a:t>22/03/2023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99CCC-CC80-4C5A-911B-1C3D424E68A8}" type="slidenum">
              <a:rPr lang="it-IT" smtClean="0"/>
              <a:t>‹N›</a:t>
            </a:fld>
            <a:endParaRPr lang="it-IT"/>
          </a:p>
        </p:txBody>
      </p:sp>
    </p:spTree>
    <p:extLst>
      <p:ext uri="{BB962C8B-B14F-4D97-AF65-F5344CB8AC3E}">
        <p14:creationId xmlns:p14="http://schemas.microsoft.com/office/powerpoint/2010/main" val="2472347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4A99CCC-CC80-4C5A-911B-1C3D424E68A8}" type="slidenum">
              <a:rPr lang="it-IT" smtClean="0"/>
              <a:t>3</a:t>
            </a:fld>
            <a:endParaRPr lang="it-IT"/>
          </a:p>
        </p:txBody>
      </p:sp>
    </p:spTree>
    <p:extLst>
      <p:ext uri="{BB962C8B-B14F-4D97-AF65-F5344CB8AC3E}">
        <p14:creationId xmlns:p14="http://schemas.microsoft.com/office/powerpoint/2010/main" val="2152901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C6AA56-AB36-46FB-803B-5DFDC64791A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EFD7A3C-1022-4624-AF40-86F2F8CA4B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D008F90-8673-4CA7-A3B9-57E467A84B2E}"/>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6D485205-AC7A-4294-B84C-CB6B6CA3C656}"/>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A078CB9B-7F96-4A45-B25F-3A8A15BB8BAF}"/>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1989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7F6641-410B-4304-A373-6A5B3D02220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3E30090-AA9A-4533-B071-CE30C81A35D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2B4124-21C0-4802-A903-D7F91F68EA06}"/>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C6308001-8FC5-4301-910E-78B311E1709B}"/>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DAA86E1E-5A56-4733-AE99-0D864FCFCDCB}"/>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319576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F4F829C-3EEC-4E30-A783-1720A7A68BB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2248D5D-0334-4C40-ABBE-7EECF9C3B9F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9FFF6E-5DCF-46C4-9FF3-B4B7CB8CDB94}"/>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48CF2989-2AE3-4762-BDD4-3D60F4AD0690}"/>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8B168923-A7C7-477F-98F6-990A3D5B0019}"/>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125422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E737F6-6A7F-401D-8ED0-5A5C4E797A7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A6D42-E05B-4197-8FA5-28ABB341AF7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2A6AC3-01BC-42C8-80AA-C60FE30B44EE}"/>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D58165BA-D0CB-4EC6-9672-F08E582990A7}"/>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0FD00BBA-FF2B-464C-A4E8-2EAB12E52C6A}"/>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878024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E0445-C38E-4BA1-918A-F78F727B855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4528E6D-8C76-4AAD-A36E-554B5004B4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816D5C8-9763-407D-9CB9-F395B8C28A05}"/>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143179A7-F34D-4530-AA56-C1EE93337786}"/>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9DB20B4F-3F22-45F8-8C77-9D928D56B550}"/>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12747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D0FCD-A74E-4F71-9E4D-4FF8B01805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234F00-EEC4-43E9-AF5B-E776D9590F3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48EDAD1-2AD8-407C-B301-83D5E8641B2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C58C767-C107-42EB-8639-74B8FD2D1474}"/>
              </a:ext>
            </a:extLst>
          </p:cNvPr>
          <p:cNvSpPr>
            <a:spLocks noGrp="1"/>
          </p:cNvSpPr>
          <p:nvPr>
            <p:ph type="dt" sz="half" idx="10"/>
          </p:nvPr>
        </p:nvSpPr>
        <p:spPr/>
        <p:txBody>
          <a:bodyPr/>
          <a:lstStyle/>
          <a:p>
            <a:r>
              <a:rPr lang="it-IT"/>
              <a:t>22/03/2023</a:t>
            </a:r>
          </a:p>
        </p:txBody>
      </p:sp>
      <p:sp>
        <p:nvSpPr>
          <p:cNvPr id="6" name="Segnaposto piè di pagina 5">
            <a:extLst>
              <a:ext uri="{FF2B5EF4-FFF2-40B4-BE49-F238E27FC236}">
                <a16:creationId xmlns:a16="http://schemas.microsoft.com/office/drawing/2014/main" id="{AF489793-7FED-4DE1-BD6E-AFED3EAD3A61}"/>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4785EC17-8FC6-4DD6-B0E1-8B50225F7CED}"/>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353240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A56B87-0D40-4D3E-B422-8D13EEFEE01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14C75A-4AC0-4C35-BD8F-A01C7C66DE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B0F1C41-6495-4EAD-9949-34B41F298FD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1A2BF0D-1E1E-4C9A-9F96-BE4DF8F0F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F4800B5-D1B4-4956-8AD0-B4D211BB92C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01EE692-6C6C-480D-B499-C4C30D224B75}"/>
              </a:ext>
            </a:extLst>
          </p:cNvPr>
          <p:cNvSpPr>
            <a:spLocks noGrp="1"/>
          </p:cNvSpPr>
          <p:nvPr>
            <p:ph type="dt" sz="half" idx="10"/>
          </p:nvPr>
        </p:nvSpPr>
        <p:spPr/>
        <p:txBody>
          <a:bodyPr/>
          <a:lstStyle/>
          <a:p>
            <a:r>
              <a:rPr lang="it-IT"/>
              <a:t>22/03/2023</a:t>
            </a:r>
          </a:p>
        </p:txBody>
      </p:sp>
      <p:sp>
        <p:nvSpPr>
          <p:cNvPr id="8" name="Segnaposto piè di pagina 7">
            <a:extLst>
              <a:ext uri="{FF2B5EF4-FFF2-40B4-BE49-F238E27FC236}">
                <a16:creationId xmlns:a16="http://schemas.microsoft.com/office/drawing/2014/main" id="{B055695E-9B7E-4C40-8FC6-612895CBA8EF}"/>
              </a:ext>
            </a:extLst>
          </p:cNvPr>
          <p:cNvSpPr>
            <a:spLocks noGrp="1"/>
          </p:cNvSpPr>
          <p:nvPr>
            <p:ph type="ftr" sz="quarter" idx="11"/>
          </p:nvPr>
        </p:nvSpPr>
        <p:spPr/>
        <p:txBody>
          <a:bodyPr/>
          <a:lstStyle/>
          <a:p>
            <a:r>
              <a:rPr lang="it-IT"/>
              <a:t>carla ilosa</a:t>
            </a:r>
          </a:p>
        </p:txBody>
      </p:sp>
      <p:sp>
        <p:nvSpPr>
          <p:cNvPr id="9" name="Segnaposto numero diapositiva 8">
            <a:extLst>
              <a:ext uri="{FF2B5EF4-FFF2-40B4-BE49-F238E27FC236}">
                <a16:creationId xmlns:a16="http://schemas.microsoft.com/office/drawing/2014/main" id="{F7C4F90B-B883-490C-B0B5-AA3EE843C581}"/>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2366323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C238FC-9498-452B-8F67-7F108B9D172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5ED1CD5-BDAD-4294-A0E7-63CADA7B7C5D}"/>
              </a:ext>
            </a:extLst>
          </p:cNvPr>
          <p:cNvSpPr>
            <a:spLocks noGrp="1"/>
          </p:cNvSpPr>
          <p:nvPr>
            <p:ph type="dt" sz="half" idx="10"/>
          </p:nvPr>
        </p:nvSpPr>
        <p:spPr/>
        <p:txBody>
          <a:bodyPr/>
          <a:lstStyle/>
          <a:p>
            <a:r>
              <a:rPr lang="it-IT"/>
              <a:t>22/03/2023</a:t>
            </a:r>
          </a:p>
        </p:txBody>
      </p:sp>
      <p:sp>
        <p:nvSpPr>
          <p:cNvPr id="4" name="Segnaposto piè di pagina 3">
            <a:extLst>
              <a:ext uri="{FF2B5EF4-FFF2-40B4-BE49-F238E27FC236}">
                <a16:creationId xmlns:a16="http://schemas.microsoft.com/office/drawing/2014/main" id="{0E0D0867-5223-442D-86B5-054B6FBDB8DF}"/>
              </a:ext>
            </a:extLst>
          </p:cNvPr>
          <p:cNvSpPr>
            <a:spLocks noGrp="1"/>
          </p:cNvSpPr>
          <p:nvPr>
            <p:ph type="ftr" sz="quarter" idx="11"/>
          </p:nvPr>
        </p:nvSpPr>
        <p:spPr/>
        <p:txBody>
          <a:bodyPr/>
          <a:lstStyle/>
          <a:p>
            <a:r>
              <a:rPr lang="it-IT"/>
              <a:t>carla ilosa</a:t>
            </a:r>
          </a:p>
        </p:txBody>
      </p:sp>
      <p:sp>
        <p:nvSpPr>
          <p:cNvPr id="5" name="Segnaposto numero diapositiva 4">
            <a:extLst>
              <a:ext uri="{FF2B5EF4-FFF2-40B4-BE49-F238E27FC236}">
                <a16:creationId xmlns:a16="http://schemas.microsoft.com/office/drawing/2014/main" id="{E9B026E4-7F0A-46E4-8F48-DD174AC6BBF0}"/>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108919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A6D703C-98BD-4821-8A8F-7177B60533AA}"/>
              </a:ext>
            </a:extLst>
          </p:cNvPr>
          <p:cNvSpPr>
            <a:spLocks noGrp="1"/>
          </p:cNvSpPr>
          <p:nvPr>
            <p:ph type="dt" sz="half" idx="10"/>
          </p:nvPr>
        </p:nvSpPr>
        <p:spPr/>
        <p:txBody>
          <a:bodyPr/>
          <a:lstStyle/>
          <a:p>
            <a:r>
              <a:rPr lang="it-IT"/>
              <a:t>22/03/2023</a:t>
            </a:r>
          </a:p>
        </p:txBody>
      </p:sp>
      <p:sp>
        <p:nvSpPr>
          <p:cNvPr id="3" name="Segnaposto piè di pagina 2">
            <a:extLst>
              <a:ext uri="{FF2B5EF4-FFF2-40B4-BE49-F238E27FC236}">
                <a16:creationId xmlns:a16="http://schemas.microsoft.com/office/drawing/2014/main" id="{E1D41592-1D83-45E9-8269-0789D6D0FF4C}"/>
              </a:ext>
            </a:extLst>
          </p:cNvPr>
          <p:cNvSpPr>
            <a:spLocks noGrp="1"/>
          </p:cNvSpPr>
          <p:nvPr>
            <p:ph type="ftr" sz="quarter" idx="11"/>
          </p:nvPr>
        </p:nvSpPr>
        <p:spPr/>
        <p:txBody>
          <a:bodyPr/>
          <a:lstStyle/>
          <a:p>
            <a:r>
              <a:rPr lang="it-IT"/>
              <a:t>carla ilosa</a:t>
            </a:r>
          </a:p>
        </p:txBody>
      </p:sp>
      <p:sp>
        <p:nvSpPr>
          <p:cNvPr id="4" name="Segnaposto numero diapositiva 3">
            <a:extLst>
              <a:ext uri="{FF2B5EF4-FFF2-40B4-BE49-F238E27FC236}">
                <a16:creationId xmlns:a16="http://schemas.microsoft.com/office/drawing/2014/main" id="{D9D3A6D7-B81D-42B3-A5F3-CA42B164B69C}"/>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36929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3492D5-C807-4F96-9837-E1CB6BB4E83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819F8CF-AE45-4BB8-B5E5-1C084641B7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FF78329-9B1E-4B27-AEA2-41C276C49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515B208-3C9F-403C-BA3F-FA6C3F493208}"/>
              </a:ext>
            </a:extLst>
          </p:cNvPr>
          <p:cNvSpPr>
            <a:spLocks noGrp="1"/>
          </p:cNvSpPr>
          <p:nvPr>
            <p:ph type="dt" sz="half" idx="10"/>
          </p:nvPr>
        </p:nvSpPr>
        <p:spPr/>
        <p:txBody>
          <a:bodyPr/>
          <a:lstStyle/>
          <a:p>
            <a:r>
              <a:rPr lang="it-IT"/>
              <a:t>22/03/2023</a:t>
            </a:r>
          </a:p>
        </p:txBody>
      </p:sp>
      <p:sp>
        <p:nvSpPr>
          <p:cNvPr id="6" name="Segnaposto piè di pagina 5">
            <a:extLst>
              <a:ext uri="{FF2B5EF4-FFF2-40B4-BE49-F238E27FC236}">
                <a16:creationId xmlns:a16="http://schemas.microsoft.com/office/drawing/2014/main" id="{C2072017-6D7F-4E38-B1C5-A4B80F5466F9}"/>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BC675A72-E662-4072-8722-3F59E0059C01}"/>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1999260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A52AB1-B401-4546-832B-DB9CFE77FDA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92C7ECF-E6C3-4C6C-8C34-51670B81D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735A5A3-863A-42FF-9C00-E97ABACEBB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2218BA5-69AB-4570-8B69-D44F0D49E8A5}"/>
              </a:ext>
            </a:extLst>
          </p:cNvPr>
          <p:cNvSpPr>
            <a:spLocks noGrp="1"/>
          </p:cNvSpPr>
          <p:nvPr>
            <p:ph type="dt" sz="half" idx="10"/>
          </p:nvPr>
        </p:nvSpPr>
        <p:spPr/>
        <p:txBody>
          <a:bodyPr/>
          <a:lstStyle/>
          <a:p>
            <a:r>
              <a:rPr lang="it-IT"/>
              <a:t>22/03/2023</a:t>
            </a:r>
          </a:p>
        </p:txBody>
      </p:sp>
      <p:sp>
        <p:nvSpPr>
          <p:cNvPr id="6" name="Segnaposto piè di pagina 5">
            <a:extLst>
              <a:ext uri="{FF2B5EF4-FFF2-40B4-BE49-F238E27FC236}">
                <a16:creationId xmlns:a16="http://schemas.microsoft.com/office/drawing/2014/main" id="{611B0238-CCA9-4FFA-9656-3F309DDD8BF3}"/>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158BE99F-2AB6-462C-848D-B06CE98BB25E}"/>
              </a:ext>
            </a:extLst>
          </p:cNvPr>
          <p:cNvSpPr>
            <a:spLocks noGrp="1"/>
          </p:cNvSpPr>
          <p:nvPr>
            <p:ph type="sldNum" sz="quarter" idx="12"/>
          </p:nvPr>
        </p:nvSpPr>
        <p:spPr/>
        <p:txBody>
          <a:bodyPr/>
          <a:lstStyle/>
          <a:p>
            <a:fld id="{CE12749A-8AFF-46CA-805B-1C56D8A0841F}" type="slidenum">
              <a:rPr lang="it-IT" smtClean="0"/>
              <a:t>‹N›</a:t>
            </a:fld>
            <a:endParaRPr lang="it-IT"/>
          </a:p>
        </p:txBody>
      </p:sp>
    </p:spTree>
    <p:extLst>
      <p:ext uri="{BB962C8B-B14F-4D97-AF65-F5344CB8AC3E}">
        <p14:creationId xmlns:p14="http://schemas.microsoft.com/office/powerpoint/2010/main" val="2171541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27155C5-B100-4A8F-A9DE-CCB3117EEB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F6641A7-A7E9-485D-B278-6F9DBA8D56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2238C8A-3AF9-410E-AACA-0B341B0148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22/03/2023</a:t>
            </a:r>
          </a:p>
        </p:txBody>
      </p:sp>
      <p:sp>
        <p:nvSpPr>
          <p:cNvPr id="5" name="Segnaposto piè di pagina 4">
            <a:extLst>
              <a:ext uri="{FF2B5EF4-FFF2-40B4-BE49-F238E27FC236}">
                <a16:creationId xmlns:a16="http://schemas.microsoft.com/office/drawing/2014/main" id="{D2E5C490-969A-403B-9E9B-E8B7CFA31C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carla ilosa</a:t>
            </a:r>
          </a:p>
        </p:txBody>
      </p:sp>
      <p:sp>
        <p:nvSpPr>
          <p:cNvPr id="6" name="Segnaposto numero diapositiva 5">
            <a:extLst>
              <a:ext uri="{FF2B5EF4-FFF2-40B4-BE49-F238E27FC236}">
                <a16:creationId xmlns:a16="http://schemas.microsoft.com/office/drawing/2014/main" id="{93B97E98-8878-4F71-87EC-D993D5063A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2749A-8AFF-46CA-805B-1C56D8A0841F}" type="slidenum">
              <a:rPr lang="it-IT" smtClean="0"/>
              <a:t>‹N›</a:t>
            </a:fld>
            <a:endParaRPr lang="it-IT"/>
          </a:p>
        </p:txBody>
      </p:sp>
    </p:spTree>
    <p:extLst>
      <p:ext uri="{BB962C8B-B14F-4D97-AF65-F5344CB8AC3E}">
        <p14:creationId xmlns:p14="http://schemas.microsoft.com/office/powerpoint/2010/main" val="2422587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D4BE6-E4BF-47FD-A56E-DB1DAF22CEF0}"/>
              </a:ext>
            </a:extLst>
          </p:cNvPr>
          <p:cNvSpPr>
            <a:spLocks noGrp="1"/>
          </p:cNvSpPr>
          <p:nvPr>
            <p:ph type="title"/>
          </p:nvPr>
        </p:nvSpPr>
        <p:spPr/>
        <p:txBody>
          <a:bodyPr/>
          <a:lstStyle/>
          <a:p>
            <a:pPr algn="ctr"/>
            <a:r>
              <a:rPr lang="it-IT" dirty="0"/>
              <a:t>Cos’è l’IA</a:t>
            </a:r>
          </a:p>
        </p:txBody>
      </p:sp>
      <p:sp>
        <p:nvSpPr>
          <p:cNvPr id="3" name="Segnaposto contenuto 2">
            <a:extLst>
              <a:ext uri="{FF2B5EF4-FFF2-40B4-BE49-F238E27FC236}">
                <a16:creationId xmlns:a16="http://schemas.microsoft.com/office/drawing/2014/main" id="{130FEE82-F34C-4080-A050-6596EFE165FE}"/>
              </a:ext>
            </a:extLst>
          </p:cNvPr>
          <p:cNvSpPr>
            <a:spLocks noGrp="1"/>
          </p:cNvSpPr>
          <p:nvPr>
            <p:ph idx="1"/>
          </p:nvPr>
        </p:nvSpPr>
        <p:spPr/>
        <p:txBody>
          <a:bodyPr/>
          <a:lstStyle/>
          <a:p>
            <a:r>
              <a:rPr lang="it-IT" dirty="0"/>
              <a:t>Rinvio all’intelligenza umana e poi alla sua oggettivazione in un artificio. L’intelligenza umana è interna ad un corpo comunitario, ma la complessità di una macchina, la sua efficienza non è intelligenza. L’intelligenza umana rende l’inerzia dell’oggetto puro, strappato alla natura, prolungamento del proprio corpo. Con la scienza/tecnica comincia a usare l’oggetto nelle sue molte funzioni. Ogni strumento insegna sé stesso e i propri limiti, in un inarrestabile progredire dell’esperienza vivente di cui la macchina è «</a:t>
            </a:r>
            <a:r>
              <a:rPr lang="it-IT" i="1" dirty="0"/>
              <a:t>produttività morta</a:t>
            </a:r>
            <a:r>
              <a:rPr lang="it-IT" dirty="0"/>
              <a:t>».</a:t>
            </a:r>
          </a:p>
          <a:p>
            <a:endParaRPr lang="it-IT" dirty="0"/>
          </a:p>
        </p:txBody>
      </p:sp>
      <p:sp>
        <p:nvSpPr>
          <p:cNvPr id="4" name="Segnaposto data 3">
            <a:extLst>
              <a:ext uri="{FF2B5EF4-FFF2-40B4-BE49-F238E27FC236}">
                <a16:creationId xmlns:a16="http://schemas.microsoft.com/office/drawing/2014/main" id="{FA17181D-EDBC-4838-AD3A-1CB793B7D5DF}"/>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87F20118-E0DE-4BD5-9287-A7DC8A41EE41}"/>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4374763-CA94-4310-AC8A-6C5D829DA36C}"/>
              </a:ext>
            </a:extLst>
          </p:cNvPr>
          <p:cNvSpPr>
            <a:spLocks noGrp="1"/>
          </p:cNvSpPr>
          <p:nvPr>
            <p:ph type="sldNum" sz="quarter" idx="12"/>
          </p:nvPr>
        </p:nvSpPr>
        <p:spPr/>
        <p:txBody>
          <a:bodyPr/>
          <a:lstStyle/>
          <a:p>
            <a:fld id="{CE12749A-8AFF-46CA-805B-1C56D8A0841F}" type="slidenum">
              <a:rPr lang="it-IT" smtClean="0"/>
              <a:t>1</a:t>
            </a:fld>
            <a:endParaRPr lang="it-IT"/>
          </a:p>
        </p:txBody>
      </p:sp>
    </p:spTree>
    <p:extLst>
      <p:ext uri="{BB962C8B-B14F-4D97-AF65-F5344CB8AC3E}">
        <p14:creationId xmlns:p14="http://schemas.microsoft.com/office/powerpoint/2010/main" val="1679336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A50FD1-74C3-4322-83F0-17413AA7F926}"/>
              </a:ext>
            </a:extLst>
          </p:cNvPr>
          <p:cNvSpPr>
            <a:spLocks noGrp="1"/>
          </p:cNvSpPr>
          <p:nvPr>
            <p:ph type="title"/>
          </p:nvPr>
        </p:nvSpPr>
        <p:spPr/>
        <p:txBody>
          <a:bodyPr/>
          <a:lstStyle/>
          <a:p>
            <a:pPr algn="ctr"/>
            <a:r>
              <a:rPr lang="it-IT" dirty="0"/>
              <a:t>Fine specifico in ogni settore sociale</a:t>
            </a:r>
          </a:p>
        </p:txBody>
      </p:sp>
      <p:sp>
        <p:nvSpPr>
          <p:cNvPr id="3" name="Segnaposto contenuto 2">
            <a:extLst>
              <a:ext uri="{FF2B5EF4-FFF2-40B4-BE49-F238E27FC236}">
                <a16:creationId xmlns:a16="http://schemas.microsoft.com/office/drawing/2014/main" id="{9E48924F-9D79-4B94-88F0-558690FB11B6}"/>
              </a:ext>
            </a:extLst>
          </p:cNvPr>
          <p:cNvSpPr>
            <a:spLocks noGrp="1"/>
          </p:cNvSpPr>
          <p:nvPr>
            <p:ph idx="1"/>
          </p:nvPr>
        </p:nvSpPr>
        <p:spPr/>
        <p:txBody>
          <a:bodyPr>
            <a:normAutofit lnSpcReduction="10000"/>
          </a:bodyPr>
          <a:lstStyle/>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focalizza l’attenzione sulla geografia non sull’individuo. A seconda che i reati siano gravi o meno (accattonaggio, vagabondaggio e altri piccoli reati) sono visibili alla presenza del polizia, o vengono considerati antisociali tra i poveri, e sono inclusi nel modello. Ciclo di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feedback</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Geografia = razza.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James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George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Kelling</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l’esperto di ordine pubblico Q.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Wilson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scrisse su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The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Atlantic</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“teoria delle finestre rotte”, secondo cui il disordine creato comporta ulteriore degrado. Tolleranza zero. In uno studio su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Nature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25.09.2017, C.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Sullivan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Z.P.</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O’Keeffe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confutano la suddetta teoria in quanto crimini e interventi preventivi, tra la fine 2014 e inizio del 2015, hanno causato un incremento di crimini maggiori. La repressione aggressiva di reati minori favorisce il verificarsi di reati più gravi.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Modelli matematici che dominano il mantenimento dell’ordine pubblico. Pista della povertà. Reati lontano dai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PredPol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finanza che ha mentito, scommesso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mrd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 i loro clienti, frodi, comprato silenzio di agenzie di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rating</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 5 anni almeno. Milioni di persone hanno perso casa, lavoro, salute. </a:t>
            </a:r>
            <a:r>
              <a:rPr lang="it-IT" sz="1800" dirty="0">
                <a:latin typeface="Times New Roman" panose="02020603050405020304" pitchFamily="18" charset="0"/>
                <a:ea typeface="Calibri" panose="020F0502020204030204" pitchFamily="34" charset="0"/>
                <a:cs typeface="Times New Roman" panose="02020603050405020304" pitchFamily="18" charset="0"/>
              </a:rPr>
              <a:t>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 Finanza non è soggetta a controlli adeguati grazie a mezzi economici del settore. I poliziotti sono addestrati solo per interventi nei quartieri degradati, non esistono competenze per il sistema. Foraggiano politici mentre si aggiunge scientificità al processo di criminalizzazione della povertà.</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data 3">
            <a:extLst>
              <a:ext uri="{FF2B5EF4-FFF2-40B4-BE49-F238E27FC236}">
                <a16:creationId xmlns:a16="http://schemas.microsoft.com/office/drawing/2014/main" id="{E19FDED1-D6C7-49BD-8883-CCD0B679C701}"/>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9E1F2F0C-5EFB-44A4-82CD-DE6AEAB2B33F}"/>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DBDB5E0D-DD85-43B1-9A70-30D03BB0ED2C}"/>
              </a:ext>
            </a:extLst>
          </p:cNvPr>
          <p:cNvSpPr>
            <a:spLocks noGrp="1"/>
          </p:cNvSpPr>
          <p:nvPr>
            <p:ph type="sldNum" sz="quarter" idx="12"/>
          </p:nvPr>
        </p:nvSpPr>
        <p:spPr/>
        <p:txBody>
          <a:bodyPr/>
          <a:lstStyle/>
          <a:p>
            <a:fld id="{CE12749A-8AFF-46CA-805B-1C56D8A0841F}" type="slidenum">
              <a:rPr lang="it-IT" smtClean="0"/>
              <a:t>10</a:t>
            </a:fld>
            <a:endParaRPr lang="it-IT"/>
          </a:p>
        </p:txBody>
      </p:sp>
    </p:spTree>
    <p:extLst>
      <p:ext uri="{BB962C8B-B14F-4D97-AF65-F5344CB8AC3E}">
        <p14:creationId xmlns:p14="http://schemas.microsoft.com/office/powerpoint/2010/main" val="277039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DD519A-E7A9-4658-80C0-9F8F6422A72D}"/>
              </a:ext>
            </a:extLst>
          </p:cNvPr>
          <p:cNvSpPr>
            <a:spLocks noGrp="1"/>
          </p:cNvSpPr>
          <p:nvPr>
            <p:ph type="title"/>
          </p:nvPr>
        </p:nvSpPr>
        <p:spPr/>
        <p:txBody>
          <a:bodyPr/>
          <a:lstStyle/>
          <a:p>
            <a:pPr algn="ctr"/>
            <a:r>
              <a:rPr lang="it-IT" dirty="0"/>
              <a:t>Eguaglianza solo verso la discesa sociale</a:t>
            </a:r>
          </a:p>
        </p:txBody>
      </p:sp>
      <p:sp>
        <p:nvSpPr>
          <p:cNvPr id="3" name="Segnaposto contenuto 2">
            <a:extLst>
              <a:ext uri="{FF2B5EF4-FFF2-40B4-BE49-F238E27FC236}">
                <a16:creationId xmlns:a16="http://schemas.microsoft.com/office/drawing/2014/main" id="{A25FE24C-8F37-4C7D-A7D4-B9929801CBD8}"/>
              </a:ext>
            </a:extLst>
          </p:cNvPr>
          <p:cNvSpPr>
            <a:spLocks noGrp="1"/>
          </p:cNvSpPr>
          <p:nvPr>
            <p:ph idx="1"/>
          </p:nvPr>
        </p:nvSpPr>
        <p:spPr/>
        <p:txBody>
          <a:bodyPr/>
          <a:lstStyle/>
          <a:p>
            <a:pPr indent="180340">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Uguaglianza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Una volta dentro c’è il modello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recidivismo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tutti i dati distorti si dà credito alla possibilità di commettere nuovi reati, perché è più facile che siano dei disoccupati, senza diploma e con guai con la giustizia precedenti. Così per gli amici. Soldi intorno al sistema carcerario. Società private che alloggiano solo il 10%  della popolazione carceraria sono un affare da 5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mrd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 Profitti solo al massimo utilizzo della capacità. Riconoscimento facciale e raccolta del DNA. Si scansionano volti anche per concerti all’aperto per l’aumento della sorveglianza in generale. Arrestare = maggior sicurezza.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Times New Roman" panose="02020603050405020304" pitchFamily="18" charset="0"/>
                <a:ea typeface="Calibri" panose="020F0502020204030204" pitchFamily="34" charset="0"/>
              </a:rPr>
              <a:t> Per colloqui di </a:t>
            </a:r>
            <a:r>
              <a:rPr lang="it-IT" sz="1800" b="1" dirty="0">
                <a:effectLst/>
                <a:latin typeface="Times New Roman" panose="02020603050405020304" pitchFamily="18" charset="0"/>
                <a:ea typeface="Calibri" panose="020F0502020204030204" pitchFamily="34" charset="0"/>
              </a:rPr>
              <a:t>lavoro</a:t>
            </a:r>
            <a:r>
              <a:rPr lang="it-IT" sz="1800" dirty="0">
                <a:effectLst/>
                <a:latin typeface="Times New Roman" panose="02020603050405020304" pitchFamily="18" charset="0"/>
                <a:ea typeface="Calibri" panose="020F0502020204030204" pitchFamily="34" charset="0"/>
              </a:rPr>
              <a:t>: “modello dei 5 fattori” estroversione, </a:t>
            </a:r>
            <a:r>
              <a:rPr lang="it-IT" sz="1800" dirty="0" err="1">
                <a:effectLst/>
                <a:latin typeface="Times New Roman" panose="02020603050405020304" pitchFamily="18" charset="0"/>
                <a:ea typeface="Calibri" panose="020F0502020204030204" pitchFamily="34" charset="0"/>
              </a:rPr>
              <a:t>amicalità</a:t>
            </a:r>
            <a:r>
              <a:rPr lang="it-IT" sz="1800" dirty="0">
                <a:effectLst/>
                <a:latin typeface="Times New Roman" panose="02020603050405020304" pitchFamily="18" charset="0"/>
                <a:ea typeface="Calibri" panose="020F0502020204030204" pitchFamily="34" charset="0"/>
              </a:rPr>
              <a:t>, coscienziosità, stabilità emotiva e apertura mentale. Se non si viene assunti difficilmente si sa il motivo che è risultato dal test, e spesso non si interpella un avvocato. Selezione del personale illegale con questo esame. </a:t>
            </a:r>
            <a:r>
              <a:rPr lang="it-IT" sz="1800" i="1" dirty="0">
                <a:effectLst/>
                <a:latin typeface="Times New Roman" panose="02020603050405020304" pitchFamily="18" charset="0"/>
                <a:ea typeface="Calibri" panose="020F0502020204030204" pitchFamily="34" charset="0"/>
              </a:rPr>
              <a:t>Kronos</a:t>
            </a:r>
            <a:r>
              <a:rPr lang="it-IT" sz="1800" dirty="0">
                <a:effectLst/>
                <a:latin typeface="Times New Roman" panose="02020603050405020304" pitchFamily="18" charset="0"/>
                <a:ea typeface="Calibri" panose="020F0502020204030204" pitchFamily="34" charset="0"/>
              </a:rPr>
              <a:t>: promette assunzione di personale selezionato con probabilità di esser produttivo, più adatto, che otterrà migliori risultati e rimarrà più a lungo. Si utilizzano dati vicarianti. Filtro per scartare nel modo più economico, i test di personalità sono facilmente aggirabili. Si selezionano opzioni senza sapere come verranno interpretate dal programma.</a:t>
            </a:r>
            <a:endParaRPr lang="it-IT" dirty="0"/>
          </a:p>
        </p:txBody>
      </p:sp>
      <p:sp>
        <p:nvSpPr>
          <p:cNvPr id="4" name="Segnaposto data 3">
            <a:extLst>
              <a:ext uri="{FF2B5EF4-FFF2-40B4-BE49-F238E27FC236}">
                <a16:creationId xmlns:a16="http://schemas.microsoft.com/office/drawing/2014/main" id="{6BF416EA-439B-4F0E-89A3-A751075667A2}"/>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37F6E223-9926-4804-8BD0-6158749817E5}"/>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A582A799-5005-4468-9EF6-BD7280ABF2EE}"/>
              </a:ext>
            </a:extLst>
          </p:cNvPr>
          <p:cNvSpPr>
            <a:spLocks noGrp="1"/>
          </p:cNvSpPr>
          <p:nvPr>
            <p:ph type="sldNum" sz="quarter" idx="12"/>
          </p:nvPr>
        </p:nvSpPr>
        <p:spPr/>
        <p:txBody>
          <a:bodyPr/>
          <a:lstStyle/>
          <a:p>
            <a:fld id="{CE12749A-8AFF-46CA-805B-1C56D8A0841F}" type="slidenum">
              <a:rPr lang="it-IT" smtClean="0"/>
              <a:t>11</a:t>
            </a:fld>
            <a:endParaRPr lang="it-IT"/>
          </a:p>
        </p:txBody>
      </p:sp>
    </p:spTree>
    <p:extLst>
      <p:ext uri="{BB962C8B-B14F-4D97-AF65-F5344CB8AC3E}">
        <p14:creationId xmlns:p14="http://schemas.microsoft.com/office/powerpoint/2010/main" val="292241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B7F53-36C3-4075-8479-3C2DD9217160}"/>
              </a:ext>
            </a:extLst>
          </p:cNvPr>
          <p:cNvSpPr>
            <a:spLocks noGrp="1"/>
          </p:cNvSpPr>
          <p:nvPr>
            <p:ph type="title"/>
          </p:nvPr>
        </p:nvSpPr>
        <p:spPr/>
        <p:txBody>
          <a:bodyPr/>
          <a:lstStyle/>
          <a:p>
            <a:pPr algn="ctr"/>
            <a:r>
              <a:rPr lang="it-IT" dirty="0"/>
              <a:t>Diktat: «</a:t>
            </a:r>
            <a:r>
              <a:rPr lang="it-IT" b="1" i="1" dirty="0"/>
              <a:t>ricerca-scienza</a:t>
            </a:r>
            <a:r>
              <a:rPr lang="it-IT" dirty="0"/>
              <a:t>» su giornata lavorativa Il capitale è del tutto eclissato</a:t>
            </a:r>
          </a:p>
        </p:txBody>
      </p:sp>
      <p:sp>
        <p:nvSpPr>
          <p:cNvPr id="3" name="Segnaposto contenuto 2">
            <a:extLst>
              <a:ext uri="{FF2B5EF4-FFF2-40B4-BE49-F238E27FC236}">
                <a16:creationId xmlns:a16="http://schemas.microsoft.com/office/drawing/2014/main" id="{34C9C940-8C7A-420C-801E-2E9589B5A210}"/>
              </a:ext>
            </a:extLst>
          </p:cNvPr>
          <p:cNvSpPr>
            <a:spLocks noGrp="1"/>
          </p:cNvSpPr>
          <p:nvPr>
            <p:ph idx="1"/>
          </p:nvPr>
        </p:nvSpPr>
        <p:spPr/>
        <p:txBody>
          <a:bodyPr>
            <a:normAutofit fontScale="85000" lnSpcReduction="10000"/>
          </a:bodyPr>
          <a:lstStyle/>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Neologismo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clopening</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sera-mattina in turni consecutivi. Prodotto dell’economia dei dati: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focus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efficienza, uso crescente della sorveglianza, e aumento dell’economia dei dati. Aziende analizzano il traffico dei clienti e calcolano di quanti dipendenti hanno bisogno in ogni momento: obiettivo ridurre lo staff e inserire rinforzi nei momenti più difficili. Saldi del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black</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Friday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forza-lavoro in funzione della fluttuazione della domanda, contro lo spreco. Inefficienza: orario prevedibile + tempi morti. Con informatica ogni minuto è utilizzato al massimo. 2/3 di addetti alla ristorazione e + della metà del commercio al dettaglio sono informati del loro orario lavorativo con meno di una settimana di preavviso, spesso 1 o 2 giorni prima. “Ricerca operativa” o “scienza della gestione” è la branca matematica per la pianificazione degli orari lavorativi. La prima si è affermata nella 2° guerra mondiale per ottimizzare l’impiego delle risorse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Operation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Starvation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agosto 1945: taglio di rifornimenti alimentari ai giapponesi).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Just</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in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time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toyota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honda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 catene di fornitori. Ora Amazon Federal Express e UPS. Estensione dell’economia del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just-in-time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un altro scopo: gestione di lavoratori con disperato bisogno di soldi con un diktat matematico. Riducono percentuali di abbandono che equivarrebbe a sottrazione di profitti (Qatar). Eccesso di forza-lavoro a basso salario, scarsa sindacalizzazione, lavoro coatto generalizzato.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Software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limite a meno 30 ore settimanali, non più diritto all’assicurazione sanitaria che doveva essere a carico del datore. Problemi sui figli: maggiori deficit cognitivi e problemi comportamentali.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Times New Roman" panose="02020603050405020304" pitchFamily="18" charset="0"/>
                <a:ea typeface="Calibri" panose="020F0502020204030204" pitchFamily="34" charset="0"/>
              </a:rPr>
              <a:t>Azienda </a:t>
            </a:r>
            <a:r>
              <a:rPr lang="it-IT" sz="1800" i="1" dirty="0" err="1">
                <a:effectLst/>
                <a:latin typeface="Times New Roman" panose="02020603050405020304" pitchFamily="18" charset="0"/>
                <a:ea typeface="Calibri" panose="020F0502020204030204" pitchFamily="34" charset="0"/>
              </a:rPr>
              <a:t>Cataphora</a:t>
            </a:r>
            <a:r>
              <a:rPr lang="it-IT" sz="1800" dirty="0">
                <a:effectLst/>
                <a:latin typeface="Times New Roman" panose="02020603050405020304" pitchFamily="18" charset="0"/>
                <a:ea typeface="Calibri" panose="020F0502020204030204" pitchFamily="34" charset="0"/>
              </a:rPr>
              <a:t> ha commercializzato un </a:t>
            </a:r>
            <a:r>
              <a:rPr lang="it-IT" sz="1800" i="1" dirty="0">
                <a:effectLst/>
                <a:latin typeface="Times New Roman" panose="02020603050405020304" pitchFamily="18" charset="0"/>
                <a:ea typeface="Calibri" panose="020F0502020204030204" pitchFamily="34" charset="0"/>
              </a:rPr>
              <a:t>soft</a:t>
            </a:r>
            <a:r>
              <a:rPr lang="it-IT" sz="1800" dirty="0">
                <a:effectLst/>
                <a:latin typeface="Times New Roman" panose="02020603050405020304" pitchFamily="18" charset="0"/>
                <a:ea typeface="Calibri" panose="020F0502020204030204" pitchFamily="34" charset="0"/>
              </a:rPr>
              <a:t> valutativo di lavoratori anche in base alla capacità di produrre idee, ma la IA non distingue un’idea da una stringa di parole. Affidamento alla rete in cui un copia incolla può essere quantificato. Misura il numero di copie, la distribuzione identifica la provenienza. </a:t>
            </a:r>
            <a:r>
              <a:rPr lang="it-IT" sz="1800" i="1" dirty="0">
                <a:effectLst/>
                <a:latin typeface="Times New Roman" panose="02020603050405020304" pitchFamily="18" charset="0"/>
                <a:ea typeface="Calibri" panose="020F0502020204030204" pitchFamily="34" charset="0"/>
              </a:rPr>
              <a:t>Big</a:t>
            </a:r>
            <a:r>
              <a:rPr lang="it-IT" sz="1800" dirty="0">
                <a:effectLst/>
                <a:latin typeface="Times New Roman" panose="02020603050405020304" pitchFamily="18" charset="0"/>
                <a:ea typeface="Calibri" panose="020F0502020204030204" pitchFamily="34" charset="0"/>
              </a:rPr>
              <a:t> </a:t>
            </a:r>
            <a:r>
              <a:rPr lang="it-IT" sz="1800" i="1" dirty="0">
                <a:effectLst/>
                <a:latin typeface="Times New Roman" panose="02020603050405020304" pitchFamily="18" charset="0"/>
                <a:ea typeface="Calibri" panose="020F0502020204030204" pitchFamily="34" charset="0"/>
              </a:rPr>
              <a:t>data</a:t>
            </a:r>
            <a:r>
              <a:rPr lang="it-IT" sz="1800" dirty="0">
                <a:effectLst/>
                <a:latin typeface="Times New Roman" panose="02020603050405020304" pitchFamily="18" charset="0"/>
                <a:ea typeface="Calibri" panose="020F0502020204030204" pitchFamily="34" charset="0"/>
              </a:rPr>
              <a:t> utilizzati per studiare la produttività degli addetti ai </a:t>
            </a:r>
            <a:r>
              <a:rPr lang="it-IT" sz="1800" i="1" dirty="0">
                <a:effectLst/>
                <a:latin typeface="Times New Roman" panose="02020603050405020304" pitchFamily="18" charset="0"/>
                <a:ea typeface="Calibri" panose="020F0502020204030204" pitchFamily="34" charset="0"/>
              </a:rPr>
              <a:t>call</a:t>
            </a:r>
            <a:r>
              <a:rPr lang="it-IT" sz="1800" dirty="0">
                <a:effectLst/>
                <a:latin typeface="Times New Roman" panose="02020603050405020304" pitchFamily="18" charset="0"/>
                <a:ea typeface="Calibri" panose="020F0502020204030204" pitchFamily="34" charset="0"/>
              </a:rPr>
              <a:t> </a:t>
            </a:r>
            <a:r>
              <a:rPr lang="it-IT" sz="1800" i="1" dirty="0">
                <a:effectLst/>
                <a:latin typeface="Times New Roman" panose="02020603050405020304" pitchFamily="18" charset="0"/>
                <a:ea typeface="Calibri" panose="020F0502020204030204" pitchFamily="34" charset="0"/>
              </a:rPr>
              <a:t>center</a:t>
            </a:r>
            <a:r>
              <a:rPr lang="it-IT" sz="1800" dirty="0">
                <a:effectLst/>
                <a:latin typeface="Times New Roman" panose="02020603050405020304" pitchFamily="18" charset="0"/>
                <a:ea typeface="Calibri" panose="020F0502020204030204" pitchFamily="34" charset="0"/>
              </a:rPr>
              <a:t>. Appeso al collo di ognuno un </a:t>
            </a:r>
            <a:r>
              <a:rPr lang="it-IT" sz="1800" i="1" dirty="0">
                <a:effectLst/>
                <a:latin typeface="Times New Roman" panose="02020603050405020304" pitchFamily="18" charset="0"/>
                <a:ea typeface="Calibri" panose="020F0502020204030204" pitchFamily="34" charset="0"/>
              </a:rPr>
              <a:t>badge (</a:t>
            </a:r>
            <a:r>
              <a:rPr lang="it-IT" sz="1800" dirty="0">
                <a:effectLst/>
                <a:latin typeface="Times New Roman" panose="02020603050405020304" pitchFamily="18" charset="0"/>
                <a:ea typeface="Calibri" panose="020F0502020204030204" pitchFamily="34" charset="0"/>
              </a:rPr>
              <a:t>distintivo</a:t>
            </a:r>
            <a:r>
              <a:rPr lang="it-IT" sz="1800" i="1" dirty="0">
                <a:effectLst/>
                <a:latin typeface="Times New Roman" panose="02020603050405020304" pitchFamily="18" charset="0"/>
                <a:ea typeface="Calibri" panose="020F0502020204030204" pitchFamily="34" charset="0"/>
              </a:rPr>
              <a:t>)</a:t>
            </a:r>
            <a:r>
              <a:rPr lang="it-IT" sz="1800" dirty="0">
                <a:effectLst/>
                <a:latin typeface="Times New Roman" panose="02020603050405020304" pitchFamily="18" charset="0"/>
                <a:ea typeface="Calibri" panose="020F0502020204030204" pitchFamily="34" charset="0"/>
              </a:rPr>
              <a:t> sociometrico. Ogni 16 millisecondi segna: tono, gestualità, se ci si guarda in faccia, per quanto si parla, si ascolta, ci si interrompe… per 6 settimane. Frenologia (dal cranio allo sviluppo del cervello!) digitale: se si hanno poche idee o contatti, questa verità diventa punteggio. All’apparenza si è perdenti.</a:t>
            </a:r>
            <a:endParaRPr lang="it-IT" dirty="0"/>
          </a:p>
        </p:txBody>
      </p:sp>
      <p:sp>
        <p:nvSpPr>
          <p:cNvPr id="4" name="Segnaposto data 3">
            <a:extLst>
              <a:ext uri="{FF2B5EF4-FFF2-40B4-BE49-F238E27FC236}">
                <a16:creationId xmlns:a16="http://schemas.microsoft.com/office/drawing/2014/main" id="{E9313C8F-CC29-4184-ABD2-135392CE531F}"/>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EF61356A-32AC-4516-9044-779F5AE77437}"/>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0172EB05-A8F1-4F58-8289-09C2257A4E41}"/>
              </a:ext>
            </a:extLst>
          </p:cNvPr>
          <p:cNvSpPr>
            <a:spLocks noGrp="1"/>
          </p:cNvSpPr>
          <p:nvPr>
            <p:ph type="sldNum" sz="quarter" idx="12"/>
          </p:nvPr>
        </p:nvSpPr>
        <p:spPr/>
        <p:txBody>
          <a:bodyPr/>
          <a:lstStyle/>
          <a:p>
            <a:fld id="{CE12749A-8AFF-46CA-805B-1C56D8A0841F}" type="slidenum">
              <a:rPr lang="it-IT" smtClean="0"/>
              <a:t>12</a:t>
            </a:fld>
            <a:endParaRPr lang="it-IT"/>
          </a:p>
        </p:txBody>
      </p:sp>
    </p:spTree>
    <p:extLst>
      <p:ext uri="{BB962C8B-B14F-4D97-AF65-F5344CB8AC3E}">
        <p14:creationId xmlns:p14="http://schemas.microsoft.com/office/powerpoint/2010/main" val="159969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E95E14-F72A-4E07-97F5-E4BB63B5B0F8}"/>
              </a:ext>
            </a:extLst>
          </p:cNvPr>
          <p:cNvSpPr>
            <a:spLocks noGrp="1"/>
          </p:cNvSpPr>
          <p:nvPr>
            <p:ph type="title"/>
          </p:nvPr>
        </p:nvSpPr>
        <p:spPr/>
        <p:txBody>
          <a:bodyPr/>
          <a:lstStyle/>
          <a:p>
            <a:r>
              <a:rPr lang="it-IT" dirty="0"/>
              <a:t>Affidabilità «garantita» per &lt; di produttività</a:t>
            </a:r>
          </a:p>
        </p:txBody>
      </p:sp>
      <p:sp>
        <p:nvSpPr>
          <p:cNvPr id="3" name="Segnaposto contenuto 2">
            <a:extLst>
              <a:ext uri="{FF2B5EF4-FFF2-40B4-BE49-F238E27FC236}">
                <a16:creationId xmlns:a16="http://schemas.microsoft.com/office/drawing/2014/main" id="{CAB1197F-BDDA-41F6-A33E-B33582C8DFF7}"/>
              </a:ext>
            </a:extLst>
          </p:cNvPr>
          <p:cNvSpPr>
            <a:spLocks noGrp="1"/>
          </p:cNvSpPr>
          <p:nvPr>
            <p:ph idx="1"/>
          </p:nvPr>
        </p:nvSpPr>
        <p:spPr/>
        <p:txBody>
          <a:bodyPr>
            <a:normAutofit fontScale="25000" lnSpcReduction="20000"/>
          </a:bodyPr>
          <a:lstStyle/>
          <a:p>
            <a:pPr indent="180340">
              <a:lnSpc>
                <a:spcPct val="107000"/>
              </a:lnSpc>
              <a:spcAft>
                <a:spcPts val="800"/>
              </a:spcAft>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Obama: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No</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Child</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Left</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Behind</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2001. </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Revocata nel 2015. Sanzioni che offrono di poter frequentare un’altra scuola di livello migliore, prevedendo che la scuola possa essere chiusa e sostituita da un istituto privato legalmente riconosciuto.</a:t>
            </a:r>
          </a:p>
          <a:p>
            <a:pPr indent="180340">
              <a:lnSpc>
                <a:spcPct val="107000"/>
              </a:lnSpc>
              <a:spcAft>
                <a:spcPts val="800"/>
              </a:spcAft>
            </a:pP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Minoranze e donne esclusi da prestiti fino all’algoritmo FICO per valutare il rischio di non restituzione del prestito. Affidabilità creditizia in un punteggio dove non c’è giustizia e trasparenza. Dati vicarianti, correlazioni in base a razza, religione e relazioni familiari. Non collocato entro una categoria di persone, il mutuatario viene collocato nel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bucket</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secchio, prima di verificarne l’affidabilità. In seguito: informazioni economiche pertinenti come pagamenti di conti e bollette, basandosi sull’individuo in questione e non su genericità similari. Gli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e-scores</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(segni, conti, punteggi,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score</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invece analizzano la persona con una tempesta di dati indiretti incapaci di identificare l’individuo. Gli imprenditori si affidano ai secchi, solvibilità come comodo surrogato di altri comportamenti, con dati vicarianti. Se ci si rifiuta di fornire i propri dati creditizi non si è presi in considerazione per l’assunzione.</a:t>
            </a:r>
          </a:p>
          <a:p>
            <a:pPr indent="180340">
              <a:lnSpc>
                <a:spcPct val="107000"/>
              </a:lnSpc>
              <a:spcAft>
                <a:spcPts val="800"/>
              </a:spcAft>
            </a:pP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Innesco del ciclo di povertà. Disoccupato da tanto tempo  ha più difficoltà a trovare lavoro. Le spese mediche sono la prima causa di bancarotta in USA. Gran parte del lavoro è automatizzata</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800" i="1" dirty="0" err="1">
                <a:effectLst/>
                <a:latin typeface="Times New Roman" panose="02020603050405020304" pitchFamily="18" charset="0"/>
                <a:ea typeface="Calibri" panose="020F0502020204030204" pitchFamily="34" charset="0"/>
                <a:cs typeface="Times New Roman" panose="02020603050405020304" pitchFamily="18" charset="0"/>
              </a:rPr>
              <a:t>garbage</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 in, </a:t>
            </a:r>
            <a:r>
              <a:rPr lang="it-IT" sz="4800" i="1" dirty="0" err="1">
                <a:effectLst/>
                <a:latin typeface="Times New Roman" panose="02020603050405020304" pitchFamily="18" charset="0"/>
                <a:ea typeface="Calibri" panose="020F0502020204030204" pitchFamily="34" charset="0"/>
                <a:cs typeface="Times New Roman" panose="02020603050405020304" pitchFamily="18" charset="0"/>
              </a:rPr>
              <a:t>garbage</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 out</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(rifiuti, immondizia).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No</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800" i="1" dirty="0" err="1">
                <a:effectLst/>
                <a:latin typeface="Times New Roman" panose="02020603050405020304" pitchFamily="18" charset="0"/>
                <a:ea typeface="Calibri" panose="020F0502020204030204" pitchFamily="34" charset="0"/>
                <a:cs typeface="Times New Roman" panose="02020603050405020304" pitchFamily="18" charset="0"/>
              </a:rPr>
              <a:t>fly</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list</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antiterrorismo piene di errori “viaggiatore fidato”. Creare e vendere dossier è guadagnare, si diventa prodotti. I sistemi in automatico privilegiano l’efficienza e fanno fare profitti. Gestiscono le nostre vite. Proiettano il passato nel futuro.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Facebook</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ha brevettato un sistema di valutazione del merito creditizio basato sulle nostre reti sociali. Le assicurazioni hanno dati sui nostri genomi, sonno, esercizio fisico, alimentazione, capacità di guida.. per calcolare i rischi. Siamo collocati in gruppi che non controlliamo, e la gestione di denaro è considerato per come si guida. Oggetto di truffe sono gli immigrati. Se non si cercano tariffe più basse, ha senso far pagare di più. I dispositivi di tracciamento diventeranno la norma.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Privacy</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 lusso. Sorveglianza su tribù comportamentali generate da macchine. Nell’era della IA gran parte delle variabili rimarrà un mistero.</a:t>
            </a:r>
          </a:p>
          <a:p>
            <a:pPr indent="180340">
              <a:lnSpc>
                <a:spcPct val="107000"/>
              </a:lnSpc>
              <a:spcAft>
                <a:spcPts val="800"/>
              </a:spcAft>
            </a:pP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Assistenza sanitaria chiamata </a:t>
            </a:r>
            <a:r>
              <a:rPr lang="it-IT" sz="4800" i="1" dirty="0">
                <a:effectLst/>
                <a:latin typeface="Times New Roman" panose="02020603050405020304" pitchFamily="18" charset="0"/>
                <a:ea typeface="Calibri" panose="020F0502020204030204" pitchFamily="34" charset="0"/>
                <a:cs typeface="Times New Roman" panose="02020603050405020304" pitchFamily="18" charset="0"/>
              </a:rPr>
              <a:t>wellness</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benessere: sorveglianza sul funzionamento del nostro organismo con sensori come </a:t>
            </a:r>
            <a:r>
              <a:rPr lang="it-IT" sz="4800" dirty="0" err="1">
                <a:effectLst/>
                <a:latin typeface="Times New Roman" panose="02020603050405020304" pitchFamily="18" charset="0"/>
                <a:ea typeface="Calibri" panose="020F0502020204030204" pitchFamily="34" charset="0"/>
                <a:cs typeface="Times New Roman" panose="02020603050405020304" pitchFamily="18" charset="0"/>
              </a:rPr>
              <a:t>Fitbit</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800" dirty="0" err="1">
                <a:effectLst/>
                <a:latin typeface="Times New Roman" panose="02020603050405020304" pitchFamily="18" charset="0"/>
                <a:ea typeface="Calibri" panose="020F0502020204030204" pitchFamily="34" charset="0"/>
                <a:cs typeface="Times New Roman" panose="02020603050405020304" pitchFamily="18" charset="0"/>
              </a:rPr>
              <a:t>AppleWatch</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 Prevenire patologie cardiovascolari, diabete, coercizione. Diktat sanitario, punteggi? Per l’assunzione? Michelin introduce pressione sanguigna, glicemia, colesterolo, trigliceridi, circonferenza addominale. Chi non raggiunge i parametri in 3 categorie deve pagare in più 1000 $ per assicurazione sanitaria. Indice di massa corporea, screditata ma in uso. Ciarlataneria matematica.</a:t>
            </a:r>
            <a:r>
              <a:rPr lang="it-IT" sz="4800" b="1" dirty="0">
                <a:effectLst/>
                <a:latin typeface="Times New Roman" panose="02020603050405020304" pitchFamily="18" charset="0"/>
                <a:ea typeface="Calibri" panose="020F0502020204030204" pitchFamily="34" charset="0"/>
                <a:cs typeface="Times New Roman" panose="02020603050405020304" pitchFamily="18" charset="0"/>
              </a:rPr>
              <a:t> Prevedere la produttività</a:t>
            </a:r>
            <a:r>
              <a:rPr lang="it-IT" sz="48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it-IT" dirty="0"/>
          </a:p>
        </p:txBody>
      </p:sp>
      <p:sp>
        <p:nvSpPr>
          <p:cNvPr id="4" name="Segnaposto data 3">
            <a:extLst>
              <a:ext uri="{FF2B5EF4-FFF2-40B4-BE49-F238E27FC236}">
                <a16:creationId xmlns:a16="http://schemas.microsoft.com/office/drawing/2014/main" id="{D6D1E4FB-5821-4F19-AB49-2BA77DCDAB5F}"/>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D7E050A6-0B2D-41E7-8E4D-8E544FA4AFA0}"/>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BBC7A9F9-B346-4A1B-B4DA-EABA7425660C}"/>
              </a:ext>
            </a:extLst>
          </p:cNvPr>
          <p:cNvSpPr>
            <a:spLocks noGrp="1"/>
          </p:cNvSpPr>
          <p:nvPr>
            <p:ph type="sldNum" sz="quarter" idx="12"/>
          </p:nvPr>
        </p:nvSpPr>
        <p:spPr/>
        <p:txBody>
          <a:bodyPr/>
          <a:lstStyle/>
          <a:p>
            <a:fld id="{CE12749A-8AFF-46CA-805B-1C56D8A0841F}" type="slidenum">
              <a:rPr lang="it-IT" smtClean="0"/>
              <a:t>13</a:t>
            </a:fld>
            <a:endParaRPr lang="it-IT"/>
          </a:p>
        </p:txBody>
      </p:sp>
    </p:spTree>
    <p:extLst>
      <p:ext uri="{BB962C8B-B14F-4D97-AF65-F5344CB8AC3E}">
        <p14:creationId xmlns:p14="http://schemas.microsoft.com/office/powerpoint/2010/main" val="157917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717651-0AB9-4CDA-863B-25BF0DED0003}"/>
              </a:ext>
            </a:extLst>
          </p:cNvPr>
          <p:cNvSpPr>
            <a:spLocks noGrp="1"/>
          </p:cNvSpPr>
          <p:nvPr>
            <p:ph type="title"/>
          </p:nvPr>
        </p:nvSpPr>
        <p:spPr/>
        <p:txBody>
          <a:bodyPr/>
          <a:lstStyle/>
          <a:p>
            <a:r>
              <a:rPr lang="it-IT" dirty="0"/>
              <a:t>Manipolazione per la democrazia autoritaria</a:t>
            </a:r>
          </a:p>
        </p:txBody>
      </p:sp>
      <p:sp>
        <p:nvSpPr>
          <p:cNvPr id="3" name="Segnaposto contenuto 2">
            <a:extLst>
              <a:ext uri="{FF2B5EF4-FFF2-40B4-BE49-F238E27FC236}">
                <a16:creationId xmlns:a16="http://schemas.microsoft.com/office/drawing/2014/main" id="{A3CCC593-1009-4C61-844D-F1BA79BD624B}"/>
              </a:ext>
            </a:extLst>
          </p:cNvPr>
          <p:cNvSpPr>
            <a:spLocks noGrp="1"/>
          </p:cNvSpPr>
          <p:nvPr>
            <p:ph idx="1"/>
          </p:nvPr>
        </p:nvSpPr>
        <p:spPr/>
        <p:txBody>
          <a:bodyPr>
            <a:normAutofit lnSpcReduction="10000"/>
          </a:bodyPr>
          <a:lstStyle/>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2015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Cambridge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Analytica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ha pagato docenti e ricercatori universitari britannici per raccogliere profili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Facebook</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elettori americani con informazioni demografiche e 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like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ogni utente. Oltre 40.000.000 di elettori sono stati classificati con analisi psicografiche secondo il modello dei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big</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five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apertura mentale, coscienziosità, estroversione,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amicalità</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stabilità emotiva. Elettorato come mercati finanziari. Per i finanziatori gestire un politico è come addestrare un cane con le ricompense. Lobbisti e gruppi di interesse usano questi metodi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targetizzazione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 2015 l’antiabortista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Center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for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Medical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Progress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ha postato un video in cui era mostrato un feto abortito presso un consultorio familiare, dove si vendevano parti del corpo dei bambini per la ricerca. La protesta contro l’organizzazione di questi medici di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Planned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Parenthood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no-profit</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portò i repubblicani a tagliare i fondi all’organizzazione.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cercano elettori vulnerabili per poi bombardarli con campagne spauracchio come minor sicurezza per i figli o aumento dell’immigrazione clandestina. CONCLUSIONI. Promettendo efficienza ed equità distruggono l’istruzione superiore, fanno aumentare il debito, incentivano la carcerazione di massa, bistrattano i poveri, minacciano la democrazia. Per decenni hanno codificato la discriminazione. Colpiscono il ceto medio come gli altri.  (Cathy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O’Neil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data 3">
            <a:extLst>
              <a:ext uri="{FF2B5EF4-FFF2-40B4-BE49-F238E27FC236}">
                <a16:creationId xmlns:a16="http://schemas.microsoft.com/office/drawing/2014/main" id="{17C8E790-502F-461B-8CD8-707F887F54B1}"/>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F750B3CA-A8F5-4463-A46F-424199AA83EE}"/>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056A1729-7C6F-49E4-9F72-9C8E33C919C1}"/>
              </a:ext>
            </a:extLst>
          </p:cNvPr>
          <p:cNvSpPr>
            <a:spLocks noGrp="1"/>
          </p:cNvSpPr>
          <p:nvPr>
            <p:ph type="sldNum" sz="quarter" idx="12"/>
          </p:nvPr>
        </p:nvSpPr>
        <p:spPr/>
        <p:txBody>
          <a:bodyPr/>
          <a:lstStyle/>
          <a:p>
            <a:fld id="{CE12749A-8AFF-46CA-805B-1C56D8A0841F}" type="slidenum">
              <a:rPr lang="it-IT" smtClean="0"/>
              <a:t>14</a:t>
            </a:fld>
            <a:endParaRPr lang="it-IT"/>
          </a:p>
        </p:txBody>
      </p:sp>
    </p:spTree>
    <p:extLst>
      <p:ext uri="{BB962C8B-B14F-4D97-AF65-F5344CB8AC3E}">
        <p14:creationId xmlns:p14="http://schemas.microsoft.com/office/powerpoint/2010/main" val="234450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E19EAD-60A6-4F4F-98DA-0B039740EA63}"/>
              </a:ext>
            </a:extLst>
          </p:cNvPr>
          <p:cNvSpPr>
            <a:spLocks noGrp="1"/>
          </p:cNvSpPr>
          <p:nvPr>
            <p:ph type="title"/>
          </p:nvPr>
        </p:nvSpPr>
        <p:spPr/>
        <p:txBody>
          <a:bodyPr/>
          <a:lstStyle/>
          <a:p>
            <a:pPr algn="ctr"/>
            <a:r>
              <a:rPr lang="it-IT" dirty="0"/>
              <a:t>Quesiti aperti e prospettive</a:t>
            </a:r>
          </a:p>
        </p:txBody>
      </p:sp>
      <p:sp>
        <p:nvSpPr>
          <p:cNvPr id="3" name="Segnaposto contenuto 2">
            <a:extLst>
              <a:ext uri="{FF2B5EF4-FFF2-40B4-BE49-F238E27FC236}">
                <a16:creationId xmlns:a16="http://schemas.microsoft.com/office/drawing/2014/main" id="{4433053E-5915-4EEE-A41E-957730749189}"/>
              </a:ext>
            </a:extLst>
          </p:cNvPr>
          <p:cNvSpPr>
            <a:spLocks noGrp="1"/>
          </p:cNvSpPr>
          <p:nvPr>
            <p:ph idx="1"/>
          </p:nvPr>
        </p:nvSpPr>
        <p:spPr/>
        <p:txBody>
          <a:bodyPr>
            <a:normAutofit lnSpcReduction="10000"/>
          </a:bodyPr>
          <a:lstStyle/>
          <a:p>
            <a:pPr indent="180340">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Quelli che sono riusciti ad acquisire consapevolezza di tale interiorizzazione del comando capitalistico sono obbligati a fare considerazioni in comune. La massificazione dell</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’uso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delle esperienze di vita nell’isolamento realizzato non solo di queste, ma anche delle eventuali capacità di contrasto pone delle domande su come cambia la funzione della politica in cui la produzione immateriale, il mercato della comunicazione, la colonizzazione dell’immaginario sono nuovi ambiti di valorizzazione del capitale. Il capitale sembra aver sostituito i costi della mediazione sociale finalizzata al consenso, con i profitti derivanti da una tecnologia appropriata in grado di pilotare comprensione e volontà di masse ovunque manipolabili. L’assenza di una opposizione, o comunque di una sua pur timida presenza, rimette in discussione la stessa necessità di lotta interna alle istituzioni. Il tradizionale patto col lavoro sembra definitivamente superato dal reclutamento deregolato, per lo più incontrollabile, senza mansionario, orario, ecc. </a:t>
            </a:r>
            <a:r>
              <a:rPr lang="it-IT" sz="1800" dirty="0">
                <a:latin typeface="Times New Roman" panose="02020603050405020304" pitchFamily="18" charset="0"/>
                <a:ea typeface="Calibri" panose="020F0502020204030204" pitchFamily="34" charset="0"/>
                <a:cs typeface="Times New Roman" panose="02020603050405020304" pitchFamily="18" charset="0"/>
              </a:rPr>
              <a:t>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’erosione del salario sociale è così facilitata nel saltare continuo dalla quota diretta a quella indiretta e differita, entro un circolo vizioso al ribasso. L’emancipazione  concepita nel secolo scorso, finalizzata a conseguire libertà e eguaglianza, sembra svanire nelle forme di autoritarismo dall’apparenza democratica, che le zone occulte di comando dell’imperialismo hanno approntato, sopravvivendo con equilibri di guerra mascherati da sovranismi o nazionalismi che gestiscano la subalternità stabilizzata delle masse </a:t>
            </a:r>
            <a:r>
              <a:rPr lang="it-IT" sz="1800">
                <a:effectLst/>
                <a:latin typeface="Times New Roman" panose="02020603050405020304" pitchFamily="18" charset="0"/>
                <a:ea typeface="Calibri" panose="020F0502020204030204" pitchFamily="34" charset="0"/>
                <a:cs typeface="Times New Roman" panose="02020603050405020304" pitchFamily="18" charset="0"/>
              </a:rPr>
              <a:t>in uso. </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it-IT" dirty="0"/>
          </a:p>
        </p:txBody>
      </p:sp>
      <p:sp>
        <p:nvSpPr>
          <p:cNvPr id="4" name="Segnaposto data 3">
            <a:extLst>
              <a:ext uri="{FF2B5EF4-FFF2-40B4-BE49-F238E27FC236}">
                <a16:creationId xmlns:a16="http://schemas.microsoft.com/office/drawing/2014/main" id="{A783A4A4-CA66-4232-973C-3DAFD2831ACD}"/>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393CCECE-B6D0-4E68-B826-595584223D3B}"/>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866DF5B5-BCE3-4E69-AEBB-0CC6313E03B6}"/>
              </a:ext>
            </a:extLst>
          </p:cNvPr>
          <p:cNvSpPr>
            <a:spLocks noGrp="1"/>
          </p:cNvSpPr>
          <p:nvPr>
            <p:ph type="sldNum" sz="quarter" idx="12"/>
          </p:nvPr>
        </p:nvSpPr>
        <p:spPr/>
        <p:txBody>
          <a:bodyPr/>
          <a:lstStyle/>
          <a:p>
            <a:fld id="{CE12749A-8AFF-46CA-805B-1C56D8A0841F}" type="slidenum">
              <a:rPr lang="it-IT" smtClean="0"/>
              <a:t>15</a:t>
            </a:fld>
            <a:endParaRPr lang="it-IT"/>
          </a:p>
        </p:txBody>
      </p:sp>
    </p:spTree>
    <p:extLst>
      <p:ext uri="{BB962C8B-B14F-4D97-AF65-F5344CB8AC3E}">
        <p14:creationId xmlns:p14="http://schemas.microsoft.com/office/powerpoint/2010/main" val="3978880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5B9573-D6EC-4984-BD6B-094770101909}"/>
              </a:ext>
            </a:extLst>
          </p:cNvPr>
          <p:cNvSpPr>
            <a:spLocks noGrp="1"/>
          </p:cNvSpPr>
          <p:nvPr>
            <p:ph type="title"/>
          </p:nvPr>
        </p:nvSpPr>
        <p:spPr/>
        <p:txBody>
          <a:bodyPr/>
          <a:lstStyle/>
          <a:p>
            <a:pPr algn="ctr"/>
            <a:r>
              <a:rPr lang="it-IT" dirty="0"/>
              <a:t>bibliografia</a:t>
            </a:r>
          </a:p>
        </p:txBody>
      </p:sp>
      <p:sp>
        <p:nvSpPr>
          <p:cNvPr id="3" name="Segnaposto contenuto 2">
            <a:extLst>
              <a:ext uri="{FF2B5EF4-FFF2-40B4-BE49-F238E27FC236}">
                <a16:creationId xmlns:a16="http://schemas.microsoft.com/office/drawing/2014/main" id="{0ECFE431-2915-46CB-BC98-E96794D0155B}"/>
              </a:ext>
            </a:extLst>
          </p:cNvPr>
          <p:cNvSpPr>
            <a:spLocks noGrp="1"/>
          </p:cNvSpPr>
          <p:nvPr>
            <p:ph idx="1"/>
          </p:nvPr>
        </p:nvSpPr>
        <p:spPr>
          <a:xfrm>
            <a:off x="1137459" y="1922665"/>
            <a:ext cx="10515600" cy="4351338"/>
          </a:xfrm>
        </p:spPr>
        <p:txBody>
          <a:bodyPr>
            <a:normAutofit lnSpcReduction="10000"/>
          </a:bodyPr>
          <a:lstStyle/>
          <a:p>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Cathy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O’Neil</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nata nel 1972 in Usa. Iscritta all’Università di Berkeley, ha conseguito il dottorato in Matematica all’Università di Harvard nel 1999. Ha ricoperto vari incarichi nei dipartimenti del MIT e Barnard College di New York. Ha lasciato l’accademia nel 2007 per lavorare come analista quantitativa nel settore finanziario per 4 anni, 2 dei quali presso hedge fund D.E. Shaw, e poi come Data Scientist per start up nel settore dell’e-commerce. Entrata poi in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Occupy</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Wall</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Street, di cui ha condiviso manifestazioni contro l’iniquità economico-sociale, si è impegnata In seguito alla crisi capitalistica sviluppando nel 2016 il testo, qui riportato nei suoi concetti fondamentali,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Weapons</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of Math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Destruction</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tradotto in italiano con “</a:t>
            </a:r>
            <a:r>
              <a:rPr lang="it-IT" sz="2000" i="1" baseline="30000" dirty="0">
                <a:effectLst/>
                <a:latin typeface="Calibri" panose="020F0502020204030204" pitchFamily="34" charset="0"/>
                <a:ea typeface="Calibri" panose="020F0502020204030204" pitchFamily="34" charset="0"/>
                <a:cs typeface="Times New Roman" panose="02020603050405020304" pitchFamily="18" charset="0"/>
              </a:rPr>
              <a:t>Armi di distruzione matematica”. </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Ha fondato ORCAA (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O’Neil</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Risk Consulting &amp; </a:t>
            </a:r>
            <a:r>
              <a:rPr lang="it-IT" sz="2000" baseline="30000" dirty="0" err="1">
                <a:effectLst/>
                <a:latin typeface="Calibri" panose="020F0502020204030204" pitchFamily="34" charset="0"/>
                <a:ea typeface="Calibri" panose="020F0502020204030204" pitchFamily="34" charset="0"/>
                <a:cs typeface="Times New Roman" panose="02020603050405020304" pitchFamily="18" charset="0"/>
              </a:rPr>
              <a:t>Algorithmic</a:t>
            </a:r>
            <a:r>
              <a:rPr lang="it-IT" sz="2000" baseline="30000" dirty="0">
                <a:effectLst/>
                <a:latin typeface="Calibri" panose="020F0502020204030204" pitchFamily="34" charset="0"/>
                <a:ea typeface="Calibri" panose="020F0502020204030204" pitchFamily="34" charset="0"/>
                <a:cs typeface="Times New Roman" panose="02020603050405020304" pitchFamily="18" charset="0"/>
              </a:rPr>
              <a:t> Auditing) per aiutare aziende e organizzazioni a gestire e controllare i loro rischi algoritmici.  </a:t>
            </a:r>
          </a:p>
          <a:p>
            <a:pPr marL="0" indent="0">
              <a:buNone/>
            </a:pPr>
            <a:r>
              <a:rPr lang="it-IT" sz="1400" dirty="0" err="1"/>
              <a:t>G.W.F.Hegel</a:t>
            </a:r>
            <a:r>
              <a:rPr lang="it-IT" sz="1400" dirty="0"/>
              <a:t>, </a:t>
            </a:r>
            <a:r>
              <a:rPr lang="it-IT" sz="1400" i="1" dirty="0"/>
              <a:t>Filosofia dello spirito </a:t>
            </a:r>
            <a:r>
              <a:rPr lang="it-IT" sz="1400" i="1" dirty="0" err="1"/>
              <a:t>jenese</a:t>
            </a:r>
            <a:r>
              <a:rPr lang="it-IT" sz="1400" i="1" dirty="0"/>
              <a:t>, 1801—7. </a:t>
            </a:r>
            <a:r>
              <a:rPr lang="it-IT" sz="1400" dirty="0"/>
              <a:t>Guerini, 1994.</a:t>
            </a:r>
          </a:p>
          <a:p>
            <a:pPr marL="0" indent="0">
              <a:buNone/>
            </a:pPr>
            <a:r>
              <a:rPr lang="it-IT" sz="1400" dirty="0"/>
              <a:t>Remo Bodei,</a:t>
            </a:r>
            <a:r>
              <a:rPr lang="it-IT" sz="1400" i="1" dirty="0"/>
              <a:t> Dominio e sottomissione, </a:t>
            </a:r>
            <a:r>
              <a:rPr lang="it-IT" sz="1400" dirty="0"/>
              <a:t>Il Mulino, Bologna, 2019</a:t>
            </a:r>
            <a:endParaRPr lang="it-IT" sz="1400" i="1" dirty="0"/>
          </a:p>
          <a:p>
            <a:pPr marL="0" indent="0">
              <a:buNone/>
            </a:pPr>
            <a:r>
              <a:rPr lang="it-IT" sz="1400" dirty="0"/>
              <a:t>Gianfranco Pala, </a:t>
            </a:r>
            <a:r>
              <a:rPr lang="it-IT" sz="1400" i="1" dirty="0"/>
              <a:t>L’ombra senza corpo, </a:t>
            </a:r>
            <a:r>
              <a:rPr lang="it-IT" sz="1400" dirty="0"/>
              <a:t>La città del Sole.</a:t>
            </a:r>
          </a:p>
          <a:p>
            <a:pPr marL="0" indent="0">
              <a:buNone/>
            </a:pPr>
            <a:r>
              <a:rPr lang="it-IT" sz="1400" dirty="0" err="1"/>
              <a:t>Shoshana</a:t>
            </a:r>
            <a:r>
              <a:rPr lang="it-IT" sz="1400" dirty="0"/>
              <a:t> </a:t>
            </a:r>
            <a:r>
              <a:rPr lang="it-IT" sz="1400" dirty="0" err="1"/>
              <a:t>Zuboff</a:t>
            </a:r>
            <a:r>
              <a:rPr lang="it-IT" sz="1400" dirty="0"/>
              <a:t>, </a:t>
            </a:r>
            <a:r>
              <a:rPr lang="it-IT" sz="1400" i="1" dirty="0"/>
              <a:t>il</a:t>
            </a:r>
            <a:r>
              <a:rPr lang="it-IT" sz="1400" dirty="0"/>
              <a:t> </a:t>
            </a:r>
            <a:r>
              <a:rPr lang="it-IT" sz="1400" i="1" dirty="0"/>
              <a:t>capitalismo</a:t>
            </a:r>
            <a:r>
              <a:rPr lang="it-IT" sz="1400" dirty="0"/>
              <a:t> </a:t>
            </a:r>
            <a:r>
              <a:rPr lang="it-IT" sz="1400" i="1" dirty="0"/>
              <a:t>della</a:t>
            </a:r>
            <a:r>
              <a:rPr lang="it-IT" sz="1400" dirty="0"/>
              <a:t> </a:t>
            </a:r>
            <a:r>
              <a:rPr lang="it-IT" sz="1400" i="1" dirty="0"/>
              <a:t>sorveglianza. Il futuro dell’umanità nell’era dei nuovi poteri. </a:t>
            </a:r>
            <a:r>
              <a:rPr lang="it-IT" sz="1400" dirty="0"/>
              <a:t>Luiss</a:t>
            </a:r>
            <a:r>
              <a:rPr lang="it-IT" sz="1400" i="1" dirty="0"/>
              <a:t>. </a:t>
            </a:r>
            <a:r>
              <a:rPr lang="it-IT" sz="1400" dirty="0" err="1"/>
              <a:t>Shoshana</a:t>
            </a:r>
            <a:r>
              <a:rPr lang="it-IT" sz="1400" i="1" dirty="0"/>
              <a:t> </a:t>
            </a:r>
            <a:r>
              <a:rPr lang="it-IT" sz="1400" dirty="0" err="1"/>
              <a:t>Zuboff</a:t>
            </a:r>
            <a:r>
              <a:rPr lang="it-IT" sz="1400" i="1"/>
              <a:t>, Surveillance</a:t>
            </a:r>
            <a:r>
              <a:rPr lang="it-IT" sz="1400" i="1" dirty="0"/>
              <a:t> </a:t>
            </a:r>
            <a:r>
              <a:rPr lang="it-IT" sz="1400" i="1" dirty="0" err="1"/>
              <a:t>Capitalism</a:t>
            </a:r>
            <a:r>
              <a:rPr lang="it-IT" sz="1400" i="1" dirty="0"/>
              <a:t> or Democracy? The Death Match of </a:t>
            </a:r>
            <a:r>
              <a:rPr lang="it-IT" sz="1400" i="1" dirty="0" err="1"/>
              <a:t>Institutional</a:t>
            </a:r>
            <a:r>
              <a:rPr lang="it-IT" sz="1400" i="1" dirty="0"/>
              <a:t> </a:t>
            </a:r>
            <a:r>
              <a:rPr lang="it-IT" sz="1400" i="1" dirty="0" err="1"/>
              <a:t>Orders</a:t>
            </a:r>
            <a:r>
              <a:rPr lang="it-IT" sz="1400" i="1" dirty="0"/>
              <a:t> and the </a:t>
            </a:r>
            <a:r>
              <a:rPr lang="it-IT" sz="1400" i="1" dirty="0" err="1"/>
              <a:t>Politics</a:t>
            </a:r>
            <a:r>
              <a:rPr lang="it-IT" sz="1400" i="1" dirty="0"/>
              <a:t> of Knowledge in </a:t>
            </a:r>
            <a:r>
              <a:rPr lang="it-IT" sz="1400" i="1" dirty="0" err="1"/>
              <a:t>Our</a:t>
            </a:r>
            <a:r>
              <a:rPr lang="it-IT" sz="1400" i="1" dirty="0"/>
              <a:t> Information </a:t>
            </a:r>
            <a:r>
              <a:rPr lang="it-IT" sz="1400" i="1" dirty="0" err="1"/>
              <a:t>Civilization</a:t>
            </a:r>
            <a:r>
              <a:rPr lang="it-IT" sz="1400" i="1" dirty="0"/>
              <a:t>, 2022.</a:t>
            </a:r>
          </a:p>
          <a:p>
            <a:pPr marL="0" indent="0">
              <a:buNone/>
            </a:pPr>
            <a:r>
              <a:rPr lang="it-IT" sz="1400" dirty="0"/>
              <a:t>Carlo</a:t>
            </a:r>
            <a:r>
              <a:rPr lang="it-IT" sz="1400" i="1" dirty="0"/>
              <a:t> </a:t>
            </a:r>
            <a:r>
              <a:rPr lang="it-IT" sz="1400" dirty="0"/>
              <a:t>Sini, </a:t>
            </a:r>
            <a:r>
              <a:rPr lang="it-IT" sz="1400" i="1" dirty="0"/>
              <a:t>L’uomo, la macchina, l’automa. 2009, </a:t>
            </a:r>
            <a:r>
              <a:rPr lang="it-IT" sz="1400" dirty="0"/>
              <a:t> Bollati Boringhieri, (Mi).</a:t>
            </a:r>
          </a:p>
          <a:p>
            <a:pPr marL="0" indent="0">
              <a:buNone/>
            </a:pPr>
            <a:r>
              <a:rPr lang="it-IT" sz="1400" dirty="0"/>
              <a:t>Federico </a:t>
            </a:r>
            <a:r>
              <a:rPr lang="it-IT" sz="1400" dirty="0" err="1"/>
              <a:t>Faggin</a:t>
            </a:r>
            <a:r>
              <a:rPr lang="it-IT" sz="1400" dirty="0"/>
              <a:t>, </a:t>
            </a:r>
            <a:r>
              <a:rPr lang="it-IT" sz="1400" i="1" dirty="0"/>
              <a:t>Silicio, </a:t>
            </a:r>
            <a:r>
              <a:rPr lang="it-IT" sz="1400" dirty="0"/>
              <a:t>Mondadori</a:t>
            </a:r>
            <a:r>
              <a:rPr lang="it-IT" sz="1400" i="1" dirty="0"/>
              <a:t>.</a:t>
            </a:r>
          </a:p>
          <a:p>
            <a:pPr marL="0" indent="0">
              <a:buNone/>
            </a:pPr>
            <a:r>
              <a:rPr lang="it-IT" sz="1400" dirty="0"/>
              <a:t>Federico</a:t>
            </a:r>
            <a:r>
              <a:rPr lang="it-IT" sz="1400" i="1" dirty="0"/>
              <a:t> </a:t>
            </a:r>
            <a:r>
              <a:rPr lang="it-IT" sz="1400" dirty="0" err="1"/>
              <a:t>Faggin</a:t>
            </a:r>
            <a:r>
              <a:rPr lang="it-IT" sz="1400" i="1" dirty="0"/>
              <a:t>, Irriducibile, la coscienza, la vita, i computer e la nostra natura. </a:t>
            </a:r>
            <a:r>
              <a:rPr lang="it-IT" sz="1400" dirty="0"/>
              <a:t>Milano</a:t>
            </a:r>
            <a:r>
              <a:rPr lang="it-IT" sz="1400" i="1" dirty="0"/>
              <a:t>, </a:t>
            </a:r>
            <a:r>
              <a:rPr lang="it-IT" sz="1400" dirty="0"/>
              <a:t>2022</a:t>
            </a:r>
            <a:r>
              <a:rPr lang="it-IT" sz="1400" i="1" dirty="0"/>
              <a:t> </a:t>
            </a:r>
            <a:r>
              <a:rPr lang="it-IT" sz="1400" dirty="0"/>
              <a:t>Mondadori</a:t>
            </a:r>
            <a:r>
              <a:rPr lang="it-IT" sz="1200" dirty="0"/>
              <a:t>.</a:t>
            </a:r>
          </a:p>
          <a:p>
            <a:pPr marL="0" indent="0">
              <a:buNone/>
            </a:pPr>
            <a:r>
              <a:rPr lang="it-IT" sz="1500" dirty="0"/>
              <a:t>K. Marx, </a:t>
            </a:r>
            <a:r>
              <a:rPr lang="it-IT" sz="1500" i="1" dirty="0"/>
              <a:t>Lineamenti</a:t>
            </a:r>
            <a:r>
              <a:rPr lang="it-IT" sz="1500" dirty="0"/>
              <a:t> </a:t>
            </a:r>
            <a:r>
              <a:rPr lang="it-IT" sz="1500" i="1" dirty="0"/>
              <a:t>fondamentali</a:t>
            </a:r>
            <a:r>
              <a:rPr lang="it-IT" sz="1500" dirty="0"/>
              <a:t> </a:t>
            </a:r>
            <a:r>
              <a:rPr lang="it-IT" sz="1500" i="1" dirty="0"/>
              <a:t>della</a:t>
            </a:r>
            <a:r>
              <a:rPr lang="it-IT" sz="1500" dirty="0"/>
              <a:t> </a:t>
            </a:r>
            <a:r>
              <a:rPr lang="it-IT" sz="1500" i="1" dirty="0"/>
              <a:t>critica</a:t>
            </a:r>
            <a:r>
              <a:rPr lang="it-IT" sz="1500" dirty="0"/>
              <a:t> </a:t>
            </a:r>
            <a:r>
              <a:rPr lang="it-IT" sz="1500" i="1" dirty="0"/>
              <a:t>dell’economia</a:t>
            </a:r>
            <a:r>
              <a:rPr lang="it-IT" sz="1500" dirty="0"/>
              <a:t> </a:t>
            </a:r>
            <a:r>
              <a:rPr lang="it-IT" sz="1500" i="1" dirty="0"/>
              <a:t>politica</a:t>
            </a:r>
            <a:r>
              <a:rPr lang="it-IT" sz="1500" dirty="0"/>
              <a:t>, II, La Nuova Italia, Firenze, 1970.</a:t>
            </a:r>
          </a:p>
          <a:p>
            <a:pPr marL="0" indent="0">
              <a:buNone/>
            </a:pPr>
            <a:r>
              <a:rPr lang="it-IT" sz="1500" dirty="0"/>
              <a:t>P. V. Moore e J. Woodcock, </a:t>
            </a:r>
            <a:r>
              <a:rPr lang="it-IT" sz="1500" i="1" dirty="0" err="1"/>
              <a:t>Augmented</a:t>
            </a:r>
            <a:r>
              <a:rPr lang="it-IT" sz="1500" dirty="0"/>
              <a:t> </a:t>
            </a:r>
            <a:r>
              <a:rPr lang="it-IT" sz="1500" i="1" dirty="0"/>
              <a:t>exploitation</a:t>
            </a:r>
            <a:r>
              <a:rPr lang="it-IT" sz="1500" dirty="0"/>
              <a:t>, </a:t>
            </a:r>
            <a:r>
              <a:rPr lang="it-IT" sz="1500" i="1" dirty="0"/>
              <a:t>Artificial</a:t>
            </a:r>
            <a:r>
              <a:rPr lang="it-IT" sz="1500" dirty="0"/>
              <a:t> </a:t>
            </a:r>
            <a:r>
              <a:rPr lang="it-IT" sz="1500" i="1" dirty="0"/>
              <a:t>Intelligence</a:t>
            </a:r>
            <a:r>
              <a:rPr lang="it-IT" sz="1500" dirty="0"/>
              <a:t>, </a:t>
            </a:r>
            <a:r>
              <a:rPr lang="it-IT" sz="1500" i="1" dirty="0"/>
              <a:t>Automation</a:t>
            </a:r>
            <a:r>
              <a:rPr lang="it-IT" sz="1500" dirty="0"/>
              <a:t> </a:t>
            </a:r>
            <a:r>
              <a:rPr lang="it-IT" sz="1500" i="1" dirty="0"/>
              <a:t>and</a:t>
            </a:r>
            <a:r>
              <a:rPr lang="it-IT" sz="1500" dirty="0"/>
              <a:t> </a:t>
            </a:r>
            <a:r>
              <a:rPr lang="it-IT" sz="1500" i="1" dirty="0"/>
              <a:t>Work</a:t>
            </a:r>
            <a:r>
              <a:rPr lang="it-IT" sz="1500" dirty="0"/>
              <a:t>, Pluto Press, London 2021. </a:t>
            </a:r>
          </a:p>
        </p:txBody>
      </p:sp>
      <p:sp>
        <p:nvSpPr>
          <p:cNvPr id="4" name="Segnaposto data 3">
            <a:extLst>
              <a:ext uri="{FF2B5EF4-FFF2-40B4-BE49-F238E27FC236}">
                <a16:creationId xmlns:a16="http://schemas.microsoft.com/office/drawing/2014/main" id="{61A26745-A7BB-4B6F-A74E-EFBA2ACF2A47}"/>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ECCB16DB-87E2-412B-B1FC-F1BCD6C4424A}"/>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980AB8A-B905-4E9E-85CF-56B4FB2C3B2C}"/>
              </a:ext>
            </a:extLst>
          </p:cNvPr>
          <p:cNvSpPr>
            <a:spLocks noGrp="1"/>
          </p:cNvSpPr>
          <p:nvPr>
            <p:ph type="sldNum" sz="quarter" idx="12"/>
          </p:nvPr>
        </p:nvSpPr>
        <p:spPr/>
        <p:txBody>
          <a:bodyPr/>
          <a:lstStyle/>
          <a:p>
            <a:fld id="{CE12749A-8AFF-46CA-805B-1C56D8A0841F}" type="slidenum">
              <a:rPr lang="it-IT" smtClean="0"/>
              <a:t>16</a:t>
            </a:fld>
            <a:endParaRPr lang="it-IT"/>
          </a:p>
        </p:txBody>
      </p:sp>
    </p:spTree>
    <p:extLst>
      <p:ext uri="{BB962C8B-B14F-4D97-AF65-F5344CB8AC3E}">
        <p14:creationId xmlns:p14="http://schemas.microsoft.com/office/powerpoint/2010/main" val="83532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03622B-623A-40A2-B5CA-EF445948397F}"/>
              </a:ext>
            </a:extLst>
          </p:cNvPr>
          <p:cNvSpPr>
            <a:spLocks noGrp="1"/>
          </p:cNvSpPr>
          <p:nvPr>
            <p:ph type="title"/>
          </p:nvPr>
        </p:nvSpPr>
        <p:spPr/>
        <p:txBody>
          <a:bodyPr/>
          <a:lstStyle/>
          <a:p>
            <a:pPr algn="ctr"/>
            <a:r>
              <a:rPr lang="it-IT" dirty="0"/>
              <a:t>Multifunzionalità e pervasività dell’IA</a:t>
            </a:r>
          </a:p>
        </p:txBody>
      </p:sp>
      <p:sp>
        <p:nvSpPr>
          <p:cNvPr id="3" name="Segnaposto contenuto 2">
            <a:extLst>
              <a:ext uri="{FF2B5EF4-FFF2-40B4-BE49-F238E27FC236}">
                <a16:creationId xmlns:a16="http://schemas.microsoft.com/office/drawing/2014/main" id="{6FBD009C-28A5-46AD-A01B-2D3A0478C07A}"/>
              </a:ext>
            </a:extLst>
          </p:cNvPr>
          <p:cNvSpPr>
            <a:spLocks noGrp="1"/>
          </p:cNvSpPr>
          <p:nvPr>
            <p:ph idx="1"/>
          </p:nvPr>
        </p:nvSpPr>
        <p:spPr>
          <a:xfrm>
            <a:off x="845127" y="1800687"/>
            <a:ext cx="10515600" cy="4351338"/>
          </a:xfrm>
        </p:spPr>
        <p:txBody>
          <a:bodyPr>
            <a:normAutofit fontScale="70000" lnSpcReduction="20000"/>
          </a:bodyPr>
          <a:lstStyle/>
          <a:p>
            <a:r>
              <a:rPr lang="it-IT" dirty="0"/>
              <a:t>Costruzione di macchine, reti neurali (implicazioni sociali ed etiche), algoritmi, modelli predittivi determinanti guide a diversa realtà materiale, realtà virtuale (VR) e aumentata (AR).</a:t>
            </a:r>
          </a:p>
          <a:p>
            <a:r>
              <a:rPr lang="it-IT" dirty="0"/>
              <a:t>VR: simulazione di ambienti mediante stimoli multisensoriali. AR: aumento della percezione sensoriale attraverso induzione di informazioni manipolate elettronicamente.</a:t>
            </a:r>
          </a:p>
          <a:p>
            <a:r>
              <a:rPr lang="it-IT" dirty="0"/>
              <a:t>Differenze tra IA, </a:t>
            </a:r>
            <a:r>
              <a:rPr lang="it-IT" i="1" dirty="0"/>
              <a:t>machine learning </a:t>
            </a:r>
            <a:r>
              <a:rPr lang="it-IT" dirty="0"/>
              <a:t>(regressione lineare e </a:t>
            </a:r>
            <a:r>
              <a:rPr lang="it-IT" i="1" dirty="0"/>
              <a:t>clustering, o </a:t>
            </a:r>
            <a:r>
              <a:rPr lang="it-IT" dirty="0"/>
              <a:t>analisi</a:t>
            </a:r>
            <a:r>
              <a:rPr lang="it-IT" i="1" dirty="0"/>
              <a:t> </a:t>
            </a:r>
            <a:r>
              <a:rPr lang="it-IT" dirty="0"/>
              <a:t>dei</a:t>
            </a:r>
            <a:r>
              <a:rPr lang="it-IT" i="1" dirty="0"/>
              <a:t> </a:t>
            </a:r>
            <a:r>
              <a:rPr lang="it-IT" dirty="0"/>
              <a:t>gruppi</a:t>
            </a:r>
            <a:r>
              <a:rPr lang="it-IT" i="1" dirty="0"/>
              <a:t>, </a:t>
            </a:r>
            <a:r>
              <a:rPr lang="it-IT" dirty="0"/>
              <a:t>in classi omogenee, ecc.), </a:t>
            </a:r>
            <a:r>
              <a:rPr lang="it-IT" i="1" dirty="0"/>
              <a:t>deep learning</a:t>
            </a:r>
            <a:r>
              <a:rPr lang="it-IT" dirty="0"/>
              <a:t>. Tra algoritmo deterministico e di IA.  </a:t>
            </a:r>
          </a:p>
          <a:p>
            <a:r>
              <a:rPr lang="it-IT" dirty="0"/>
              <a:t>Dietro molte piattaforme c’è l’utilizzo di IA. John McCarthy (MIT Boston): Scienza e ingegneria per formare macchine intelligenti con collegamento alla comprensione dell’intelligenza umana. Gottfredson L.S.: la psicologia indica la capacità di riflettere, pensare in astratto, imparare velocemente e imparare dall’esperienza. Imparare, sinonimo di apprendere, catturare qualcosa col pensiero, portare in sé un modello di struttura del mondo. Dai dati grezzi alle idee astratte.</a:t>
            </a:r>
          </a:p>
          <a:p>
            <a:r>
              <a:rPr lang="it-IT" dirty="0"/>
              <a:t>Sistemi di apprendimento: A. Turing 1936 </a:t>
            </a:r>
            <a:r>
              <a:rPr lang="it-IT" i="1" dirty="0" err="1"/>
              <a:t>computable</a:t>
            </a:r>
            <a:r>
              <a:rPr lang="it-IT" i="1" dirty="0"/>
              <a:t> </a:t>
            </a:r>
            <a:r>
              <a:rPr lang="it-IT" i="1" dirty="0" err="1"/>
              <a:t>numbers</a:t>
            </a:r>
            <a:r>
              <a:rPr lang="it-IT" i="1" dirty="0"/>
              <a:t>;  1938 Enigma; 1946 ACE (</a:t>
            </a:r>
            <a:r>
              <a:rPr lang="it-IT" i="1" dirty="0" err="1"/>
              <a:t>Authomatic</a:t>
            </a:r>
            <a:r>
              <a:rPr lang="it-IT" i="1" dirty="0"/>
              <a:t> Computing Engine); 1950 Computing machine and Intelligence. </a:t>
            </a:r>
            <a:r>
              <a:rPr lang="it-IT" dirty="0"/>
              <a:t>Possono pensare le macchine? Possono ingannare un essere umano.</a:t>
            </a:r>
          </a:p>
          <a:p>
            <a:r>
              <a:rPr lang="it-IT" dirty="0"/>
              <a:t>(Lorenzo Cesaretti, ingegnere informatico. Frontiere 23.03.2020)</a:t>
            </a:r>
          </a:p>
        </p:txBody>
      </p:sp>
      <p:sp>
        <p:nvSpPr>
          <p:cNvPr id="4" name="Segnaposto data 3">
            <a:extLst>
              <a:ext uri="{FF2B5EF4-FFF2-40B4-BE49-F238E27FC236}">
                <a16:creationId xmlns:a16="http://schemas.microsoft.com/office/drawing/2014/main" id="{5890C506-F23F-42FC-BF18-6FCBF70F8E4C}"/>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5C1E513C-F90B-477B-B21C-DE2F56804627}"/>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08DA0DBA-B230-4669-9B19-FE61EB4FBE91}"/>
              </a:ext>
            </a:extLst>
          </p:cNvPr>
          <p:cNvSpPr>
            <a:spLocks noGrp="1"/>
          </p:cNvSpPr>
          <p:nvPr>
            <p:ph type="sldNum" sz="quarter" idx="12"/>
          </p:nvPr>
        </p:nvSpPr>
        <p:spPr/>
        <p:txBody>
          <a:bodyPr/>
          <a:lstStyle/>
          <a:p>
            <a:fld id="{CE12749A-8AFF-46CA-805B-1C56D8A0841F}" type="slidenum">
              <a:rPr lang="it-IT" smtClean="0"/>
              <a:t>2</a:t>
            </a:fld>
            <a:endParaRPr lang="it-IT"/>
          </a:p>
        </p:txBody>
      </p:sp>
    </p:spTree>
    <p:extLst>
      <p:ext uri="{BB962C8B-B14F-4D97-AF65-F5344CB8AC3E}">
        <p14:creationId xmlns:p14="http://schemas.microsoft.com/office/powerpoint/2010/main" val="354051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04FAA9-BE2C-4FD5-81DA-38D73E330EE1}"/>
              </a:ext>
            </a:extLst>
          </p:cNvPr>
          <p:cNvSpPr>
            <a:spLocks noGrp="1"/>
          </p:cNvSpPr>
          <p:nvPr>
            <p:ph type="title"/>
          </p:nvPr>
        </p:nvSpPr>
        <p:spPr/>
        <p:txBody>
          <a:bodyPr/>
          <a:lstStyle/>
          <a:p>
            <a:pPr algn="ctr"/>
            <a:r>
              <a:rPr lang="it-IT" i="1" dirty="0"/>
              <a:t>Big</a:t>
            </a:r>
            <a:r>
              <a:rPr lang="it-IT" dirty="0"/>
              <a:t> </a:t>
            </a:r>
            <a:r>
              <a:rPr lang="it-IT" i="1" dirty="0"/>
              <a:t>Data</a:t>
            </a:r>
            <a:r>
              <a:rPr lang="it-IT" dirty="0"/>
              <a:t>: copia/incolla delle vite umane</a:t>
            </a:r>
          </a:p>
        </p:txBody>
      </p:sp>
      <p:sp>
        <p:nvSpPr>
          <p:cNvPr id="3" name="Segnaposto contenuto 2">
            <a:extLst>
              <a:ext uri="{FF2B5EF4-FFF2-40B4-BE49-F238E27FC236}">
                <a16:creationId xmlns:a16="http://schemas.microsoft.com/office/drawing/2014/main" id="{F095AB70-DED2-4576-8D37-CD3E72D1C62D}"/>
              </a:ext>
            </a:extLst>
          </p:cNvPr>
          <p:cNvSpPr>
            <a:spLocks noGrp="1"/>
          </p:cNvSpPr>
          <p:nvPr>
            <p:ph idx="1"/>
          </p:nvPr>
        </p:nvSpPr>
        <p:spPr/>
        <p:txBody>
          <a:bodyPr>
            <a:normAutofit fontScale="77500" lnSpcReduction="20000"/>
          </a:bodyPr>
          <a:lstStyle/>
          <a:p>
            <a:r>
              <a:rPr lang="it-IT" dirty="0"/>
              <a:t>Fine anni ‘60-’90 elaborazione di IA. 2010 boom di accesso a aumento di volume dai dati (</a:t>
            </a:r>
            <a:r>
              <a:rPr lang="it-IT" i="1" dirty="0"/>
              <a:t>Big</a:t>
            </a:r>
            <a:r>
              <a:rPr lang="it-IT" dirty="0"/>
              <a:t> </a:t>
            </a:r>
            <a:r>
              <a:rPr lang="it-IT" i="1" dirty="0"/>
              <a:t>Data</a:t>
            </a:r>
            <a:r>
              <a:rPr lang="it-IT" dirty="0"/>
              <a:t>). Addestrare algoritmi di IA, efficienza dei processori, pc, più velocità.</a:t>
            </a:r>
          </a:p>
          <a:p>
            <a:r>
              <a:rPr lang="it-IT" i="1" dirty="0"/>
              <a:t>Spotify</a:t>
            </a:r>
            <a:r>
              <a:rPr lang="it-IT" dirty="0"/>
              <a:t> utilizza IA, analizza gusti per la </a:t>
            </a:r>
            <a:r>
              <a:rPr lang="it-IT" i="1" dirty="0"/>
              <a:t>compilation</a:t>
            </a:r>
            <a:r>
              <a:rPr lang="it-IT" dirty="0"/>
              <a:t> personalizzata. </a:t>
            </a:r>
            <a:r>
              <a:rPr lang="it-IT" i="1" dirty="0"/>
              <a:t>Netflix</a:t>
            </a:r>
            <a:r>
              <a:rPr lang="it-IT" dirty="0"/>
              <a:t>, </a:t>
            </a:r>
            <a:r>
              <a:rPr lang="it-IT" i="1" dirty="0"/>
              <a:t>Facebook</a:t>
            </a:r>
            <a:r>
              <a:rPr lang="it-IT" dirty="0"/>
              <a:t>, ecc. </a:t>
            </a:r>
          </a:p>
          <a:p>
            <a:r>
              <a:rPr lang="it-IT" dirty="0"/>
              <a:t>Con le </a:t>
            </a:r>
            <a:r>
              <a:rPr lang="it-IT" i="1" dirty="0"/>
              <a:t>Machine</a:t>
            </a:r>
            <a:r>
              <a:rPr lang="it-IT" dirty="0"/>
              <a:t> </a:t>
            </a:r>
            <a:r>
              <a:rPr lang="it-IT" i="1" dirty="0"/>
              <a:t>Learning</a:t>
            </a:r>
            <a:r>
              <a:rPr lang="it-IT" dirty="0"/>
              <a:t> gli algoritmi statistici migliorano automaticamente con l’esperienza (?) per consigliare contenuti. </a:t>
            </a:r>
          </a:p>
          <a:p>
            <a:r>
              <a:rPr lang="it-IT" dirty="0"/>
              <a:t>Categorie: 1) supervisionati, dati etichettati per un modello predittivo (anitra/non anitra); 2)non supervisionati (</a:t>
            </a:r>
            <a:r>
              <a:rPr lang="it-IT" i="1" dirty="0"/>
              <a:t>Clustering</a:t>
            </a:r>
            <a:r>
              <a:rPr lang="it-IT" dirty="0"/>
              <a:t> algoritmi) analizza le ricorrenze e differenzia.</a:t>
            </a:r>
          </a:p>
          <a:p>
            <a:r>
              <a:rPr lang="it-IT" dirty="0"/>
              <a:t>Approccio deterministico (sistema domotico: Alexia). Se, e, allora: si aggiungono esempi di </a:t>
            </a:r>
            <a:r>
              <a:rPr lang="it-IT" i="1" dirty="0"/>
              <a:t>input</a:t>
            </a:r>
            <a:r>
              <a:rPr lang="it-IT" dirty="0"/>
              <a:t> vocali. Approccio ML: classe/classe (accendi/spegni luce). Regressione lineare, logistiche, </a:t>
            </a:r>
            <a:r>
              <a:rPr lang="it-IT" i="1" dirty="0"/>
              <a:t>support </a:t>
            </a:r>
            <a:r>
              <a:rPr lang="it-IT" i="1" dirty="0" err="1"/>
              <a:t>vector</a:t>
            </a:r>
            <a:r>
              <a:rPr lang="it-IT" i="1" dirty="0"/>
              <a:t> machine</a:t>
            </a:r>
            <a:r>
              <a:rPr lang="it-IT" dirty="0"/>
              <a:t>, reti neurali semplici.</a:t>
            </a:r>
          </a:p>
          <a:p>
            <a:r>
              <a:rPr lang="it-IT" i="1" dirty="0"/>
              <a:t>Deep learning</a:t>
            </a:r>
            <a:r>
              <a:rPr lang="it-IT" dirty="0"/>
              <a:t>, reti neurali profonde, </a:t>
            </a:r>
            <a:r>
              <a:rPr lang="it-IT" i="1" dirty="0"/>
              <a:t>Deep </a:t>
            </a:r>
            <a:r>
              <a:rPr lang="it-IT" i="1" dirty="0" err="1"/>
              <a:t>Neural</a:t>
            </a:r>
            <a:r>
              <a:rPr lang="it-IT" i="1" dirty="0"/>
              <a:t> Networks. </a:t>
            </a:r>
            <a:r>
              <a:rPr lang="it-IT" dirty="0"/>
              <a:t>(Cesaretti).</a:t>
            </a:r>
          </a:p>
          <a:p>
            <a:r>
              <a:rPr lang="it-IT" dirty="0"/>
              <a:t>Apprendimento automatico di IA, l’algoritmo impara mettendo in relazione dati, complessità, frodi, ognuno è un investimento redditizio. Sfruttamento di bisogni, ignoranza, aspirazioni, quindi ne consegue uno scetticismo sul valore dell’istruzione.</a:t>
            </a:r>
          </a:p>
          <a:p>
            <a:endParaRPr lang="it-IT" dirty="0"/>
          </a:p>
        </p:txBody>
      </p:sp>
      <p:sp>
        <p:nvSpPr>
          <p:cNvPr id="4" name="Segnaposto data 3">
            <a:extLst>
              <a:ext uri="{FF2B5EF4-FFF2-40B4-BE49-F238E27FC236}">
                <a16:creationId xmlns:a16="http://schemas.microsoft.com/office/drawing/2014/main" id="{D9968FF3-EB66-45DB-A168-EE509F47C79D}"/>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BE0229BA-C322-4A1A-8618-077C793CCA07}"/>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455E386A-FB08-42E7-8601-0FC4DC4E9D98}"/>
              </a:ext>
            </a:extLst>
          </p:cNvPr>
          <p:cNvSpPr>
            <a:spLocks noGrp="1"/>
          </p:cNvSpPr>
          <p:nvPr>
            <p:ph type="sldNum" sz="quarter" idx="12"/>
          </p:nvPr>
        </p:nvSpPr>
        <p:spPr/>
        <p:txBody>
          <a:bodyPr/>
          <a:lstStyle/>
          <a:p>
            <a:fld id="{CE12749A-8AFF-46CA-805B-1C56D8A0841F}" type="slidenum">
              <a:rPr lang="it-IT" smtClean="0"/>
              <a:t>3</a:t>
            </a:fld>
            <a:endParaRPr lang="it-IT"/>
          </a:p>
        </p:txBody>
      </p:sp>
    </p:spTree>
    <p:extLst>
      <p:ext uri="{BB962C8B-B14F-4D97-AF65-F5344CB8AC3E}">
        <p14:creationId xmlns:p14="http://schemas.microsoft.com/office/powerpoint/2010/main" val="341057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DAA522-F6A9-4A0E-A54B-7364F20D5F24}"/>
              </a:ext>
            </a:extLst>
          </p:cNvPr>
          <p:cNvSpPr>
            <a:spLocks noGrp="1"/>
          </p:cNvSpPr>
          <p:nvPr>
            <p:ph type="title"/>
          </p:nvPr>
        </p:nvSpPr>
        <p:spPr/>
        <p:txBody>
          <a:bodyPr/>
          <a:lstStyle/>
          <a:p>
            <a:pPr algn="ctr"/>
            <a:r>
              <a:rPr lang="it-IT" dirty="0"/>
              <a:t>Uso  dei </a:t>
            </a:r>
            <a:r>
              <a:rPr lang="it-IT" i="1" dirty="0"/>
              <a:t>data mining </a:t>
            </a:r>
            <a:r>
              <a:rPr lang="it-IT" dirty="0"/>
              <a:t>(estrazione di dati) negli Usa dal 2006</a:t>
            </a:r>
          </a:p>
        </p:txBody>
      </p:sp>
      <p:sp>
        <p:nvSpPr>
          <p:cNvPr id="3" name="Segnaposto contenuto 2">
            <a:extLst>
              <a:ext uri="{FF2B5EF4-FFF2-40B4-BE49-F238E27FC236}">
                <a16:creationId xmlns:a16="http://schemas.microsoft.com/office/drawing/2014/main" id="{3A408E93-4D4F-40C9-A923-FAE5DD010CA6}"/>
              </a:ext>
            </a:extLst>
          </p:cNvPr>
          <p:cNvSpPr>
            <a:spLocks noGrp="1"/>
          </p:cNvSpPr>
          <p:nvPr>
            <p:ph idx="1"/>
          </p:nvPr>
        </p:nvSpPr>
        <p:spPr/>
        <p:txBody>
          <a:bodyPr>
            <a:normAutofit fontScale="85000" lnSpcReduction="20000"/>
          </a:bodyPr>
          <a:lstStyle/>
          <a:p>
            <a:r>
              <a:rPr lang="it-IT" dirty="0"/>
              <a:t>Profilazione utenti. Obama 2012: </a:t>
            </a:r>
            <a:r>
              <a:rPr lang="it-IT" i="1" dirty="0"/>
              <a:t>mail</a:t>
            </a:r>
            <a:r>
              <a:rPr lang="it-IT" dirty="0"/>
              <a:t>, personalizzazione, </a:t>
            </a:r>
            <a:r>
              <a:rPr lang="it-IT" i="1" dirty="0"/>
              <a:t>social</a:t>
            </a:r>
            <a:r>
              <a:rPr lang="it-IT" dirty="0"/>
              <a:t>. </a:t>
            </a:r>
            <a:r>
              <a:rPr lang="it-IT" i="1" dirty="0"/>
              <a:t>Cambridge </a:t>
            </a:r>
            <a:r>
              <a:rPr lang="it-IT" i="1" dirty="0" err="1"/>
              <a:t>Analytica</a:t>
            </a:r>
            <a:r>
              <a:rPr lang="it-IT" dirty="0"/>
              <a:t>: sistema di </a:t>
            </a:r>
            <a:r>
              <a:rPr lang="it-IT" i="1" dirty="0" err="1"/>
              <a:t>microtargeting</a:t>
            </a:r>
            <a:r>
              <a:rPr lang="it-IT" dirty="0"/>
              <a:t> comportamentale, anche sui gusti e le emozioni degli utenti. Utilizzato per Trump e il voto Brexit. Modifica la percezione, polarizza l’opinione pubblica inviando influenze su persone. Si realizzano profili dettagliati degli utenti attraverso i </a:t>
            </a:r>
            <a:r>
              <a:rPr lang="it-IT" i="1" dirty="0"/>
              <a:t>like</a:t>
            </a:r>
            <a:r>
              <a:rPr lang="it-IT" dirty="0"/>
              <a:t>, ecc. arrivando a conoscere quasi perfettamente gli individui.</a:t>
            </a:r>
          </a:p>
          <a:p>
            <a:r>
              <a:rPr lang="it-IT" dirty="0"/>
              <a:t>Il capitale digitale si basa su una nuova </a:t>
            </a:r>
            <a:r>
              <a:rPr lang="it-IT" b="1" dirty="0"/>
              <a:t>moneta</a:t>
            </a:r>
            <a:r>
              <a:rPr lang="it-IT" dirty="0"/>
              <a:t>: i </a:t>
            </a:r>
            <a:r>
              <a:rPr lang="it-IT" i="1" dirty="0"/>
              <a:t>data</a:t>
            </a:r>
            <a:r>
              <a:rPr lang="it-IT" dirty="0"/>
              <a:t>. Accaparramento dell’attenzione e fidelizzazione. I consumatori regalano dati comportamentali che permettono il condizionamento delle abitudini e dei modelli sociali a livello globale. </a:t>
            </a:r>
            <a:r>
              <a:rPr lang="it-IT" i="1" dirty="0"/>
              <a:t>Zuckerberg</a:t>
            </a:r>
            <a:r>
              <a:rPr lang="it-IT" dirty="0"/>
              <a:t> ha trasformato le esperienze in </a:t>
            </a:r>
            <a:r>
              <a:rPr lang="it-IT" i="1" dirty="0"/>
              <a:t>game. </a:t>
            </a:r>
            <a:r>
              <a:rPr lang="it-IT" dirty="0"/>
              <a:t>Si perdono i contatti col mondo fisico. Alle azioni seguono dei premi, il rinforzo positivo, piacevole. </a:t>
            </a:r>
            <a:r>
              <a:rPr lang="it-IT" i="1" dirty="0"/>
              <a:t>Facebook</a:t>
            </a:r>
            <a:r>
              <a:rPr lang="it-IT" dirty="0"/>
              <a:t> ha istituito dei premi intermittenti non prevedibili (Pavlov) con rinforzi più forti. Lo scopo di ottenere più tempo e attenzione è di ottenere più dati, per la personalizzazione degli algoritmi. </a:t>
            </a:r>
            <a:r>
              <a:rPr lang="it-IT" i="1" dirty="0"/>
              <a:t>Facebook</a:t>
            </a:r>
            <a:r>
              <a:rPr lang="it-IT" dirty="0"/>
              <a:t> decide cosa si potrà vedere anche su Wikipedia, che usa 100.000 fattori. </a:t>
            </a:r>
          </a:p>
          <a:p>
            <a:endParaRPr lang="it-IT" dirty="0"/>
          </a:p>
        </p:txBody>
      </p:sp>
      <p:sp>
        <p:nvSpPr>
          <p:cNvPr id="4" name="Segnaposto data 3">
            <a:extLst>
              <a:ext uri="{FF2B5EF4-FFF2-40B4-BE49-F238E27FC236}">
                <a16:creationId xmlns:a16="http://schemas.microsoft.com/office/drawing/2014/main" id="{59D198F6-BAAA-4B48-84CA-547B9893C384}"/>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AC263E00-7417-4A48-B00F-2E45980C93B8}"/>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3CBDC2BD-EF0A-4EF3-955E-BB6714CC1CEF}"/>
              </a:ext>
            </a:extLst>
          </p:cNvPr>
          <p:cNvSpPr>
            <a:spLocks noGrp="1"/>
          </p:cNvSpPr>
          <p:nvPr>
            <p:ph type="sldNum" sz="quarter" idx="12"/>
          </p:nvPr>
        </p:nvSpPr>
        <p:spPr/>
        <p:txBody>
          <a:bodyPr/>
          <a:lstStyle/>
          <a:p>
            <a:fld id="{CE12749A-8AFF-46CA-805B-1C56D8A0841F}" type="slidenum">
              <a:rPr lang="it-IT" smtClean="0"/>
              <a:t>4</a:t>
            </a:fld>
            <a:endParaRPr lang="it-IT"/>
          </a:p>
        </p:txBody>
      </p:sp>
    </p:spTree>
    <p:extLst>
      <p:ext uri="{BB962C8B-B14F-4D97-AF65-F5344CB8AC3E}">
        <p14:creationId xmlns:p14="http://schemas.microsoft.com/office/powerpoint/2010/main" val="2188382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2344DE-9ECA-4C7A-B12A-ACDC9185DDC0}"/>
              </a:ext>
            </a:extLst>
          </p:cNvPr>
          <p:cNvSpPr>
            <a:spLocks noGrp="1"/>
          </p:cNvSpPr>
          <p:nvPr>
            <p:ph type="title"/>
          </p:nvPr>
        </p:nvSpPr>
        <p:spPr/>
        <p:txBody>
          <a:bodyPr/>
          <a:lstStyle/>
          <a:p>
            <a:r>
              <a:rPr lang="it-IT" dirty="0"/>
              <a:t>I </a:t>
            </a:r>
            <a:r>
              <a:rPr lang="it-IT" dirty="0" err="1"/>
              <a:t>giants</a:t>
            </a:r>
            <a:r>
              <a:rPr lang="it-IT" dirty="0"/>
              <a:t> Google, Facebook, Microsoft, Amazon</a:t>
            </a:r>
          </a:p>
        </p:txBody>
      </p:sp>
      <p:sp>
        <p:nvSpPr>
          <p:cNvPr id="3" name="Segnaposto contenuto 2">
            <a:extLst>
              <a:ext uri="{FF2B5EF4-FFF2-40B4-BE49-F238E27FC236}">
                <a16:creationId xmlns:a16="http://schemas.microsoft.com/office/drawing/2014/main" id="{73CBDCA6-A1EC-4BEC-91B6-1E49F61AB4A4}"/>
              </a:ext>
            </a:extLst>
          </p:cNvPr>
          <p:cNvSpPr>
            <a:spLocks noGrp="1"/>
          </p:cNvSpPr>
          <p:nvPr>
            <p:ph idx="1"/>
          </p:nvPr>
        </p:nvSpPr>
        <p:spPr>
          <a:xfrm>
            <a:off x="929640" y="1690688"/>
            <a:ext cx="10515600" cy="4351338"/>
          </a:xfrm>
        </p:spPr>
        <p:txBody>
          <a:bodyPr>
            <a:normAutofit fontScale="77500" lnSpcReduction="20000"/>
          </a:bodyPr>
          <a:lstStyle/>
          <a:p>
            <a:pPr marL="0" indent="0">
              <a:buNone/>
            </a:pPr>
            <a:r>
              <a:rPr lang="it-IT" dirty="0"/>
              <a:t>Condizionamenti controllati ogni giorno con migliaia di esperimenti sull’emotività determinano propensioni a votare oppure no, rilasciare o meno passaporti, in modo non trasparente. Google accerchia l’utente a 360° come un polipo (</a:t>
            </a:r>
            <a:r>
              <a:rPr lang="it-IT" i="1" dirty="0"/>
              <a:t>login</a:t>
            </a:r>
            <a:r>
              <a:rPr lang="it-IT" dirty="0"/>
              <a:t> per </a:t>
            </a:r>
            <a:r>
              <a:rPr lang="it-IT" i="1" dirty="0"/>
              <a:t>account</a:t>
            </a:r>
            <a:r>
              <a:rPr lang="it-IT" dirty="0"/>
              <a:t> </a:t>
            </a:r>
            <a:r>
              <a:rPr lang="it-IT" i="1" dirty="0" err="1"/>
              <a:t>google</a:t>
            </a:r>
            <a:r>
              <a:rPr lang="it-IT" dirty="0"/>
              <a:t>, g. </a:t>
            </a:r>
            <a:r>
              <a:rPr lang="it-IT" i="1" dirty="0" err="1"/>
              <a:t>analytics</a:t>
            </a:r>
            <a:r>
              <a:rPr lang="it-IT" dirty="0"/>
              <a:t>, monitorano la navigazione, indirizzi a domini. Netflix: ruota tutte le visioni di programmi in una scala da meno 2 ore a più di 2 ore al giorno (2 puntate). Propone prodotti, regola processi produttivi di sceneggiature con elementi da mettere o togliere per maggiore utilità.</a:t>
            </a:r>
          </a:p>
          <a:p>
            <a:pPr marL="0" indent="0">
              <a:buNone/>
            </a:pPr>
            <a:r>
              <a:rPr lang="it-IT" dirty="0"/>
              <a:t>Non possiamo uscire da una bolla in solitudine, ognuno separato da altri in altre bolle. Modelli predittivi, semplificazioni non oggettive, riflettono opinioni soggettive, radicate nella matematica. Aumentano le diseguaglianze, creano spirali negative, crescono esponenzialmente.</a:t>
            </a:r>
          </a:p>
          <a:p>
            <a:pPr marL="0" indent="0">
              <a:buNone/>
            </a:pPr>
            <a:r>
              <a:rPr lang="it-IT" i="1" dirty="0" err="1"/>
              <a:t>Predpol</a:t>
            </a:r>
            <a:r>
              <a:rPr lang="it-IT" dirty="0"/>
              <a:t>: prevede quando si realizzeranno dei furti; più penalizzati i poveri data la maggior frequenza dei reati minori, non quelli finanziari o violenti. Maggiori profitti </a:t>
            </a:r>
            <a:r>
              <a:rPr lang="it-IT" i="1" dirty="0"/>
              <a:t>just</a:t>
            </a:r>
            <a:r>
              <a:rPr lang="it-IT" dirty="0"/>
              <a:t> </a:t>
            </a:r>
            <a:r>
              <a:rPr lang="it-IT" i="1" dirty="0"/>
              <a:t>in</a:t>
            </a:r>
            <a:r>
              <a:rPr lang="it-IT" dirty="0"/>
              <a:t> </a:t>
            </a:r>
            <a:r>
              <a:rPr lang="it-IT" i="1" dirty="0"/>
              <a:t>time</a:t>
            </a:r>
            <a:r>
              <a:rPr lang="it-IT" dirty="0"/>
              <a:t>, più dipendenti più poveri, assuefazione e disagio sociale. </a:t>
            </a:r>
          </a:p>
          <a:p>
            <a:pPr marL="0" indent="0">
              <a:buNone/>
            </a:pPr>
            <a:r>
              <a:rPr lang="it-IT" dirty="0"/>
              <a:t>Il Filtro 2012, Saggiatore, «Quello che Internet ci nasconde».  Evgeny </a:t>
            </a:r>
            <a:r>
              <a:rPr lang="it-IT" dirty="0" err="1"/>
              <a:t>Morozov</a:t>
            </a:r>
            <a:r>
              <a:rPr lang="it-IT" dirty="0"/>
              <a:t>, «Silicon Valley, i signori del silicio», 2017, Codice Edizioni. (Cesaretti- Storti, 12.05.2020)</a:t>
            </a:r>
          </a:p>
        </p:txBody>
      </p:sp>
      <p:sp>
        <p:nvSpPr>
          <p:cNvPr id="4" name="Segnaposto data 3">
            <a:extLst>
              <a:ext uri="{FF2B5EF4-FFF2-40B4-BE49-F238E27FC236}">
                <a16:creationId xmlns:a16="http://schemas.microsoft.com/office/drawing/2014/main" id="{DA65404C-49D7-4878-AF21-384F5EA05C52}"/>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9EB428E9-783E-4F2C-A7E8-1539E1BC123E}"/>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3C5060BC-5BE1-45BC-82C9-D22F98AD0F38}"/>
              </a:ext>
            </a:extLst>
          </p:cNvPr>
          <p:cNvSpPr>
            <a:spLocks noGrp="1"/>
          </p:cNvSpPr>
          <p:nvPr>
            <p:ph type="sldNum" sz="quarter" idx="12"/>
          </p:nvPr>
        </p:nvSpPr>
        <p:spPr/>
        <p:txBody>
          <a:bodyPr/>
          <a:lstStyle/>
          <a:p>
            <a:fld id="{CE12749A-8AFF-46CA-805B-1C56D8A0841F}" type="slidenum">
              <a:rPr lang="it-IT" smtClean="0"/>
              <a:t>5</a:t>
            </a:fld>
            <a:endParaRPr lang="it-IT"/>
          </a:p>
        </p:txBody>
      </p:sp>
    </p:spTree>
    <p:extLst>
      <p:ext uri="{BB962C8B-B14F-4D97-AF65-F5344CB8AC3E}">
        <p14:creationId xmlns:p14="http://schemas.microsoft.com/office/powerpoint/2010/main" val="3999979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A568E6-EB6A-4F64-86AB-97990BAEDD0D}"/>
              </a:ext>
            </a:extLst>
          </p:cNvPr>
          <p:cNvSpPr>
            <a:spLocks noGrp="1"/>
          </p:cNvSpPr>
          <p:nvPr>
            <p:ph type="title"/>
          </p:nvPr>
        </p:nvSpPr>
        <p:spPr/>
        <p:txBody>
          <a:bodyPr/>
          <a:lstStyle/>
          <a:p>
            <a:pPr algn="ctr"/>
            <a:r>
              <a:rPr lang="it-IT" dirty="0"/>
              <a:t>Reti neurali e loro applicazioni</a:t>
            </a:r>
          </a:p>
        </p:txBody>
      </p:sp>
      <p:sp>
        <p:nvSpPr>
          <p:cNvPr id="3" name="Segnaposto contenuto 2">
            <a:extLst>
              <a:ext uri="{FF2B5EF4-FFF2-40B4-BE49-F238E27FC236}">
                <a16:creationId xmlns:a16="http://schemas.microsoft.com/office/drawing/2014/main" id="{28BD6427-3756-4A66-8C37-C066BB330B66}"/>
              </a:ext>
            </a:extLst>
          </p:cNvPr>
          <p:cNvSpPr>
            <a:spLocks noGrp="1"/>
          </p:cNvSpPr>
          <p:nvPr>
            <p:ph idx="1"/>
          </p:nvPr>
        </p:nvSpPr>
        <p:spPr/>
        <p:txBody>
          <a:bodyPr/>
          <a:lstStyle/>
          <a:p>
            <a:r>
              <a:rPr lang="it-IT" dirty="0"/>
              <a:t>Dalle reti neurali biologiche si costruiscono quelle artificiali per modelli non semplici. La sequenza dendrite – corpo cellula – assone – guaina mielinica, fino alla sinapsi con cui si attiva il comando cerebrale, viene copiata in un modello in cui da un </a:t>
            </a:r>
            <a:r>
              <a:rPr lang="it-IT" i="1" dirty="0"/>
              <a:t>input</a:t>
            </a:r>
            <a:r>
              <a:rPr lang="it-IT" dirty="0"/>
              <a:t> (analogo al dendrite stimolato o non) mediato da altri passaggi (in </a:t>
            </a:r>
            <a:r>
              <a:rPr lang="it-IT" i="1" dirty="0" err="1"/>
              <a:t>hidden</a:t>
            </a:r>
            <a:r>
              <a:rPr lang="it-IT" dirty="0"/>
              <a:t> </a:t>
            </a:r>
            <a:r>
              <a:rPr lang="it-IT" i="1" dirty="0" err="1"/>
              <a:t>layer</a:t>
            </a:r>
            <a:r>
              <a:rPr lang="it-IT" dirty="0"/>
              <a:t> e altro) si giunge a un </a:t>
            </a:r>
            <a:r>
              <a:rPr lang="it-IT" i="1" dirty="0"/>
              <a:t>output</a:t>
            </a:r>
            <a:r>
              <a:rPr lang="it-IT" dirty="0"/>
              <a:t> applicabile in vari ambiti. Medicina per ricerca su coronavirus, lettura su Tac, sviluppabile su ricerca su cancro. </a:t>
            </a:r>
            <a:r>
              <a:rPr lang="it-IT" i="1" dirty="0"/>
              <a:t>US </a:t>
            </a:r>
            <a:r>
              <a:rPr lang="it-IT" i="1" dirty="0" err="1"/>
              <a:t>election</a:t>
            </a:r>
            <a:r>
              <a:rPr lang="it-IT" i="1" dirty="0"/>
              <a:t> </a:t>
            </a:r>
            <a:r>
              <a:rPr lang="it-IT" i="1" dirty="0" err="1"/>
              <a:t>campaign</a:t>
            </a:r>
            <a:r>
              <a:rPr lang="it-IT" i="1" dirty="0"/>
              <a:t> </a:t>
            </a:r>
            <a:r>
              <a:rPr lang="it-IT" i="1" dirty="0" err="1"/>
              <a:t>technology</a:t>
            </a:r>
            <a:r>
              <a:rPr lang="it-IT" i="1" dirty="0"/>
              <a:t> from 2008 to 2018, and </a:t>
            </a:r>
            <a:r>
              <a:rPr lang="it-IT" i="1" dirty="0" err="1"/>
              <a:t>beyond</a:t>
            </a:r>
            <a:r>
              <a:rPr lang="it-IT" i="1" dirty="0"/>
              <a:t>. </a:t>
            </a:r>
            <a:r>
              <a:rPr lang="it-IT" dirty="0"/>
              <a:t>Politica, educazione, industria. Generatori di volti umani, automatici di frasi motivazionali, di profumi, di ricette per la pizza, la birra, di algoritmi per lavarsi i denti.</a:t>
            </a:r>
          </a:p>
          <a:p>
            <a:endParaRPr lang="it-IT" dirty="0"/>
          </a:p>
        </p:txBody>
      </p:sp>
      <p:sp>
        <p:nvSpPr>
          <p:cNvPr id="4" name="Segnaposto data 3">
            <a:extLst>
              <a:ext uri="{FF2B5EF4-FFF2-40B4-BE49-F238E27FC236}">
                <a16:creationId xmlns:a16="http://schemas.microsoft.com/office/drawing/2014/main" id="{BA3D0165-B26D-41DB-A392-066224504A68}"/>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01967C77-290F-43F1-98AE-BA16846510E6}"/>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71C1548E-FA19-4792-9957-84555F9D710D}"/>
              </a:ext>
            </a:extLst>
          </p:cNvPr>
          <p:cNvSpPr>
            <a:spLocks noGrp="1"/>
          </p:cNvSpPr>
          <p:nvPr>
            <p:ph type="sldNum" sz="quarter" idx="12"/>
          </p:nvPr>
        </p:nvSpPr>
        <p:spPr/>
        <p:txBody>
          <a:bodyPr/>
          <a:lstStyle/>
          <a:p>
            <a:fld id="{CE12749A-8AFF-46CA-805B-1C56D8A0841F}" type="slidenum">
              <a:rPr lang="it-IT" smtClean="0"/>
              <a:t>6</a:t>
            </a:fld>
            <a:endParaRPr lang="it-IT"/>
          </a:p>
        </p:txBody>
      </p:sp>
    </p:spTree>
    <p:extLst>
      <p:ext uri="{BB962C8B-B14F-4D97-AF65-F5344CB8AC3E}">
        <p14:creationId xmlns:p14="http://schemas.microsoft.com/office/powerpoint/2010/main" val="3654764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2C7105-5693-4E27-9827-BF73EA8F5EEB}"/>
              </a:ext>
            </a:extLst>
          </p:cNvPr>
          <p:cNvSpPr>
            <a:spLocks noGrp="1"/>
          </p:cNvSpPr>
          <p:nvPr>
            <p:ph type="title"/>
          </p:nvPr>
        </p:nvSpPr>
        <p:spPr/>
        <p:txBody>
          <a:bodyPr/>
          <a:lstStyle/>
          <a:p>
            <a:r>
              <a:rPr lang="it-IT" dirty="0"/>
              <a:t>«Armi di distruzione matematica» C. </a:t>
            </a:r>
            <a:r>
              <a:rPr lang="it-IT" dirty="0" err="1"/>
              <a:t>O’Neil</a:t>
            </a:r>
            <a:endParaRPr lang="it-IT" dirty="0"/>
          </a:p>
        </p:txBody>
      </p:sp>
      <p:sp>
        <p:nvSpPr>
          <p:cNvPr id="3" name="Segnaposto contenuto 2">
            <a:extLst>
              <a:ext uri="{FF2B5EF4-FFF2-40B4-BE49-F238E27FC236}">
                <a16:creationId xmlns:a16="http://schemas.microsoft.com/office/drawing/2014/main" id="{64BD7416-E99B-4C9E-9215-322CE59C1E98}"/>
              </a:ext>
            </a:extLst>
          </p:cNvPr>
          <p:cNvSpPr>
            <a:spLocks noGrp="1"/>
          </p:cNvSpPr>
          <p:nvPr>
            <p:ph idx="1"/>
          </p:nvPr>
        </p:nvSpPr>
        <p:spPr/>
        <p:txBody>
          <a:bodyPr>
            <a:normAutofit fontScale="85000" lnSpcReduction="20000"/>
          </a:bodyPr>
          <a:lstStyle/>
          <a:p>
            <a:r>
              <a:rPr lang="it-IT" dirty="0"/>
              <a:t>Modelli matematici </a:t>
            </a:r>
            <a:r>
              <a:rPr lang="it-IT" b="1" dirty="0"/>
              <a:t>non</a:t>
            </a:r>
            <a:r>
              <a:rPr lang="it-IT" dirty="0"/>
              <a:t> sono oggettivi, trasparenti e non discriminanti. Prodotti e trasferiti da analisti ignari o peggio, consapevoli, dei propri condizionamenti, pregiudizi e ideologie. Quantità= si presume senza margini d’errore, riduce la turbolenza dei mercati per affidabilità individuali. Dal 2010 supremazia di analisti matematici per elaborare i </a:t>
            </a:r>
            <a:r>
              <a:rPr lang="it-IT" i="1" dirty="0"/>
              <a:t>Big</a:t>
            </a:r>
            <a:r>
              <a:rPr lang="it-IT" dirty="0"/>
              <a:t> </a:t>
            </a:r>
            <a:r>
              <a:rPr lang="it-IT" i="1" dirty="0"/>
              <a:t>Data</a:t>
            </a:r>
            <a:r>
              <a:rPr lang="it-IT" dirty="0"/>
              <a:t> che Amazon, Facebook, Microsoft, Google… già ammassavano per fini insondabili. Alcuni obiettivi o effetti venuti alla luce:</a:t>
            </a:r>
          </a:p>
          <a:p>
            <a:r>
              <a:rPr lang="it-IT" dirty="0"/>
              <a:t>«Ottimizzare» sistemi scolastici con valutazione di insegnanti che avrebbero premiato i «competenti», eliminando chi fosse sotto «il 2% della curva di analisi». Licenziamento di centinaia di insegnanti. Scuole e università di eccellenza manipolata con l’«oggettività scientifica» accreditata, dominante.</a:t>
            </a:r>
          </a:p>
          <a:p>
            <a:r>
              <a:rPr lang="it-IT" dirty="0"/>
              <a:t>Valutazione di candidati in base al </a:t>
            </a:r>
            <a:r>
              <a:rPr lang="it-IT" i="1" dirty="0"/>
              <a:t>credit</a:t>
            </a:r>
            <a:r>
              <a:rPr lang="it-IT" dirty="0"/>
              <a:t> </a:t>
            </a:r>
            <a:r>
              <a:rPr lang="it-IT" i="1" dirty="0"/>
              <a:t>scoring</a:t>
            </a:r>
            <a:r>
              <a:rPr lang="it-IT" dirty="0"/>
              <a:t>, affidabilità creditizia. Lo svantaggio per chi è già in difficoltà economica significa rifiuto di assunzione. I privilegiati invece sono valutati da persone, non da macchine. Identità di classe impoverita. Difficoltà per dimostrazioni superiori rispetto ad algoritmi impiegati. </a:t>
            </a:r>
          </a:p>
        </p:txBody>
      </p:sp>
      <p:sp>
        <p:nvSpPr>
          <p:cNvPr id="4" name="Segnaposto data 3">
            <a:extLst>
              <a:ext uri="{FF2B5EF4-FFF2-40B4-BE49-F238E27FC236}">
                <a16:creationId xmlns:a16="http://schemas.microsoft.com/office/drawing/2014/main" id="{E6F7BE0E-16FA-4E43-881A-5BA9438FF948}"/>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B0C5B29F-DFE2-4FBA-AEB0-220B0ABC0EDC}"/>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1934753-C2C4-4F0F-B90C-26E70C8D25A3}"/>
              </a:ext>
            </a:extLst>
          </p:cNvPr>
          <p:cNvSpPr>
            <a:spLocks noGrp="1"/>
          </p:cNvSpPr>
          <p:nvPr>
            <p:ph type="sldNum" sz="quarter" idx="12"/>
          </p:nvPr>
        </p:nvSpPr>
        <p:spPr/>
        <p:txBody>
          <a:bodyPr/>
          <a:lstStyle/>
          <a:p>
            <a:fld id="{CE12749A-8AFF-46CA-805B-1C56D8A0841F}" type="slidenum">
              <a:rPr lang="it-IT" smtClean="0"/>
              <a:t>7</a:t>
            </a:fld>
            <a:endParaRPr lang="it-IT"/>
          </a:p>
        </p:txBody>
      </p:sp>
    </p:spTree>
    <p:extLst>
      <p:ext uri="{BB962C8B-B14F-4D97-AF65-F5344CB8AC3E}">
        <p14:creationId xmlns:p14="http://schemas.microsoft.com/office/powerpoint/2010/main" val="373926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0ECF2-F843-4F70-A4C6-8F340600EDEB}"/>
              </a:ext>
            </a:extLst>
          </p:cNvPr>
          <p:cNvSpPr>
            <a:spLocks noGrp="1"/>
          </p:cNvSpPr>
          <p:nvPr>
            <p:ph type="title"/>
          </p:nvPr>
        </p:nvSpPr>
        <p:spPr/>
        <p:txBody>
          <a:bodyPr/>
          <a:lstStyle/>
          <a:p>
            <a:r>
              <a:rPr lang="it-IT" dirty="0"/>
              <a:t>Gestione economia da pubblicità a prigioni</a:t>
            </a:r>
          </a:p>
        </p:txBody>
      </p:sp>
      <p:sp>
        <p:nvSpPr>
          <p:cNvPr id="3" name="Segnaposto contenuto 2">
            <a:extLst>
              <a:ext uri="{FF2B5EF4-FFF2-40B4-BE49-F238E27FC236}">
                <a16:creationId xmlns:a16="http://schemas.microsoft.com/office/drawing/2014/main" id="{9200F7C8-8F77-4CA3-856C-173AB1C614C0}"/>
              </a:ext>
            </a:extLst>
          </p:cNvPr>
          <p:cNvSpPr>
            <a:spLocks noGrp="1"/>
          </p:cNvSpPr>
          <p:nvPr>
            <p:ph idx="1"/>
          </p:nvPr>
        </p:nvSpPr>
        <p:spPr/>
        <p:txBody>
          <a:bodyPr>
            <a:normAutofit fontScale="92500" lnSpcReduction="20000"/>
          </a:bodyPr>
          <a:lstStyle/>
          <a:p>
            <a:r>
              <a:rPr lang="it-IT" b="1" dirty="0"/>
              <a:t>Profitto</a:t>
            </a:r>
            <a:r>
              <a:rPr lang="it-IT" dirty="0"/>
              <a:t> vicario della verità. Dai guadagni si evince che i modelli funzionano. Vittime danni collaterali. Se i dati comportamentali mancano, si sostituiscono con i </a:t>
            </a:r>
            <a:r>
              <a:rPr lang="it-IT" i="1" dirty="0"/>
              <a:t>proxy</a:t>
            </a:r>
            <a:r>
              <a:rPr lang="it-IT" dirty="0"/>
              <a:t> </a:t>
            </a:r>
            <a:r>
              <a:rPr lang="it-IT" i="1" dirty="0"/>
              <a:t>data,(follower su </a:t>
            </a:r>
            <a:r>
              <a:rPr lang="it-IT" i="1" dirty="0" err="1"/>
              <a:t>twitter</a:t>
            </a:r>
            <a:r>
              <a:rPr lang="it-IT" i="1" dirty="0"/>
              <a:t>=</a:t>
            </a:r>
            <a:r>
              <a:rPr lang="it-IT" dirty="0"/>
              <a:t>assunzione, pagati, generati da robot, ecc.) vicarianti o indiretti, semplificazioni, dovuti a casualità, false correlazioni, ingiustizie istituzionali e </a:t>
            </a:r>
            <a:r>
              <a:rPr lang="it-IT" i="1" dirty="0" err="1"/>
              <a:t>bias</a:t>
            </a:r>
            <a:r>
              <a:rPr lang="it-IT" dirty="0"/>
              <a:t> (distorsione cognitiva) di conferma. Camuffamento tecnologico, giovani sono sospetti con </a:t>
            </a:r>
            <a:r>
              <a:rPr lang="it-IT" i="1" dirty="0"/>
              <a:t>stop</a:t>
            </a:r>
            <a:r>
              <a:rPr lang="it-IT" dirty="0"/>
              <a:t> </a:t>
            </a:r>
            <a:r>
              <a:rPr lang="it-IT" i="1" dirty="0"/>
              <a:t>and</a:t>
            </a:r>
            <a:r>
              <a:rPr lang="it-IT" dirty="0"/>
              <a:t> </a:t>
            </a:r>
            <a:r>
              <a:rPr lang="it-IT" i="1" dirty="0" err="1"/>
              <a:t>frisk</a:t>
            </a:r>
            <a:r>
              <a:rPr lang="it-IT" i="1" dirty="0"/>
              <a:t> (</a:t>
            </a:r>
            <a:r>
              <a:rPr lang="it-IT" dirty="0"/>
              <a:t>salta</a:t>
            </a:r>
            <a:r>
              <a:rPr lang="it-IT" i="1" dirty="0"/>
              <a:t>)</a:t>
            </a:r>
            <a:r>
              <a:rPr lang="it-IT" dirty="0"/>
              <a:t>.</a:t>
            </a:r>
          </a:p>
          <a:p>
            <a:r>
              <a:rPr lang="it-IT" dirty="0"/>
              <a:t>Nascosti i risultati delle aziende, è </a:t>
            </a:r>
            <a:r>
              <a:rPr lang="it-IT" b="1" dirty="0"/>
              <a:t>proprietà</a:t>
            </a:r>
            <a:r>
              <a:rPr lang="it-IT" dirty="0"/>
              <a:t> </a:t>
            </a:r>
            <a:r>
              <a:rPr lang="it-IT" b="1" dirty="0"/>
              <a:t>intellettuale</a:t>
            </a:r>
            <a:r>
              <a:rPr lang="it-IT" dirty="0"/>
              <a:t>. Algoritmi valgono centinaia di </a:t>
            </a:r>
            <a:r>
              <a:rPr lang="it-IT" dirty="0" err="1"/>
              <a:t>mrd</a:t>
            </a:r>
            <a:r>
              <a:rPr lang="it-IT" dirty="0"/>
              <a:t> $, imposizione quasi in forza di legge in risorse umane, sanità, sistema bancario, carceri, saltano da un campo all’altro. 2008 </a:t>
            </a:r>
            <a:r>
              <a:rPr lang="it-IT" i="1" dirty="0" err="1"/>
              <a:t>Wall</a:t>
            </a:r>
            <a:r>
              <a:rPr lang="it-IT" dirty="0"/>
              <a:t> </a:t>
            </a:r>
            <a:r>
              <a:rPr lang="it-IT" i="1" dirty="0"/>
              <a:t>Street</a:t>
            </a:r>
            <a:r>
              <a:rPr lang="it-IT" dirty="0"/>
              <a:t>: «prestiti-ghetto» oltre al </a:t>
            </a:r>
            <a:r>
              <a:rPr lang="it-IT" i="1" dirty="0" err="1"/>
              <a:t>dumb</a:t>
            </a:r>
            <a:r>
              <a:rPr lang="it-IT" dirty="0"/>
              <a:t> </a:t>
            </a:r>
            <a:r>
              <a:rPr lang="it-IT" i="1" dirty="0"/>
              <a:t>money </a:t>
            </a:r>
            <a:r>
              <a:rPr lang="it-IT" dirty="0"/>
              <a:t>(parco buoi). Induzione al prestito, al massimo interesse, anche da ministri di chiese afroamericane. Ricchezza=valore personale. La povertà aggrava le differenze sociali, bisogna mantenere la stratificazione sociale esistente. </a:t>
            </a:r>
          </a:p>
        </p:txBody>
      </p:sp>
      <p:sp>
        <p:nvSpPr>
          <p:cNvPr id="4" name="Segnaposto data 3">
            <a:extLst>
              <a:ext uri="{FF2B5EF4-FFF2-40B4-BE49-F238E27FC236}">
                <a16:creationId xmlns:a16="http://schemas.microsoft.com/office/drawing/2014/main" id="{F837FE69-016C-45B3-B4C2-DC37DC819615}"/>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9785C357-7EF1-4DA7-A897-BCE97CDCF2A8}"/>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7EB9FFB-A23C-43E4-BE40-4B008F678356}"/>
              </a:ext>
            </a:extLst>
          </p:cNvPr>
          <p:cNvSpPr>
            <a:spLocks noGrp="1"/>
          </p:cNvSpPr>
          <p:nvPr>
            <p:ph type="sldNum" sz="quarter" idx="12"/>
          </p:nvPr>
        </p:nvSpPr>
        <p:spPr/>
        <p:txBody>
          <a:bodyPr/>
          <a:lstStyle/>
          <a:p>
            <a:fld id="{CE12749A-8AFF-46CA-805B-1C56D8A0841F}" type="slidenum">
              <a:rPr lang="it-IT" smtClean="0"/>
              <a:t>8</a:t>
            </a:fld>
            <a:endParaRPr lang="it-IT"/>
          </a:p>
        </p:txBody>
      </p:sp>
    </p:spTree>
    <p:extLst>
      <p:ext uri="{BB962C8B-B14F-4D97-AF65-F5344CB8AC3E}">
        <p14:creationId xmlns:p14="http://schemas.microsoft.com/office/powerpoint/2010/main" val="99620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5F2324-9DC4-4A5A-ABD2-47453875312A}"/>
              </a:ext>
            </a:extLst>
          </p:cNvPr>
          <p:cNvSpPr>
            <a:spLocks noGrp="1"/>
          </p:cNvSpPr>
          <p:nvPr>
            <p:ph type="title"/>
          </p:nvPr>
        </p:nvSpPr>
        <p:spPr/>
        <p:txBody>
          <a:bodyPr/>
          <a:lstStyle/>
          <a:p>
            <a:r>
              <a:rPr lang="it-IT" dirty="0"/>
              <a:t>Povertà, vulnerabilità e sofferenza come oro</a:t>
            </a:r>
          </a:p>
        </p:txBody>
      </p:sp>
      <p:sp>
        <p:nvSpPr>
          <p:cNvPr id="3" name="Segnaposto contenuto 2">
            <a:extLst>
              <a:ext uri="{FF2B5EF4-FFF2-40B4-BE49-F238E27FC236}">
                <a16:creationId xmlns:a16="http://schemas.microsoft.com/office/drawing/2014/main" id="{9AB1DC62-3426-4FA7-8E92-7E3969D29057}"/>
              </a:ext>
            </a:extLst>
          </p:cNvPr>
          <p:cNvSpPr>
            <a:spLocks noGrp="1"/>
          </p:cNvSpPr>
          <p:nvPr>
            <p:ph idx="1"/>
          </p:nvPr>
        </p:nvSpPr>
        <p:spPr/>
        <p:txBody>
          <a:bodyPr>
            <a:normAutofit lnSpcReduction="10000"/>
          </a:bodyPr>
          <a:lstStyle/>
          <a:p>
            <a:r>
              <a:rPr lang="it-IT" dirty="0"/>
              <a:t>Offerte di: prestiti a tassi altissimi, viagra, allungamento del pene, eliminare virus appositamente inseriti, annunci </a:t>
            </a:r>
            <a:r>
              <a:rPr lang="it-IT" dirty="0" err="1"/>
              <a:t>predatòri</a:t>
            </a:r>
            <a:r>
              <a:rPr lang="it-IT" dirty="0"/>
              <a:t> su disperati, con scarsa autostima, in stallo, madri assistite da servizi sociali incinte, con divorzi recenti, bassi redditi, con abusi fisici-psichici, da poco scarcerate, tossicodipendenti in riabilitazione. Individuare il </a:t>
            </a:r>
            <a:r>
              <a:rPr lang="it-IT" i="1" dirty="0" err="1"/>
              <a:t>pain</a:t>
            </a:r>
            <a:r>
              <a:rPr lang="it-IT" dirty="0"/>
              <a:t> </a:t>
            </a:r>
            <a:r>
              <a:rPr lang="it-IT" i="1" dirty="0"/>
              <a:t>point</a:t>
            </a:r>
            <a:r>
              <a:rPr lang="it-IT" dirty="0"/>
              <a:t>, punto critico: motivatore della vittima è il dolore.</a:t>
            </a:r>
          </a:p>
          <a:p>
            <a:r>
              <a:rPr lang="it-IT" dirty="0"/>
              <a:t>Selezione dell’obiettivo: reclutare chi può accedere a prestiti governativi per pagare tasse e contributi universitari più alti (</a:t>
            </a:r>
            <a:r>
              <a:rPr lang="it-IT" i="1" dirty="0"/>
              <a:t>University</a:t>
            </a:r>
            <a:r>
              <a:rPr lang="it-IT" dirty="0"/>
              <a:t> </a:t>
            </a:r>
            <a:r>
              <a:rPr lang="it-IT" i="1" dirty="0"/>
              <a:t>of</a:t>
            </a:r>
            <a:r>
              <a:rPr lang="it-IT" dirty="0"/>
              <a:t> </a:t>
            </a:r>
            <a:r>
              <a:rPr lang="it-IT" i="1" dirty="0"/>
              <a:t>Phoenix</a:t>
            </a:r>
            <a:r>
              <a:rPr lang="it-IT" dirty="0"/>
              <a:t>). </a:t>
            </a:r>
            <a:r>
              <a:rPr lang="it-IT" i="1" dirty="0"/>
              <a:t>College</a:t>
            </a:r>
            <a:r>
              <a:rPr lang="it-IT" dirty="0"/>
              <a:t> </a:t>
            </a:r>
            <a:r>
              <a:rPr lang="it-IT" i="1" dirty="0"/>
              <a:t>for</a:t>
            </a:r>
            <a:r>
              <a:rPr lang="it-IT" dirty="0"/>
              <a:t> </a:t>
            </a:r>
            <a:r>
              <a:rPr lang="it-IT" i="1" dirty="0"/>
              <a:t>profit</a:t>
            </a:r>
            <a:r>
              <a:rPr lang="it-IT" dirty="0"/>
              <a:t> cercano i più svantaggiati (CAP), veterani, affetti da stress-post-traumatico..(1%=3 milioni di persone  in Usa).</a:t>
            </a:r>
          </a:p>
        </p:txBody>
      </p:sp>
      <p:sp>
        <p:nvSpPr>
          <p:cNvPr id="4" name="Segnaposto data 3">
            <a:extLst>
              <a:ext uri="{FF2B5EF4-FFF2-40B4-BE49-F238E27FC236}">
                <a16:creationId xmlns:a16="http://schemas.microsoft.com/office/drawing/2014/main" id="{01FCAE67-DB66-4AC9-8685-642EFEE4891A}"/>
              </a:ext>
            </a:extLst>
          </p:cNvPr>
          <p:cNvSpPr>
            <a:spLocks noGrp="1"/>
          </p:cNvSpPr>
          <p:nvPr>
            <p:ph type="dt" sz="half" idx="10"/>
          </p:nvPr>
        </p:nvSpPr>
        <p:spPr/>
        <p:txBody>
          <a:bodyPr/>
          <a:lstStyle/>
          <a:p>
            <a:r>
              <a:rPr lang="it-IT"/>
              <a:t>22/03/2023</a:t>
            </a:r>
          </a:p>
        </p:txBody>
      </p:sp>
      <p:sp>
        <p:nvSpPr>
          <p:cNvPr id="5" name="Segnaposto piè di pagina 4">
            <a:extLst>
              <a:ext uri="{FF2B5EF4-FFF2-40B4-BE49-F238E27FC236}">
                <a16:creationId xmlns:a16="http://schemas.microsoft.com/office/drawing/2014/main" id="{BC492C7E-D67F-4F68-8BB7-4A5798B46FEB}"/>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41DFA829-59C3-45DB-BBAA-B83B03120DAD}"/>
              </a:ext>
            </a:extLst>
          </p:cNvPr>
          <p:cNvSpPr>
            <a:spLocks noGrp="1"/>
          </p:cNvSpPr>
          <p:nvPr>
            <p:ph type="sldNum" sz="quarter" idx="12"/>
          </p:nvPr>
        </p:nvSpPr>
        <p:spPr/>
        <p:txBody>
          <a:bodyPr/>
          <a:lstStyle/>
          <a:p>
            <a:fld id="{CE12749A-8AFF-46CA-805B-1C56D8A0841F}" type="slidenum">
              <a:rPr lang="it-IT" smtClean="0"/>
              <a:t>9</a:t>
            </a:fld>
            <a:endParaRPr lang="it-IT"/>
          </a:p>
        </p:txBody>
      </p:sp>
    </p:spTree>
    <p:extLst>
      <p:ext uri="{BB962C8B-B14F-4D97-AF65-F5344CB8AC3E}">
        <p14:creationId xmlns:p14="http://schemas.microsoft.com/office/powerpoint/2010/main" val="5234272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3856</Words>
  <Application>Microsoft Office PowerPoint</Application>
  <PresentationFormat>Widescreen</PresentationFormat>
  <Paragraphs>116</Paragraphs>
  <Slides>16</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Calibri</vt:lpstr>
      <vt:lpstr>Calibri Light</vt:lpstr>
      <vt:lpstr>Times New Roman</vt:lpstr>
      <vt:lpstr>Tema di Office</vt:lpstr>
      <vt:lpstr>Cos’è l’IA</vt:lpstr>
      <vt:lpstr>Multifunzionalità e pervasività dell’IA</vt:lpstr>
      <vt:lpstr>Big Data: copia/incolla delle vite umane</vt:lpstr>
      <vt:lpstr>Uso  dei data mining (estrazione di dati) negli Usa dal 2006</vt:lpstr>
      <vt:lpstr>I giants Google, Facebook, Microsoft, Amazon</vt:lpstr>
      <vt:lpstr>Reti neurali e loro applicazioni</vt:lpstr>
      <vt:lpstr>«Armi di distruzione matematica» C. O’Neil</vt:lpstr>
      <vt:lpstr>Gestione economia da pubblicità a prigioni</vt:lpstr>
      <vt:lpstr>Povertà, vulnerabilità e sofferenza come oro</vt:lpstr>
      <vt:lpstr>Fine specifico in ogni settore sociale</vt:lpstr>
      <vt:lpstr>Eguaglianza solo verso la discesa sociale</vt:lpstr>
      <vt:lpstr>Diktat: «ricerca-scienza» su giornata lavorativa Il capitale è del tutto eclissato</vt:lpstr>
      <vt:lpstr>Affidabilità «garantita» per &lt; di produttività</vt:lpstr>
      <vt:lpstr>Manipolazione per la democrazia autoritaria</vt:lpstr>
      <vt:lpstr>Quesiti aperti e prospettive</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Cos’è l’IA</dc:title>
  <dc:creator>carla filosa</dc:creator>
  <cp:lastModifiedBy>Vania Lucertini</cp:lastModifiedBy>
  <cp:revision>91</cp:revision>
  <dcterms:created xsi:type="dcterms:W3CDTF">2023-02-02T17:37:44Z</dcterms:created>
  <dcterms:modified xsi:type="dcterms:W3CDTF">2023-03-22T14:01:50Z</dcterms:modified>
</cp:coreProperties>
</file>