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notesMasterIdLst>
    <p:notesMasterId r:id="rId17"/>
  </p:notesMasterIdLst>
  <p:sldIdLst>
    <p:sldId id="256" r:id="rId2"/>
    <p:sldId id="258" r:id="rId3"/>
    <p:sldId id="259" r:id="rId4"/>
    <p:sldId id="267" r:id="rId5"/>
    <p:sldId id="268" r:id="rId6"/>
    <p:sldId id="269" r:id="rId7"/>
    <p:sldId id="270" r:id="rId8"/>
    <p:sldId id="260" r:id="rId9"/>
    <p:sldId id="264" r:id="rId10"/>
    <p:sldId id="261" r:id="rId11"/>
    <p:sldId id="271" r:id="rId12"/>
    <p:sldId id="262" r:id="rId13"/>
    <p:sldId id="266" r:id="rId14"/>
    <p:sldId id="265" r:id="rId15"/>
    <p:sldId id="272"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6477" autoAdjust="0"/>
  </p:normalViewPr>
  <p:slideViewPr>
    <p:cSldViewPr>
      <p:cViewPr varScale="1">
        <p:scale>
          <a:sx n="72" d="100"/>
          <a:sy n="72" d="100"/>
        </p:scale>
        <p:origin x="782"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DFC53-FA45-4515-8896-1500D8E9F92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3C592FE8-C23C-45C7-99DF-F69C9635F3C8}">
      <dgm:prSet/>
      <dgm:spPr/>
      <dgm:t>
        <a:bodyPr/>
        <a:lstStyle/>
        <a:p>
          <a:r>
            <a:rPr lang="it-IT" b="0" i="0"/>
            <a:t>Necessario caratterizzare la fase attuale dell’imperialismo come </a:t>
          </a:r>
          <a:r>
            <a:rPr lang="it-IT" b="1" i="1"/>
            <a:t>transnazionale</a:t>
          </a:r>
          <a:r>
            <a:rPr lang="it-IT" b="0" i="1"/>
            <a:t>. </a:t>
          </a:r>
          <a:r>
            <a:rPr lang="it-IT" b="0" i="0"/>
            <a:t>Tale specificità permette di chiamare</a:t>
          </a:r>
          <a:r>
            <a:rPr lang="it-IT" b="0" i="1"/>
            <a:t> </a:t>
          </a:r>
          <a:r>
            <a:rPr lang="it-IT" b="0" i="0"/>
            <a:t>in causa il ruolo svolto dalle valute di riferimento in ciascuna area in cui la particolare valuta operi. </a:t>
          </a:r>
          <a:endParaRPr lang="en-US"/>
        </a:p>
      </dgm:t>
    </dgm:pt>
    <dgm:pt modelId="{8233F4E9-0505-40BE-BDF0-206D38B6D3D6}" type="parTrans" cxnId="{CA2D06EA-9E8C-4848-B278-29D56ACF7DB1}">
      <dgm:prSet/>
      <dgm:spPr/>
      <dgm:t>
        <a:bodyPr/>
        <a:lstStyle/>
        <a:p>
          <a:endParaRPr lang="en-US"/>
        </a:p>
      </dgm:t>
    </dgm:pt>
    <dgm:pt modelId="{AF9FF910-EE31-4D25-AEB8-7578D8D6366C}" type="sibTrans" cxnId="{CA2D06EA-9E8C-4848-B278-29D56ACF7DB1}">
      <dgm:prSet/>
      <dgm:spPr/>
      <dgm:t>
        <a:bodyPr/>
        <a:lstStyle/>
        <a:p>
          <a:endParaRPr lang="en-US"/>
        </a:p>
      </dgm:t>
    </dgm:pt>
    <dgm:pt modelId="{96910FA8-9159-454E-90AF-FB0DE369A3B5}">
      <dgm:prSet/>
      <dgm:spPr/>
      <dgm:t>
        <a:bodyPr/>
        <a:lstStyle/>
        <a:p>
          <a:r>
            <a:rPr lang="it-IT" b="0" i="0"/>
            <a:t>Naturalmente, ogni valuta in questione è gestita su base nazionale (o sovranazionale) dagli organismi preposti, ma al di là del proprio territorio geografico naturale. Ciò conferisce uno straordinario potere mondiale, e un arbitrio, agli stati più forti. </a:t>
          </a:r>
          <a:endParaRPr lang="en-US"/>
        </a:p>
      </dgm:t>
    </dgm:pt>
    <dgm:pt modelId="{7AABFBD8-7BDE-4556-9280-1BA72C4ECDF7}" type="parTrans" cxnId="{62227B63-6441-4CFA-9BCA-2073B3D7627B}">
      <dgm:prSet/>
      <dgm:spPr/>
      <dgm:t>
        <a:bodyPr/>
        <a:lstStyle/>
        <a:p>
          <a:endParaRPr lang="en-US"/>
        </a:p>
      </dgm:t>
    </dgm:pt>
    <dgm:pt modelId="{87ED158E-5738-4260-BEDC-02C83260B429}" type="sibTrans" cxnId="{62227B63-6441-4CFA-9BCA-2073B3D7627B}">
      <dgm:prSet/>
      <dgm:spPr/>
      <dgm:t>
        <a:bodyPr/>
        <a:lstStyle/>
        <a:p>
          <a:endParaRPr lang="en-US"/>
        </a:p>
      </dgm:t>
    </dgm:pt>
    <dgm:pt modelId="{AC2EF566-0FE6-4F1A-B457-58D3D2060139}">
      <dgm:prSet/>
      <dgm:spPr/>
      <dgm:t>
        <a:bodyPr/>
        <a:lstStyle/>
        <a:p>
          <a:r>
            <a:rPr lang="it-IT" b="0" i="0"/>
            <a:t>È comunque bene premettere, onde evitare equivoci, </a:t>
          </a:r>
          <a:r>
            <a:rPr lang="it-IT" b="1" i="0"/>
            <a:t>che tutto ciò non significa l’estinguersi della sovranità nazionale</a:t>
          </a:r>
          <a:r>
            <a:rPr lang="it-IT" b="0" i="0"/>
            <a:t>.</a:t>
          </a:r>
          <a:endParaRPr lang="en-US"/>
        </a:p>
      </dgm:t>
    </dgm:pt>
    <dgm:pt modelId="{1D2FC162-67BE-4272-AEB5-350A27E95D01}" type="parTrans" cxnId="{C2C186F7-9D83-4A32-80BF-6E9EED15F516}">
      <dgm:prSet/>
      <dgm:spPr/>
      <dgm:t>
        <a:bodyPr/>
        <a:lstStyle/>
        <a:p>
          <a:endParaRPr lang="en-US"/>
        </a:p>
      </dgm:t>
    </dgm:pt>
    <dgm:pt modelId="{5BCD859C-841E-4191-9838-9D404B606691}" type="sibTrans" cxnId="{C2C186F7-9D83-4A32-80BF-6E9EED15F516}">
      <dgm:prSet/>
      <dgm:spPr/>
      <dgm:t>
        <a:bodyPr/>
        <a:lstStyle/>
        <a:p>
          <a:endParaRPr lang="en-US"/>
        </a:p>
      </dgm:t>
    </dgm:pt>
    <dgm:pt modelId="{C132D9C3-8242-4F55-9445-0A530C29CDA3}" type="pres">
      <dgm:prSet presAssocID="{2A6DFC53-FA45-4515-8896-1500D8E9F924}" presName="Name0" presStyleCnt="0">
        <dgm:presLayoutVars>
          <dgm:dir/>
          <dgm:animLvl val="lvl"/>
          <dgm:resizeHandles val="exact"/>
        </dgm:presLayoutVars>
      </dgm:prSet>
      <dgm:spPr/>
    </dgm:pt>
    <dgm:pt modelId="{39F5F178-9218-41C1-BDED-40BFE4665260}" type="pres">
      <dgm:prSet presAssocID="{AC2EF566-0FE6-4F1A-B457-58D3D2060139}" presName="boxAndChildren" presStyleCnt="0"/>
      <dgm:spPr/>
    </dgm:pt>
    <dgm:pt modelId="{3C6176E8-7A47-4CA2-BEF6-2AE359B260BB}" type="pres">
      <dgm:prSet presAssocID="{AC2EF566-0FE6-4F1A-B457-58D3D2060139}" presName="parentTextBox" presStyleLbl="node1" presStyleIdx="0" presStyleCnt="3"/>
      <dgm:spPr/>
    </dgm:pt>
    <dgm:pt modelId="{A2C8B0CD-3AC3-488D-8E53-A7A52B5DC9E6}" type="pres">
      <dgm:prSet presAssocID="{87ED158E-5738-4260-BEDC-02C83260B429}" presName="sp" presStyleCnt="0"/>
      <dgm:spPr/>
    </dgm:pt>
    <dgm:pt modelId="{99443F63-CD4B-4380-B9C6-9FF1199D0AFA}" type="pres">
      <dgm:prSet presAssocID="{96910FA8-9159-454E-90AF-FB0DE369A3B5}" presName="arrowAndChildren" presStyleCnt="0"/>
      <dgm:spPr/>
    </dgm:pt>
    <dgm:pt modelId="{F648FB7A-2046-4D38-B5F6-4DF0A18AC7A0}" type="pres">
      <dgm:prSet presAssocID="{96910FA8-9159-454E-90AF-FB0DE369A3B5}" presName="parentTextArrow" presStyleLbl="node1" presStyleIdx="1" presStyleCnt="3"/>
      <dgm:spPr/>
    </dgm:pt>
    <dgm:pt modelId="{960ABB59-2633-470A-8DBA-86730F49AF23}" type="pres">
      <dgm:prSet presAssocID="{AF9FF910-EE31-4D25-AEB8-7578D8D6366C}" presName="sp" presStyleCnt="0"/>
      <dgm:spPr/>
    </dgm:pt>
    <dgm:pt modelId="{B29E791A-E3D4-4633-92C3-1F99E1507AD5}" type="pres">
      <dgm:prSet presAssocID="{3C592FE8-C23C-45C7-99DF-F69C9635F3C8}" presName="arrowAndChildren" presStyleCnt="0"/>
      <dgm:spPr/>
    </dgm:pt>
    <dgm:pt modelId="{0DEB6096-524F-4F59-9624-3E6B155EAB31}" type="pres">
      <dgm:prSet presAssocID="{3C592FE8-C23C-45C7-99DF-F69C9635F3C8}" presName="parentTextArrow" presStyleLbl="node1" presStyleIdx="2" presStyleCnt="3"/>
      <dgm:spPr/>
    </dgm:pt>
  </dgm:ptLst>
  <dgm:cxnLst>
    <dgm:cxn modelId="{4EA89116-C207-4E22-B258-2EFEA0809908}" type="presOf" srcId="{96910FA8-9159-454E-90AF-FB0DE369A3B5}" destId="{F648FB7A-2046-4D38-B5F6-4DF0A18AC7A0}" srcOrd="0" destOrd="0" presId="urn:microsoft.com/office/officeart/2005/8/layout/process4"/>
    <dgm:cxn modelId="{6B1F082D-2807-4798-935F-A16922BBC9E9}" type="presOf" srcId="{AC2EF566-0FE6-4F1A-B457-58D3D2060139}" destId="{3C6176E8-7A47-4CA2-BEF6-2AE359B260BB}" srcOrd="0" destOrd="0" presId="urn:microsoft.com/office/officeart/2005/8/layout/process4"/>
    <dgm:cxn modelId="{62227B63-6441-4CFA-9BCA-2073B3D7627B}" srcId="{2A6DFC53-FA45-4515-8896-1500D8E9F924}" destId="{96910FA8-9159-454E-90AF-FB0DE369A3B5}" srcOrd="1" destOrd="0" parTransId="{7AABFBD8-7BDE-4556-9280-1BA72C4ECDF7}" sibTransId="{87ED158E-5738-4260-BEDC-02C83260B429}"/>
    <dgm:cxn modelId="{F06393AE-B195-4EF0-8FD3-D5B6176D8A24}" type="presOf" srcId="{3C592FE8-C23C-45C7-99DF-F69C9635F3C8}" destId="{0DEB6096-524F-4F59-9624-3E6B155EAB31}" srcOrd="0" destOrd="0" presId="urn:microsoft.com/office/officeart/2005/8/layout/process4"/>
    <dgm:cxn modelId="{AA1423CA-E7B0-4A17-BF65-7091122DEC9B}" type="presOf" srcId="{2A6DFC53-FA45-4515-8896-1500D8E9F924}" destId="{C132D9C3-8242-4F55-9445-0A530C29CDA3}" srcOrd="0" destOrd="0" presId="urn:microsoft.com/office/officeart/2005/8/layout/process4"/>
    <dgm:cxn modelId="{CA2D06EA-9E8C-4848-B278-29D56ACF7DB1}" srcId="{2A6DFC53-FA45-4515-8896-1500D8E9F924}" destId="{3C592FE8-C23C-45C7-99DF-F69C9635F3C8}" srcOrd="0" destOrd="0" parTransId="{8233F4E9-0505-40BE-BDF0-206D38B6D3D6}" sibTransId="{AF9FF910-EE31-4D25-AEB8-7578D8D6366C}"/>
    <dgm:cxn modelId="{C2C186F7-9D83-4A32-80BF-6E9EED15F516}" srcId="{2A6DFC53-FA45-4515-8896-1500D8E9F924}" destId="{AC2EF566-0FE6-4F1A-B457-58D3D2060139}" srcOrd="2" destOrd="0" parTransId="{1D2FC162-67BE-4272-AEB5-350A27E95D01}" sibTransId="{5BCD859C-841E-4191-9838-9D404B606691}"/>
    <dgm:cxn modelId="{E786D188-E1C5-49EA-9B3B-1ED169F609B4}" type="presParOf" srcId="{C132D9C3-8242-4F55-9445-0A530C29CDA3}" destId="{39F5F178-9218-41C1-BDED-40BFE4665260}" srcOrd="0" destOrd="0" presId="urn:microsoft.com/office/officeart/2005/8/layout/process4"/>
    <dgm:cxn modelId="{081BCAD8-ABF2-48D8-A556-8653023CE361}" type="presParOf" srcId="{39F5F178-9218-41C1-BDED-40BFE4665260}" destId="{3C6176E8-7A47-4CA2-BEF6-2AE359B260BB}" srcOrd="0" destOrd="0" presId="urn:microsoft.com/office/officeart/2005/8/layout/process4"/>
    <dgm:cxn modelId="{7BD5A15A-58D5-44AE-AB22-CE184ED2BBC2}" type="presParOf" srcId="{C132D9C3-8242-4F55-9445-0A530C29CDA3}" destId="{A2C8B0CD-3AC3-488D-8E53-A7A52B5DC9E6}" srcOrd="1" destOrd="0" presId="urn:microsoft.com/office/officeart/2005/8/layout/process4"/>
    <dgm:cxn modelId="{592DB84C-30A3-485C-8D0F-2379A576046E}" type="presParOf" srcId="{C132D9C3-8242-4F55-9445-0A530C29CDA3}" destId="{99443F63-CD4B-4380-B9C6-9FF1199D0AFA}" srcOrd="2" destOrd="0" presId="urn:microsoft.com/office/officeart/2005/8/layout/process4"/>
    <dgm:cxn modelId="{2E42D870-9B6D-4080-864D-7961C7CA0A54}" type="presParOf" srcId="{99443F63-CD4B-4380-B9C6-9FF1199D0AFA}" destId="{F648FB7A-2046-4D38-B5F6-4DF0A18AC7A0}" srcOrd="0" destOrd="0" presId="urn:microsoft.com/office/officeart/2005/8/layout/process4"/>
    <dgm:cxn modelId="{F25869F0-4E84-486F-9573-7542433C6AAC}" type="presParOf" srcId="{C132D9C3-8242-4F55-9445-0A530C29CDA3}" destId="{960ABB59-2633-470A-8DBA-86730F49AF23}" srcOrd="3" destOrd="0" presId="urn:microsoft.com/office/officeart/2005/8/layout/process4"/>
    <dgm:cxn modelId="{A5354247-C7FE-4F31-AEE2-B39E5B73DC69}" type="presParOf" srcId="{C132D9C3-8242-4F55-9445-0A530C29CDA3}" destId="{B29E791A-E3D4-4633-92C3-1F99E1507AD5}" srcOrd="4" destOrd="0" presId="urn:microsoft.com/office/officeart/2005/8/layout/process4"/>
    <dgm:cxn modelId="{59099931-B344-437F-A3D0-8B74220E1B5E}" type="presParOf" srcId="{B29E791A-E3D4-4633-92C3-1F99E1507AD5}" destId="{0DEB6096-524F-4F59-9624-3E6B155EAB3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874452-9E61-4A3D-89E1-9A79909DF4BB}" type="doc">
      <dgm:prSet loTypeId="urn:microsoft.com/office/officeart/2016/7/layout/BasicLinearProcessNumbered" loCatId="process" qsTypeId="urn:microsoft.com/office/officeart/2005/8/quickstyle/simple1" qsCatId="simple" csTypeId="urn:microsoft.com/office/officeart/2005/8/colors/colorful5" csCatId="colorful"/>
      <dgm:spPr/>
      <dgm:t>
        <a:bodyPr/>
        <a:lstStyle/>
        <a:p>
          <a:endParaRPr lang="en-US"/>
        </a:p>
      </dgm:t>
    </dgm:pt>
    <dgm:pt modelId="{1FC98F9D-4E1C-4524-86FC-CB37A36D72D1}">
      <dgm:prSet/>
      <dgm:spPr/>
      <dgm:t>
        <a:bodyPr/>
        <a:lstStyle/>
        <a:p>
          <a:r>
            <a:rPr lang="it-IT" b="0" i="0"/>
            <a:t>Le aree valutarie, debbono riferirsi concretamente anche alle corrispondenti zone territoriali operative da conquistare e controllare imperialisticamente. </a:t>
          </a:r>
          <a:endParaRPr lang="en-US"/>
        </a:p>
      </dgm:t>
    </dgm:pt>
    <dgm:pt modelId="{4A6B1CC3-DFBC-4672-BB5F-9A7FAC55048B}" type="parTrans" cxnId="{0ED10F63-CD27-4DDF-971E-FF74DBDA2F93}">
      <dgm:prSet/>
      <dgm:spPr/>
      <dgm:t>
        <a:bodyPr/>
        <a:lstStyle/>
        <a:p>
          <a:endParaRPr lang="en-US"/>
        </a:p>
      </dgm:t>
    </dgm:pt>
    <dgm:pt modelId="{3D59BEAB-0C00-4EFD-A15B-811A1FEA4BA4}" type="sibTrans" cxnId="{0ED10F63-CD27-4DDF-971E-FF74DBDA2F93}">
      <dgm:prSet phldrT="1" phldr="0"/>
      <dgm:spPr/>
      <dgm:t>
        <a:bodyPr/>
        <a:lstStyle/>
        <a:p>
          <a:r>
            <a:rPr lang="en-US"/>
            <a:t>1</a:t>
          </a:r>
        </a:p>
      </dgm:t>
    </dgm:pt>
    <dgm:pt modelId="{7E066C03-6104-4A59-95DC-1CD2FDB36C58}">
      <dgm:prSet/>
      <dgm:spPr/>
      <dgm:t>
        <a:bodyPr/>
        <a:lstStyle/>
        <a:p>
          <a:r>
            <a:rPr lang="it-IT" b="0" i="0"/>
            <a:t>La conseguente delocalizzazione diviene la controfigura delle aree valutarie. </a:t>
          </a:r>
          <a:endParaRPr lang="en-US"/>
        </a:p>
      </dgm:t>
    </dgm:pt>
    <dgm:pt modelId="{09959DD4-86C2-4DE7-B80D-C5E6BED1F47D}" type="parTrans" cxnId="{F9A638FC-EC6D-411C-A3AB-F6E34E2587D4}">
      <dgm:prSet/>
      <dgm:spPr/>
      <dgm:t>
        <a:bodyPr/>
        <a:lstStyle/>
        <a:p>
          <a:endParaRPr lang="en-US"/>
        </a:p>
      </dgm:t>
    </dgm:pt>
    <dgm:pt modelId="{0A94EC57-6AA4-40A9-B310-C04882B4A608}" type="sibTrans" cxnId="{F9A638FC-EC6D-411C-A3AB-F6E34E2587D4}">
      <dgm:prSet phldrT="2" phldr="0"/>
      <dgm:spPr/>
      <dgm:t>
        <a:bodyPr/>
        <a:lstStyle/>
        <a:p>
          <a:r>
            <a:rPr lang="en-US"/>
            <a:t>2</a:t>
          </a:r>
        </a:p>
      </dgm:t>
    </dgm:pt>
    <dgm:pt modelId="{9AD98F77-0218-4934-88A8-A7C693AAD55B}">
      <dgm:prSet/>
      <dgm:spPr/>
      <dgm:t>
        <a:bodyPr/>
        <a:lstStyle/>
        <a:p>
          <a:r>
            <a:rPr lang="it-IT" b="0" i="0"/>
            <a:t>Il concetto di filiera (e quelli connessi di catena o di cordata) viene così ampliato a dismisura, proprio in relazione alla forma monopolistica e, appunto, finanziaria dell’imperialismo.</a:t>
          </a:r>
          <a:endParaRPr lang="en-US"/>
        </a:p>
      </dgm:t>
    </dgm:pt>
    <dgm:pt modelId="{6A1E1836-BB9B-4939-B269-53B32853DF21}" type="parTrans" cxnId="{20FB62BA-AD5B-41DC-B183-AEB97B753F21}">
      <dgm:prSet/>
      <dgm:spPr/>
      <dgm:t>
        <a:bodyPr/>
        <a:lstStyle/>
        <a:p>
          <a:endParaRPr lang="en-US"/>
        </a:p>
      </dgm:t>
    </dgm:pt>
    <dgm:pt modelId="{96033E66-2A01-4640-B657-D3E8CBAD2DF9}" type="sibTrans" cxnId="{20FB62BA-AD5B-41DC-B183-AEB97B753F21}">
      <dgm:prSet phldrT="3" phldr="0"/>
      <dgm:spPr/>
      <dgm:t>
        <a:bodyPr/>
        <a:lstStyle/>
        <a:p>
          <a:r>
            <a:rPr lang="en-US"/>
            <a:t>3</a:t>
          </a:r>
        </a:p>
      </dgm:t>
    </dgm:pt>
    <dgm:pt modelId="{BF8156EE-5727-4157-8431-E7FABE291D24}" type="pres">
      <dgm:prSet presAssocID="{2B874452-9E61-4A3D-89E1-9A79909DF4BB}" presName="Name0" presStyleCnt="0">
        <dgm:presLayoutVars>
          <dgm:animLvl val="lvl"/>
          <dgm:resizeHandles val="exact"/>
        </dgm:presLayoutVars>
      </dgm:prSet>
      <dgm:spPr/>
    </dgm:pt>
    <dgm:pt modelId="{9C74ED5F-847E-4589-8E00-FC5B1CE60516}" type="pres">
      <dgm:prSet presAssocID="{1FC98F9D-4E1C-4524-86FC-CB37A36D72D1}" presName="compositeNode" presStyleCnt="0">
        <dgm:presLayoutVars>
          <dgm:bulletEnabled val="1"/>
        </dgm:presLayoutVars>
      </dgm:prSet>
      <dgm:spPr/>
    </dgm:pt>
    <dgm:pt modelId="{C3CAC4BD-54CB-4445-B5C9-ABBEB20FDC0C}" type="pres">
      <dgm:prSet presAssocID="{1FC98F9D-4E1C-4524-86FC-CB37A36D72D1}" presName="bgRect" presStyleLbl="bgAccFollowNode1" presStyleIdx="0" presStyleCnt="3"/>
      <dgm:spPr/>
    </dgm:pt>
    <dgm:pt modelId="{0FC79D5F-7B11-48E1-BD81-6EA4B49A4934}" type="pres">
      <dgm:prSet presAssocID="{3D59BEAB-0C00-4EFD-A15B-811A1FEA4BA4}" presName="sibTransNodeCircle" presStyleLbl="alignNode1" presStyleIdx="0" presStyleCnt="6">
        <dgm:presLayoutVars>
          <dgm:chMax val="0"/>
          <dgm:bulletEnabled/>
        </dgm:presLayoutVars>
      </dgm:prSet>
      <dgm:spPr/>
    </dgm:pt>
    <dgm:pt modelId="{1F29C084-7E30-48DD-A53A-5D08E6BA5E5E}" type="pres">
      <dgm:prSet presAssocID="{1FC98F9D-4E1C-4524-86FC-CB37A36D72D1}" presName="bottomLine" presStyleLbl="alignNode1" presStyleIdx="1" presStyleCnt="6">
        <dgm:presLayoutVars/>
      </dgm:prSet>
      <dgm:spPr/>
    </dgm:pt>
    <dgm:pt modelId="{550472B0-AE52-4DB9-A792-29A66BAEA980}" type="pres">
      <dgm:prSet presAssocID="{1FC98F9D-4E1C-4524-86FC-CB37A36D72D1}" presName="nodeText" presStyleLbl="bgAccFollowNode1" presStyleIdx="0" presStyleCnt="3">
        <dgm:presLayoutVars>
          <dgm:bulletEnabled val="1"/>
        </dgm:presLayoutVars>
      </dgm:prSet>
      <dgm:spPr/>
    </dgm:pt>
    <dgm:pt modelId="{B100AB88-6B58-4139-B5A6-AC34A2544094}" type="pres">
      <dgm:prSet presAssocID="{3D59BEAB-0C00-4EFD-A15B-811A1FEA4BA4}" presName="sibTrans" presStyleCnt="0"/>
      <dgm:spPr/>
    </dgm:pt>
    <dgm:pt modelId="{C4B94BBE-C293-400B-BC49-96A51815B286}" type="pres">
      <dgm:prSet presAssocID="{7E066C03-6104-4A59-95DC-1CD2FDB36C58}" presName="compositeNode" presStyleCnt="0">
        <dgm:presLayoutVars>
          <dgm:bulletEnabled val="1"/>
        </dgm:presLayoutVars>
      </dgm:prSet>
      <dgm:spPr/>
    </dgm:pt>
    <dgm:pt modelId="{30887ED4-DC2B-4EEC-B067-8C7FF635B0BE}" type="pres">
      <dgm:prSet presAssocID="{7E066C03-6104-4A59-95DC-1CD2FDB36C58}" presName="bgRect" presStyleLbl="bgAccFollowNode1" presStyleIdx="1" presStyleCnt="3"/>
      <dgm:spPr/>
    </dgm:pt>
    <dgm:pt modelId="{5E7B72ED-576E-48ED-B669-930DCB9CE15E}" type="pres">
      <dgm:prSet presAssocID="{0A94EC57-6AA4-40A9-B310-C04882B4A608}" presName="sibTransNodeCircle" presStyleLbl="alignNode1" presStyleIdx="2" presStyleCnt="6">
        <dgm:presLayoutVars>
          <dgm:chMax val="0"/>
          <dgm:bulletEnabled/>
        </dgm:presLayoutVars>
      </dgm:prSet>
      <dgm:spPr/>
    </dgm:pt>
    <dgm:pt modelId="{2E7FE1C5-98FC-45FD-B726-E355B2DB2DC9}" type="pres">
      <dgm:prSet presAssocID="{7E066C03-6104-4A59-95DC-1CD2FDB36C58}" presName="bottomLine" presStyleLbl="alignNode1" presStyleIdx="3" presStyleCnt="6">
        <dgm:presLayoutVars/>
      </dgm:prSet>
      <dgm:spPr/>
    </dgm:pt>
    <dgm:pt modelId="{B657311A-5DA1-4AF9-97D2-A04391688DB4}" type="pres">
      <dgm:prSet presAssocID="{7E066C03-6104-4A59-95DC-1CD2FDB36C58}" presName="nodeText" presStyleLbl="bgAccFollowNode1" presStyleIdx="1" presStyleCnt="3">
        <dgm:presLayoutVars>
          <dgm:bulletEnabled val="1"/>
        </dgm:presLayoutVars>
      </dgm:prSet>
      <dgm:spPr/>
    </dgm:pt>
    <dgm:pt modelId="{CB5F379E-3962-49F5-AF14-0E22F81D5FBF}" type="pres">
      <dgm:prSet presAssocID="{0A94EC57-6AA4-40A9-B310-C04882B4A608}" presName="sibTrans" presStyleCnt="0"/>
      <dgm:spPr/>
    </dgm:pt>
    <dgm:pt modelId="{053A69FF-687F-4E06-9B39-87600EE0776C}" type="pres">
      <dgm:prSet presAssocID="{9AD98F77-0218-4934-88A8-A7C693AAD55B}" presName="compositeNode" presStyleCnt="0">
        <dgm:presLayoutVars>
          <dgm:bulletEnabled val="1"/>
        </dgm:presLayoutVars>
      </dgm:prSet>
      <dgm:spPr/>
    </dgm:pt>
    <dgm:pt modelId="{D626DA73-557D-4449-A2E7-5CA342C517B0}" type="pres">
      <dgm:prSet presAssocID="{9AD98F77-0218-4934-88A8-A7C693AAD55B}" presName="bgRect" presStyleLbl="bgAccFollowNode1" presStyleIdx="2" presStyleCnt="3"/>
      <dgm:spPr/>
    </dgm:pt>
    <dgm:pt modelId="{6C03E594-15F0-4346-87D4-E39F580071F6}" type="pres">
      <dgm:prSet presAssocID="{96033E66-2A01-4640-B657-D3E8CBAD2DF9}" presName="sibTransNodeCircle" presStyleLbl="alignNode1" presStyleIdx="4" presStyleCnt="6">
        <dgm:presLayoutVars>
          <dgm:chMax val="0"/>
          <dgm:bulletEnabled/>
        </dgm:presLayoutVars>
      </dgm:prSet>
      <dgm:spPr/>
    </dgm:pt>
    <dgm:pt modelId="{E1C12AFA-936C-4A8B-B49F-23DAE46F0B58}" type="pres">
      <dgm:prSet presAssocID="{9AD98F77-0218-4934-88A8-A7C693AAD55B}" presName="bottomLine" presStyleLbl="alignNode1" presStyleIdx="5" presStyleCnt="6">
        <dgm:presLayoutVars/>
      </dgm:prSet>
      <dgm:spPr/>
    </dgm:pt>
    <dgm:pt modelId="{8DF65C7F-D175-42EC-A3A0-D321FF6E28E2}" type="pres">
      <dgm:prSet presAssocID="{9AD98F77-0218-4934-88A8-A7C693AAD55B}" presName="nodeText" presStyleLbl="bgAccFollowNode1" presStyleIdx="2" presStyleCnt="3">
        <dgm:presLayoutVars>
          <dgm:bulletEnabled val="1"/>
        </dgm:presLayoutVars>
      </dgm:prSet>
      <dgm:spPr/>
    </dgm:pt>
  </dgm:ptLst>
  <dgm:cxnLst>
    <dgm:cxn modelId="{262DF92C-18E5-4E98-B8A6-5185835C5ECC}" type="presOf" srcId="{9AD98F77-0218-4934-88A8-A7C693AAD55B}" destId="{D626DA73-557D-4449-A2E7-5CA342C517B0}" srcOrd="0" destOrd="0" presId="urn:microsoft.com/office/officeart/2016/7/layout/BasicLinearProcessNumbered"/>
    <dgm:cxn modelId="{0ED10F63-CD27-4DDF-971E-FF74DBDA2F93}" srcId="{2B874452-9E61-4A3D-89E1-9A79909DF4BB}" destId="{1FC98F9D-4E1C-4524-86FC-CB37A36D72D1}" srcOrd="0" destOrd="0" parTransId="{4A6B1CC3-DFBC-4672-BB5F-9A7FAC55048B}" sibTransId="{3D59BEAB-0C00-4EFD-A15B-811A1FEA4BA4}"/>
    <dgm:cxn modelId="{0D351184-713A-43DB-A276-7CB14A9CD101}" type="presOf" srcId="{0A94EC57-6AA4-40A9-B310-C04882B4A608}" destId="{5E7B72ED-576E-48ED-B669-930DCB9CE15E}" srcOrd="0" destOrd="0" presId="urn:microsoft.com/office/officeart/2016/7/layout/BasicLinearProcessNumbered"/>
    <dgm:cxn modelId="{B93649A2-F93B-49F2-95C2-766CBDAF10DE}" type="presOf" srcId="{1FC98F9D-4E1C-4524-86FC-CB37A36D72D1}" destId="{C3CAC4BD-54CB-4445-B5C9-ABBEB20FDC0C}" srcOrd="0" destOrd="0" presId="urn:microsoft.com/office/officeart/2016/7/layout/BasicLinearProcessNumbered"/>
    <dgm:cxn modelId="{49F36FB7-0D88-45AB-9C2A-E683DD5BBD3B}" type="presOf" srcId="{3D59BEAB-0C00-4EFD-A15B-811A1FEA4BA4}" destId="{0FC79D5F-7B11-48E1-BD81-6EA4B49A4934}" srcOrd="0" destOrd="0" presId="urn:microsoft.com/office/officeart/2016/7/layout/BasicLinearProcessNumbered"/>
    <dgm:cxn modelId="{20FB62BA-AD5B-41DC-B183-AEB97B753F21}" srcId="{2B874452-9E61-4A3D-89E1-9A79909DF4BB}" destId="{9AD98F77-0218-4934-88A8-A7C693AAD55B}" srcOrd="2" destOrd="0" parTransId="{6A1E1836-BB9B-4939-B269-53B32853DF21}" sibTransId="{96033E66-2A01-4640-B657-D3E8CBAD2DF9}"/>
    <dgm:cxn modelId="{8F274BBC-D18A-4163-A252-75E97B638405}" type="presOf" srcId="{9AD98F77-0218-4934-88A8-A7C693AAD55B}" destId="{8DF65C7F-D175-42EC-A3A0-D321FF6E28E2}" srcOrd="1" destOrd="0" presId="urn:microsoft.com/office/officeart/2016/7/layout/BasicLinearProcessNumbered"/>
    <dgm:cxn modelId="{391C9DE1-FF4F-43FE-A584-3CDE0DC1CE0A}" type="presOf" srcId="{7E066C03-6104-4A59-95DC-1CD2FDB36C58}" destId="{30887ED4-DC2B-4EEC-B067-8C7FF635B0BE}" srcOrd="0" destOrd="0" presId="urn:microsoft.com/office/officeart/2016/7/layout/BasicLinearProcessNumbered"/>
    <dgm:cxn modelId="{636634E9-8E03-4522-88A5-0ABB6D0EE818}" type="presOf" srcId="{1FC98F9D-4E1C-4524-86FC-CB37A36D72D1}" destId="{550472B0-AE52-4DB9-A792-29A66BAEA980}" srcOrd="1" destOrd="0" presId="urn:microsoft.com/office/officeart/2016/7/layout/BasicLinearProcessNumbered"/>
    <dgm:cxn modelId="{36551CEB-422F-48E7-9D8E-41766DA13C52}" type="presOf" srcId="{96033E66-2A01-4640-B657-D3E8CBAD2DF9}" destId="{6C03E594-15F0-4346-87D4-E39F580071F6}" srcOrd="0" destOrd="0" presId="urn:microsoft.com/office/officeart/2016/7/layout/BasicLinearProcessNumbered"/>
    <dgm:cxn modelId="{D94B1BED-7D53-4FC5-A52B-86AA074D2406}" type="presOf" srcId="{7E066C03-6104-4A59-95DC-1CD2FDB36C58}" destId="{B657311A-5DA1-4AF9-97D2-A04391688DB4}" srcOrd="1" destOrd="0" presId="urn:microsoft.com/office/officeart/2016/7/layout/BasicLinearProcessNumbered"/>
    <dgm:cxn modelId="{9A1A0DF9-50AE-4F97-BFBE-5824C5523999}" type="presOf" srcId="{2B874452-9E61-4A3D-89E1-9A79909DF4BB}" destId="{BF8156EE-5727-4157-8431-E7FABE291D24}" srcOrd="0" destOrd="0" presId="urn:microsoft.com/office/officeart/2016/7/layout/BasicLinearProcessNumbered"/>
    <dgm:cxn modelId="{F9A638FC-EC6D-411C-A3AB-F6E34E2587D4}" srcId="{2B874452-9E61-4A3D-89E1-9A79909DF4BB}" destId="{7E066C03-6104-4A59-95DC-1CD2FDB36C58}" srcOrd="1" destOrd="0" parTransId="{09959DD4-86C2-4DE7-B80D-C5E6BED1F47D}" sibTransId="{0A94EC57-6AA4-40A9-B310-C04882B4A608}"/>
    <dgm:cxn modelId="{3761B66E-C09D-4E28-957F-83A078576E7E}" type="presParOf" srcId="{BF8156EE-5727-4157-8431-E7FABE291D24}" destId="{9C74ED5F-847E-4589-8E00-FC5B1CE60516}" srcOrd="0" destOrd="0" presId="urn:microsoft.com/office/officeart/2016/7/layout/BasicLinearProcessNumbered"/>
    <dgm:cxn modelId="{C01FEB77-B55C-4F7C-8425-E76B2C744C5E}" type="presParOf" srcId="{9C74ED5F-847E-4589-8E00-FC5B1CE60516}" destId="{C3CAC4BD-54CB-4445-B5C9-ABBEB20FDC0C}" srcOrd="0" destOrd="0" presId="urn:microsoft.com/office/officeart/2016/7/layout/BasicLinearProcessNumbered"/>
    <dgm:cxn modelId="{884EF5E7-1798-4B3E-9E6D-F1F5AC860E37}" type="presParOf" srcId="{9C74ED5F-847E-4589-8E00-FC5B1CE60516}" destId="{0FC79D5F-7B11-48E1-BD81-6EA4B49A4934}" srcOrd="1" destOrd="0" presId="urn:microsoft.com/office/officeart/2016/7/layout/BasicLinearProcessNumbered"/>
    <dgm:cxn modelId="{E363FE7E-740D-471D-B0E4-5B417ABA6526}" type="presParOf" srcId="{9C74ED5F-847E-4589-8E00-FC5B1CE60516}" destId="{1F29C084-7E30-48DD-A53A-5D08E6BA5E5E}" srcOrd="2" destOrd="0" presId="urn:microsoft.com/office/officeart/2016/7/layout/BasicLinearProcessNumbered"/>
    <dgm:cxn modelId="{31FEBB09-3425-4A89-9437-F0D3F637BB8E}" type="presParOf" srcId="{9C74ED5F-847E-4589-8E00-FC5B1CE60516}" destId="{550472B0-AE52-4DB9-A792-29A66BAEA980}" srcOrd="3" destOrd="0" presId="urn:microsoft.com/office/officeart/2016/7/layout/BasicLinearProcessNumbered"/>
    <dgm:cxn modelId="{5744E5B2-711E-487E-8589-47175056077E}" type="presParOf" srcId="{BF8156EE-5727-4157-8431-E7FABE291D24}" destId="{B100AB88-6B58-4139-B5A6-AC34A2544094}" srcOrd="1" destOrd="0" presId="urn:microsoft.com/office/officeart/2016/7/layout/BasicLinearProcessNumbered"/>
    <dgm:cxn modelId="{298835DC-3C16-423B-9F87-854736C1A8EF}" type="presParOf" srcId="{BF8156EE-5727-4157-8431-E7FABE291D24}" destId="{C4B94BBE-C293-400B-BC49-96A51815B286}" srcOrd="2" destOrd="0" presId="urn:microsoft.com/office/officeart/2016/7/layout/BasicLinearProcessNumbered"/>
    <dgm:cxn modelId="{8CB4F46A-2828-457D-870B-7B7C19155FD7}" type="presParOf" srcId="{C4B94BBE-C293-400B-BC49-96A51815B286}" destId="{30887ED4-DC2B-4EEC-B067-8C7FF635B0BE}" srcOrd="0" destOrd="0" presId="urn:microsoft.com/office/officeart/2016/7/layout/BasicLinearProcessNumbered"/>
    <dgm:cxn modelId="{0B9D1A8E-9804-4EF3-A217-E8D862F3BFF9}" type="presParOf" srcId="{C4B94BBE-C293-400B-BC49-96A51815B286}" destId="{5E7B72ED-576E-48ED-B669-930DCB9CE15E}" srcOrd="1" destOrd="0" presId="urn:microsoft.com/office/officeart/2016/7/layout/BasicLinearProcessNumbered"/>
    <dgm:cxn modelId="{EBC7AED5-EB74-4900-A192-56C898252A2A}" type="presParOf" srcId="{C4B94BBE-C293-400B-BC49-96A51815B286}" destId="{2E7FE1C5-98FC-45FD-B726-E355B2DB2DC9}" srcOrd="2" destOrd="0" presId="urn:microsoft.com/office/officeart/2016/7/layout/BasicLinearProcessNumbered"/>
    <dgm:cxn modelId="{DFE47595-E83A-403C-A387-AFF9C605CFB9}" type="presParOf" srcId="{C4B94BBE-C293-400B-BC49-96A51815B286}" destId="{B657311A-5DA1-4AF9-97D2-A04391688DB4}" srcOrd="3" destOrd="0" presId="urn:microsoft.com/office/officeart/2016/7/layout/BasicLinearProcessNumbered"/>
    <dgm:cxn modelId="{5565450B-60FA-46A6-B2D8-DA9B52444856}" type="presParOf" srcId="{BF8156EE-5727-4157-8431-E7FABE291D24}" destId="{CB5F379E-3962-49F5-AF14-0E22F81D5FBF}" srcOrd="3" destOrd="0" presId="urn:microsoft.com/office/officeart/2016/7/layout/BasicLinearProcessNumbered"/>
    <dgm:cxn modelId="{DC09E714-32D2-42BA-B5FD-BFD4EECA2A26}" type="presParOf" srcId="{BF8156EE-5727-4157-8431-E7FABE291D24}" destId="{053A69FF-687F-4E06-9B39-87600EE0776C}" srcOrd="4" destOrd="0" presId="urn:microsoft.com/office/officeart/2016/7/layout/BasicLinearProcessNumbered"/>
    <dgm:cxn modelId="{5A492417-35BE-4064-8EB0-87EB1CE7769E}" type="presParOf" srcId="{053A69FF-687F-4E06-9B39-87600EE0776C}" destId="{D626DA73-557D-4449-A2E7-5CA342C517B0}" srcOrd="0" destOrd="0" presId="urn:microsoft.com/office/officeart/2016/7/layout/BasicLinearProcessNumbered"/>
    <dgm:cxn modelId="{98289FFC-D140-4D00-8631-8C042FE8BF7C}" type="presParOf" srcId="{053A69FF-687F-4E06-9B39-87600EE0776C}" destId="{6C03E594-15F0-4346-87D4-E39F580071F6}" srcOrd="1" destOrd="0" presId="urn:microsoft.com/office/officeart/2016/7/layout/BasicLinearProcessNumbered"/>
    <dgm:cxn modelId="{77B43727-7E03-43E6-A89F-5D74C338F7E6}" type="presParOf" srcId="{053A69FF-687F-4E06-9B39-87600EE0776C}" destId="{E1C12AFA-936C-4A8B-B49F-23DAE46F0B58}" srcOrd="2" destOrd="0" presId="urn:microsoft.com/office/officeart/2016/7/layout/BasicLinearProcessNumbered"/>
    <dgm:cxn modelId="{D5976777-4949-42D3-87AF-F9D40A709B7F}" type="presParOf" srcId="{053A69FF-687F-4E06-9B39-87600EE0776C}" destId="{8DF65C7F-D175-42EC-A3A0-D321FF6E28E2}"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CECE5C-60A8-4853-BB9B-DAAC7D464E99}"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A9E979E3-0524-4E31-A5DA-08C911FD20C3}">
      <dgm:prSet/>
      <dgm:spPr/>
      <dgm:t>
        <a:bodyPr/>
        <a:lstStyle/>
        <a:p>
          <a:r>
            <a:rPr lang="it-IT"/>
            <a:t>Un vantaggio dal lato dei costi si ha per effetto delle minori spese (vere o “false”) di produzione, tanto quelle inerenti propriamente alla (sub)produzione, quanto quelle che incidono attraverso la circolazione. </a:t>
          </a:r>
          <a:endParaRPr lang="en-US"/>
        </a:p>
      </dgm:t>
    </dgm:pt>
    <dgm:pt modelId="{B05D468F-2E1B-4840-8276-609FF41538B0}" type="parTrans" cxnId="{E5236156-F1B7-4F34-8E45-268175201A4E}">
      <dgm:prSet/>
      <dgm:spPr/>
      <dgm:t>
        <a:bodyPr/>
        <a:lstStyle/>
        <a:p>
          <a:endParaRPr lang="en-US"/>
        </a:p>
      </dgm:t>
    </dgm:pt>
    <dgm:pt modelId="{186E1B90-047B-4DF8-89EE-F517C0EF05BB}" type="sibTrans" cxnId="{E5236156-F1B7-4F34-8E45-268175201A4E}">
      <dgm:prSet/>
      <dgm:spPr/>
      <dgm:t>
        <a:bodyPr/>
        <a:lstStyle/>
        <a:p>
          <a:endParaRPr lang="en-US"/>
        </a:p>
      </dgm:t>
    </dgm:pt>
    <dgm:pt modelId="{8CE47CA2-DF4A-4960-A1A9-12ED830902AD}">
      <dgm:prSet/>
      <dgm:spPr/>
      <dgm:t>
        <a:bodyPr/>
        <a:lstStyle/>
        <a:p>
          <a:r>
            <a:rPr lang="it-IT"/>
            <a:t>L’allargamento della scala di attività del capitale non influisce solo sui costi di circolazione propriamente detti, ma si estende all’economia concernente tutti i costi d’impresa [esternalizzazione ecc.].</a:t>
          </a:r>
          <a:endParaRPr lang="en-US"/>
        </a:p>
      </dgm:t>
    </dgm:pt>
    <dgm:pt modelId="{1CFD5B17-7ED4-4346-B62D-A21A376FD433}" type="parTrans" cxnId="{97E98643-DEC9-4F5D-BD45-09C7658C0148}">
      <dgm:prSet/>
      <dgm:spPr/>
      <dgm:t>
        <a:bodyPr/>
        <a:lstStyle/>
        <a:p>
          <a:endParaRPr lang="en-US"/>
        </a:p>
      </dgm:t>
    </dgm:pt>
    <dgm:pt modelId="{37F81C57-0E7F-40EF-8790-0AB97A74B336}" type="sibTrans" cxnId="{97E98643-DEC9-4F5D-BD45-09C7658C0148}">
      <dgm:prSet/>
      <dgm:spPr/>
      <dgm:t>
        <a:bodyPr/>
        <a:lstStyle/>
        <a:p>
          <a:endParaRPr lang="en-US"/>
        </a:p>
      </dgm:t>
    </dgm:pt>
    <dgm:pt modelId="{A2C69C87-DD12-4DE6-B738-0842EF2B99A3}">
      <dgm:prSet/>
      <dgm:spPr/>
      <dgm:t>
        <a:bodyPr/>
        <a:lstStyle/>
        <a:p>
          <a:r>
            <a:rPr lang="it-IT"/>
            <a:t>La capacità d’influenza transnazionale di ogni moneta (dollaro in testa) è dunque legata al controllo delle aree valutarie di riferimento. </a:t>
          </a:r>
          <a:endParaRPr lang="en-US"/>
        </a:p>
      </dgm:t>
    </dgm:pt>
    <dgm:pt modelId="{DE4513B3-7EB8-481E-A32B-BCB78362D689}" type="parTrans" cxnId="{CCC60F2A-FE16-418A-B473-DC0715CFED1A}">
      <dgm:prSet/>
      <dgm:spPr/>
      <dgm:t>
        <a:bodyPr/>
        <a:lstStyle/>
        <a:p>
          <a:endParaRPr lang="en-US"/>
        </a:p>
      </dgm:t>
    </dgm:pt>
    <dgm:pt modelId="{4B6D032F-0819-41F1-806D-95FE89E1DA71}" type="sibTrans" cxnId="{CCC60F2A-FE16-418A-B473-DC0715CFED1A}">
      <dgm:prSet/>
      <dgm:spPr/>
      <dgm:t>
        <a:bodyPr/>
        <a:lstStyle/>
        <a:p>
          <a:endParaRPr lang="en-US"/>
        </a:p>
      </dgm:t>
    </dgm:pt>
    <dgm:pt modelId="{81ACD760-C5A0-4C92-B54F-66C3224EBA0B}">
      <dgm:prSet/>
      <dgm:spPr/>
      <dgm:t>
        <a:bodyPr/>
        <a:lstStyle/>
        <a:p>
          <a:r>
            <a:rPr lang="it-IT"/>
            <a:t>Finché non si allarga in “positivo” il plusvalore al numeratore – ovvero, finché non riprende la vera e propria accumulazione di capitale su scala mondiale – tutta questa azione dal lato dei costi può rappresentare solo un palliativo. {pv/(cc+cv)}</a:t>
          </a:r>
          <a:endParaRPr lang="en-US"/>
        </a:p>
      </dgm:t>
    </dgm:pt>
    <dgm:pt modelId="{669370D1-B3C3-4AF1-9C5C-32BA914F432E}" type="parTrans" cxnId="{4B5E0E67-5DDE-4004-B524-7F68676251E2}">
      <dgm:prSet/>
      <dgm:spPr/>
      <dgm:t>
        <a:bodyPr/>
        <a:lstStyle/>
        <a:p>
          <a:endParaRPr lang="en-US"/>
        </a:p>
      </dgm:t>
    </dgm:pt>
    <dgm:pt modelId="{D63D6DCA-BF3C-485A-BE1C-FCA652B8A468}" type="sibTrans" cxnId="{4B5E0E67-5DDE-4004-B524-7F68676251E2}">
      <dgm:prSet/>
      <dgm:spPr/>
      <dgm:t>
        <a:bodyPr/>
        <a:lstStyle/>
        <a:p>
          <a:endParaRPr lang="en-US"/>
        </a:p>
      </dgm:t>
    </dgm:pt>
    <dgm:pt modelId="{226E8A87-31E0-41A1-8DC5-E6EDDFEE072C}" type="pres">
      <dgm:prSet presAssocID="{4ACECE5C-60A8-4853-BB9B-DAAC7D464E99}" presName="Name0" presStyleCnt="0">
        <dgm:presLayoutVars>
          <dgm:dir/>
          <dgm:animLvl val="lvl"/>
          <dgm:resizeHandles val="exact"/>
        </dgm:presLayoutVars>
      </dgm:prSet>
      <dgm:spPr/>
    </dgm:pt>
    <dgm:pt modelId="{489EE0CE-3164-47B2-AAD6-8BF0D6750621}" type="pres">
      <dgm:prSet presAssocID="{81ACD760-C5A0-4C92-B54F-66C3224EBA0B}" presName="boxAndChildren" presStyleCnt="0"/>
      <dgm:spPr/>
    </dgm:pt>
    <dgm:pt modelId="{4AE45DD1-389B-4AD6-85B7-FC24A36572FA}" type="pres">
      <dgm:prSet presAssocID="{81ACD760-C5A0-4C92-B54F-66C3224EBA0B}" presName="parentTextBox" presStyleLbl="node1" presStyleIdx="0" presStyleCnt="4"/>
      <dgm:spPr/>
    </dgm:pt>
    <dgm:pt modelId="{6CD7941B-C062-44F0-B205-487E903F6359}" type="pres">
      <dgm:prSet presAssocID="{4B6D032F-0819-41F1-806D-95FE89E1DA71}" presName="sp" presStyleCnt="0"/>
      <dgm:spPr/>
    </dgm:pt>
    <dgm:pt modelId="{4F94D865-028A-4861-AA1A-CD7DB5D20870}" type="pres">
      <dgm:prSet presAssocID="{A2C69C87-DD12-4DE6-B738-0842EF2B99A3}" presName="arrowAndChildren" presStyleCnt="0"/>
      <dgm:spPr/>
    </dgm:pt>
    <dgm:pt modelId="{6B091AD5-E34A-4B95-AEE4-FFCCA5C68170}" type="pres">
      <dgm:prSet presAssocID="{A2C69C87-DD12-4DE6-B738-0842EF2B99A3}" presName="parentTextArrow" presStyleLbl="node1" presStyleIdx="1" presStyleCnt="4"/>
      <dgm:spPr/>
    </dgm:pt>
    <dgm:pt modelId="{8B43ADCF-7243-408D-8B1E-92F36549C439}" type="pres">
      <dgm:prSet presAssocID="{37F81C57-0E7F-40EF-8790-0AB97A74B336}" presName="sp" presStyleCnt="0"/>
      <dgm:spPr/>
    </dgm:pt>
    <dgm:pt modelId="{E423F092-F4FC-4A84-A3D0-ED1EE91671CE}" type="pres">
      <dgm:prSet presAssocID="{8CE47CA2-DF4A-4960-A1A9-12ED830902AD}" presName="arrowAndChildren" presStyleCnt="0"/>
      <dgm:spPr/>
    </dgm:pt>
    <dgm:pt modelId="{FB5D1D5D-7F8A-4D1E-86F9-D0E1513FDCA7}" type="pres">
      <dgm:prSet presAssocID="{8CE47CA2-DF4A-4960-A1A9-12ED830902AD}" presName="parentTextArrow" presStyleLbl="node1" presStyleIdx="2" presStyleCnt="4"/>
      <dgm:spPr/>
    </dgm:pt>
    <dgm:pt modelId="{CEEAE144-AEBE-4705-ACD4-ECD43F52AC1A}" type="pres">
      <dgm:prSet presAssocID="{186E1B90-047B-4DF8-89EE-F517C0EF05BB}" presName="sp" presStyleCnt="0"/>
      <dgm:spPr/>
    </dgm:pt>
    <dgm:pt modelId="{A1D0C90D-27D6-4D59-9311-A31A3F071207}" type="pres">
      <dgm:prSet presAssocID="{A9E979E3-0524-4E31-A5DA-08C911FD20C3}" presName="arrowAndChildren" presStyleCnt="0"/>
      <dgm:spPr/>
    </dgm:pt>
    <dgm:pt modelId="{AB9F1233-6D1D-4473-88AA-DB27A2421D5C}" type="pres">
      <dgm:prSet presAssocID="{A9E979E3-0524-4E31-A5DA-08C911FD20C3}" presName="parentTextArrow" presStyleLbl="node1" presStyleIdx="3" presStyleCnt="4"/>
      <dgm:spPr/>
    </dgm:pt>
  </dgm:ptLst>
  <dgm:cxnLst>
    <dgm:cxn modelId="{4BC32728-3D32-4B21-83BB-0FEBA883D92B}" type="presOf" srcId="{A9E979E3-0524-4E31-A5DA-08C911FD20C3}" destId="{AB9F1233-6D1D-4473-88AA-DB27A2421D5C}" srcOrd="0" destOrd="0" presId="urn:microsoft.com/office/officeart/2005/8/layout/process4"/>
    <dgm:cxn modelId="{CCC60F2A-FE16-418A-B473-DC0715CFED1A}" srcId="{4ACECE5C-60A8-4853-BB9B-DAAC7D464E99}" destId="{A2C69C87-DD12-4DE6-B738-0842EF2B99A3}" srcOrd="2" destOrd="0" parTransId="{DE4513B3-7EB8-481E-A32B-BCB78362D689}" sibTransId="{4B6D032F-0819-41F1-806D-95FE89E1DA71}"/>
    <dgm:cxn modelId="{97E98643-DEC9-4F5D-BD45-09C7658C0148}" srcId="{4ACECE5C-60A8-4853-BB9B-DAAC7D464E99}" destId="{8CE47CA2-DF4A-4960-A1A9-12ED830902AD}" srcOrd="1" destOrd="0" parTransId="{1CFD5B17-7ED4-4346-B62D-A21A376FD433}" sibTransId="{37F81C57-0E7F-40EF-8790-0AB97A74B336}"/>
    <dgm:cxn modelId="{4B5E0E67-5DDE-4004-B524-7F68676251E2}" srcId="{4ACECE5C-60A8-4853-BB9B-DAAC7D464E99}" destId="{81ACD760-C5A0-4C92-B54F-66C3224EBA0B}" srcOrd="3" destOrd="0" parTransId="{669370D1-B3C3-4AF1-9C5C-32BA914F432E}" sibTransId="{D63D6DCA-BF3C-485A-BE1C-FCA652B8A468}"/>
    <dgm:cxn modelId="{E5236156-F1B7-4F34-8E45-268175201A4E}" srcId="{4ACECE5C-60A8-4853-BB9B-DAAC7D464E99}" destId="{A9E979E3-0524-4E31-A5DA-08C911FD20C3}" srcOrd="0" destOrd="0" parTransId="{B05D468F-2E1B-4840-8276-609FF41538B0}" sibTransId="{186E1B90-047B-4DF8-89EE-F517C0EF05BB}"/>
    <dgm:cxn modelId="{B92FBD7A-3757-41D2-B130-43309D68787E}" type="presOf" srcId="{8CE47CA2-DF4A-4960-A1A9-12ED830902AD}" destId="{FB5D1D5D-7F8A-4D1E-86F9-D0E1513FDCA7}" srcOrd="0" destOrd="0" presId="urn:microsoft.com/office/officeart/2005/8/layout/process4"/>
    <dgm:cxn modelId="{394A0CCA-CCF4-4E86-8739-BE1A10EAE403}" type="presOf" srcId="{4ACECE5C-60A8-4853-BB9B-DAAC7D464E99}" destId="{226E8A87-31E0-41A1-8DC5-E6EDDFEE072C}" srcOrd="0" destOrd="0" presId="urn:microsoft.com/office/officeart/2005/8/layout/process4"/>
    <dgm:cxn modelId="{957DD9D8-AD73-4090-BFC7-D9C995A1704A}" type="presOf" srcId="{A2C69C87-DD12-4DE6-B738-0842EF2B99A3}" destId="{6B091AD5-E34A-4B95-AEE4-FFCCA5C68170}" srcOrd="0" destOrd="0" presId="urn:microsoft.com/office/officeart/2005/8/layout/process4"/>
    <dgm:cxn modelId="{7A75F0F4-3972-4B5C-B5C3-4FCE32E3E77D}" type="presOf" srcId="{81ACD760-C5A0-4C92-B54F-66C3224EBA0B}" destId="{4AE45DD1-389B-4AD6-85B7-FC24A36572FA}" srcOrd="0" destOrd="0" presId="urn:microsoft.com/office/officeart/2005/8/layout/process4"/>
    <dgm:cxn modelId="{8194F732-1C1E-454E-8AE2-DF6B980B7285}" type="presParOf" srcId="{226E8A87-31E0-41A1-8DC5-E6EDDFEE072C}" destId="{489EE0CE-3164-47B2-AAD6-8BF0D6750621}" srcOrd="0" destOrd="0" presId="urn:microsoft.com/office/officeart/2005/8/layout/process4"/>
    <dgm:cxn modelId="{C0ECE4E2-DCED-4B39-993E-EABE0CA28159}" type="presParOf" srcId="{489EE0CE-3164-47B2-AAD6-8BF0D6750621}" destId="{4AE45DD1-389B-4AD6-85B7-FC24A36572FA}" srcOrd="0" destOrd="0" presId="urn:microsoft.com/office/officeart/2005/8/layout/process4"/>
    <dgm:cxn modelId="{B2D7D090-E405-4902-A30B-1D7F2BA39EFC}" type="presParOf" srcId="{226E8A87-31E0-41A1-8DC5-E6EDDFEE072C}" destId="{6CD7941B-C062-44F0-B205-487E903F6359}" srcOrd="1" destOrd="0" presId="urn:microsoft.com/office/officeart/2005/8/layout/process4"/>
    <dgm:cxn modelId="{8040D11C-9016-4964-BB09-7A75D5327EF5}" type="presParOf" srcId="{226E8A87-31E0-41A1-8DC5-E6EDDFEE072C}" destId="{4F94D865-028A-4861-AA1A-CD7DB5D20870}" srcOrd="2" destOrd="0" presId="urn:microsoft.com/office/officeart/2005/8/layout/process4"/>
    <dgm:cxn modelId="{2ADECE91-20C5-4595-A2E9-87F5E8B21C51}" type="presParOf" srcId="{4F94D865-028A-4861-AA1A-CD7DB5D20870}" destId="{6B091AD5-E34A-4B95-AEE4-FFCCA5C68170}" srcOrd="0" destOrd="0" presId="urn:microsoft.com/office/officeart/2005/8/layout/process4"/>
    <dgm:cxn modelId="{AA2DF600-BC83-4543-9665-38CA97BDE938}" type="presParOf" srcId="{226E8A87-31E0-41A1-8DC5-E6EDDFEE072C}" destId="{8B43ADCF-7243-408D-8B1E-92F36549C439}" srcOrd="3" destOrd="0" presId="urn:microsoft.com/office/officeart/2005/8/layout/process4"/>
    <dgm:cxn modelId="{8EDA7EFA-B532-457A-B722-7DC19CEA749C}" type="presParOf" srcId="{226E8A87-31E0-41A1-8DC5-E6EDDFEE072C}" destId="{E423F092-F4FC-4A84-A3D0-ED1EE91671CE}" srcOrd="4" destOrd="0" presId="urn:microsoft.com/office/officeart/2005/8/layout/process4"/>
    <dgm:cxn modelId="{E6EAB6E7-876F-43DF-BBB1-3D39AAFA91CE}" type="presParOf" srcId="{E423F092-F4FC-4A84-A3D0-ED1EE91671CE}" destId="{FB5D1D5D-7F8A-4D1E-86F9-D0E1513FDCA7}" srcOrd="0" destOrd="0" presId="urn:microsoft.com/office/officeart/2005/8/layout/process4"/>
    <dgm:cxn modelId="{ABBD0391-F5A7-434E-A40A-E32EC432FCB2}" type="presParOf" srcId="{226E8A87-31E0-41A1-8DC5-E6EDDFEE072C}" destId="{CEEAE144-AEBE-4705-ACD4-ECD43F52AC1A}" srcOrd="5" destOrd="0" presId="urn:microsoft.com/office/officeart/2005/8/layout/process4"/>
    <dgm:cxn modelId="{ABE0626E-D30E-492B-A27D-7CA2955166ED}" type="presParOf" srcId="{226E8A87-31E0-41A1-8DC5-E6EDDFEE072C}" destId="{A1D0C90D-27D6-4D59-9311-A31A3F071207}" srcOrd="6" destOrd="0" presId="urn:microsoft.com/office/officeart/2005/8/layout/process4"/>
    <dgm:cxn modelId="{2FE0AD0C-4D7B-403D-A617-552F8D029215}" type="presParOf" srcId="{A1D0C90D-27D6-4D59-9311-A31A3F071207}" destId="{AB9F1233-6D1D-4473-88AA-DB27A2421D5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1185C5-8CCF-49EE-AE33-61154DCEF383}"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93C6B3E3-E08F-44C6-802E-A5DC6DA8D525}">
      <dgm:prSet/>
      <dgm:spPr/>
      <dgm:t>
        <a:bodyPr/>
        <a:lstStyle/>
        <a:p>
          <a:r>
            <a:rPr lang="it-IT"/>
            <a:t>Sett 2008 – Ennesima manifestazione della crisi trentennale (forse la più veemente) con il fallimento di LBs</a:t>
          </a:r>
          <a:endParaRPr lang="en-US"/>
        </a:p>
      </dgm:t>
    </dgm:pt>
    <dgm:pt modelId="{991B908B-131E-4059-8EA1-3FB8124AD3D2}" type="parTrans" cxnId="{1B8BA105-57C7-4860-B7EB-E62AE37B3AF5}">
      <dgm:prSet/>
      <dgm:spPr/>
      <dgm:t>
        <a:bodyPr/>
        <a:lstStyle/>
        <a:p>
          <a:endParaRPr lang="en-US"/>
        </a:p>
      </dgm:t>
    </dgm:pt>
    <dgm:pt modelId="{3C2C155D-C75B-436A-89DE-3055B1A96118}" type="sibTrans" cxnId="{1B8BA105-57C7-4860-B7EB-E62AE37B3AF5}">
      <dgm:prSet/>
      <dgm:spPr/>
      <dgm:t>
        <a:bodyPr/>
        <a:lstStyle/>
        <a:p>
          <a:endParaRPr lang="en-US"/>
        </a:p>
      </dgm:t>
    </dgm:pt>
    <dgm:pt modelId="{CAC529DF-A544-4BEA-92D8-E3F1ABEE363F}">
      <dgm:prSet/>
      <dgm:spPr/>
      <dgm:t>
        <a:bodyPr/>
        <a:lstStyle/>
        <a:p>
          <a:r>
            <a:rPr lang="it-IT"/>
            <a:t>Feb. 2010 – </a:t>
          </a:r>
          <a:r>
            <a:rPr lang="it-IT" i="1"/>
            <a:t>Idea Dinner </a:t>
          </a:r>
          <a:r>
            <a:rPr lang="it-IT"/>
            <a:t>attacco speculativo al debito pubblico europeo</a:t>
          </a:r>
          <a:endParaRPr lang="en-US"/>
        </a:p>
      </dgm:t>
    </dgm:pt>
    <dgm:pt modelId="{8EE86FFA-5AF6-4FD7-A455-65A07C41AD4A}" type="parTrans" cxnId="{384C7AC2-FDF3-46EC-A6F3-F90AB2AA1D5A}">
      <dgm:prSet/>
      <dgm:spPr/>
      <dgm:t>
        <a:bodyPr/>
        <a:lstStyle/>
        <a:p>
          <a:endParaRPr lang="en-US"/>
        </a:p>
      </dgm:t>
    </dgm:pt>
    <dgm:pt modelId="{AEE914B2-4211-4B6B-9660-B6DD43EDAD23}" type="sibTrans" cxnId="{384C7AC2-FDF3-46EC-A6F3-F90AB2AA1D5A}">
      <dgm:prSet/>
      <dgm:spPr/>
      <dgm:t>
        <a:bodyPr/>
        <a:lstStyle/>
        <a:p>
          <a:endParaRPr lang="en-US"/>
        </a:p>
      </dgm:t>
    </dgm:pt>
    <dgm:pt modelId="{D79487C3-6D6E-40C5-8CA3-93377C6F8420}">
      <dgm:prSet/>
      <dgm:spPr/>
      <dgm:t>
        <a:bodyPr/>
        <a:lstStyle/>
        <a:p>
          <a:r>
            <a:rPr lang="it-IT" i="1"/>
            <a:t>Grecia </a:t>
          </a:r>
          <a:r>
            <a:rPr lang="it-IT"/>
            <a:t>in ginocchio. Disoccupazione ai massimi, debito greco diviene carta straccia. Atene dichiara sostanzialmente il default e interviene la Troika</a:t>
          </a:r>
          <a:endParaRPr lang="en-US"/>
        </a:p>
      </dgm:t>
    </dgm:pt>
    <dgm:pt modelId="{FE01EF52-C3C1-4B5C-9B66-7653ED13F68A}" type="parTrans" cxnId="{47CA0020-154C-42FC-A903-CDE720B74B05}">
      <dgm:prSet/>
      <dgm:spPr/>
      <dgm:t>
        <a:bodyPr/>
        <a:lstStyle/>
        <a:p>
          <a:endParaRPr lang="en-US"/>
        </a:p>
      </dgm:t>
    </dgm:pt>
    <dgm:pt modelId="{03E46F18-03B9-4D0E-AD82-CB6FA6187726}" type="sibTrans" cxnId="{47CA0020-154C-42FC-A903-CDE720B74B05}">
      <dgm:prSet/>
      <dgm:spPr/>
      <dgm:t>
        <a:bodyPr/>
        <a:lstStyle/>
        <a:p>
          <a:endParaRPr lang="en-US"/>
        </a:p>
      </dgm:t>
    </dgm:pt>
    <dgm:pt modelId="{CC9A3A40-E11A-4620-834B-426C33399F7D}">
      <dgm:prSet/>
      <dgm:spPr/>
      <dgm:t>
        <a:bodyPr/>
        <a:lstStyle/>
        <a:p>
          <a:r>
            <a:rPr lang="it-IT" i="1"/>
            <a:t>Spread </a:t>
          </a:r>
          <a:r>
            <a:rPr lang="it-IT"/>
            <a:t>dei paesi PIIGS enorme. Rischio fallimento di Italia, Francia, Portogallo e Spagna</a:t>
          </a:r>
          <a:endParaRPr lang="en-US"/>
        </a:p>
      </dgm:t>
    </dgm:pt>
    <dgm:pt modelId="{79C9B3D6-2224-4B2F-9312-530F04B87CFF}" type="parTrans" cxnId="{AFF409EE-B931-4426-9C3F-012A08D25BD9}">
      <dgm:prSet/>
      <dgm:spPr/>
      <dgm:t>
        <a:bodyPr/>
        <a:lstStyle/>
        <a:p>
          <a:endParaRPr lang="en-US"/>
        </a:p>
      </dgm:t>
    </dgm:pt>
    <dgm:pt modelId="{2C60A81E-3EE3-4430-A1B3-3BFA5028CB45}" type="sibTrans" cxnId="{AFF409EE-B931-4426-9C3F-012A08D25BD9}">
      <dgm:prSet/>
      <dgm:spPr/>
      <dgm:t>
        <a:bodyPr/>
        <a:lstStyle/>
        <a:p>
          <a:endParaRPr lang="en-US"/>
        </a:p>
      </dgm:t>
    </dgm:pt>
    <dgm:pt modelId="{B84CB012-347E-4969-B944-9CE12302C6CD}" type="pres">
      <dgm:prSet presAssocID="{BD1185C5-8CCF-49EE-AE33-61154DCEF383}" presName="matrix" presStyleCnt="0">
        <dgm:presLayoutVars>
          <dgm:chMax val="1"/>
          <dgm:dir/>
          <dgm:resizeHandles val="exact"/>
        </dgm:presLayoutVars>
      </dgm:prSet>
      <dgm:spPr/>
    </dgm:pt>
    <dgm:pt modelId="{0E1D36E3-E339-4F02-8F23-FB0DF7172C51}" type="pres">
      <dgm:prSet presAssocID="{BD1185C5-8CCF-49EE-AE33-61154DCEF383}" presName="diamond" presStyleLbl="bgShp" presStyleIdx="0" presStyleCnt="1"/>
      <dgm:spPr/>
    </dgm:pt>
    <dgm:pt modelId="{0F5D340D-EF97-4683-83D9-2884475E3F12}" type="pres">
      <dgm:prSet presAssocID="{BD1185C5-8CCF-49EE-AE33-61154DCEF383}" presName="quad1" presStyleLbl="node1" presStyleIdx="0" presStyleCnt="4">
        <dgm:presLayoutVars>
          <dgm:chMax val="0"/>
          <dgm:chPref val="0"/>
          <dgm:bulletEnabled val="1"/>
        </dgm:presLayoutVars>
      </dgm:prSet>
      <dgm:spPr/>
    </dgm:pt>
    <dgm:pt modelId="{0BCE5B79-662D-4685-A4E8-AA25F233FDF9}" type="pres">
      <dgm:prSet presAssocID="{BD1185C5-8CCF-49EE-AE33-61154DCEF383}" presName="quad2" presStyleLbl="node1" presStyleIdx="1" presStyleCnt="4">
        <dgm:presLayoutVars>
          <dgm:chMax val="0"/>
          <dgm:chPref val="0"/>
          <dgm:bulletEnabled val="1"/>
        </dgm:presLayoutVars>
      </dgm:prSet>
      <dgm:spPr/>
    </dgm:pt>
    <dgm:pt modelId="{D00C39AE-5B00-41B3-A913-A952753ED941}" type="pres">
      <dgm:prSet presAssocID="{BD1185C5-8CCF-49EE-AE33-61154DCEF383}" presName="quad3" presStyleLbl="node1" presStyleIdx="2" presStyleCnt="4">
        <dgm:presLayoutVars>
          <dgm:chMax val="0"/>
          <dgm:chPref val="0"/>
          <dgm:bulletEnabled val="1"/>
        </dgm:presLayoutVars>
      </dgm:prSet>
      <dgm:spPr/>
    </dgm:pt>
    <dgm:pt modelId="{16143B5E-9FAB-4DA8-857D-40FDA53F431D}" type="pres">
      <dgm:prSet presAssocID="{BD1185C5-8CCF-49EE-AE33-61154DCEF383}" presName="quad4" presStyleLbl="node1" presStyleIdx="3" presStyleCnt="4">
        <dgm:presLayoutVars>
          <dgm:chMax val="0"/>
          <dgm:chPref val="0"/>
          <dgm:bulletEnabled val="1"/>
        </dgm:presLayoutVars>
      </dgm:prSet>
      <dgm:spPr/>
    </dgm:pt>
  </dgm:ptLst>
  <dgm:cxnLst>
    <dgm:cxn modelId="{1B8BA105-57C7-4860-B7EB-E62AE37B3AF5}" srcId="{BD1185C5-8CCF-49EE-AE33-61154DCEF383}" destId="{93C6B3E3-E08F-44C6-802E-A5DC6DA8D525}" srcOrd="0" destOrd="0" parTransId="{991B908B-131E-4059-8EA1-3FB8124AD3D2}" sibTransId="{3C2C155D-C75B-436A-89DE-3055B1A96118}"/>
    <dgm:cxn modelId="{D352CC14-C233-45B7-AC7C-29737583BD41}" type="presOf" srcId="{D79487C3-6D6E-40C5-8CA3-93377C6F8420}" destId="{D00C39AE-5B00-41B3-A913-A952753ED941}" srcOrd="0" destOrd="0" presId="urn:microsoft.com/office/officeart/2005/8/layout/matrix3"/>
    <dgm:cxn modelId="{47CA0020-154C-42FC-A903-CDE720B74B05}" srcId="{BD1185C5-8CCF-49EE-AE33-61154DCEF383}" destId="{D79487C3-6D6E-40C5-8CA3-93377C6F8420}" srcOrd="2" destOrd="0" parTransId="{FE01EF52-C3C1-4B5C-9B66-7653ED13F68A}" sibTransId="{03E46F18-03B9-4D0E-AD82-CB6FA6187726}"/>
    <dgm:cxn modelId="{8224702B-0AA0-4F50-B93B-2A30E2E4B2A5}" type="presOf" srcId="{CC9A3A40-E11A-4620-834B-426C33399F7D}" destId="{16143B5E-9FAB-4DA8-857D-40FDA53F431D}" srcOrd="0" destOrd="0" presId="urn:microsoft.com/office/officeart/2005/8/layout/matrix3"/>
    <dgm:cxn modelId="{FAF3EC4C-2326-45EE-8724-2650834241F3}" type="presOf" srcId="{BD1185C5-8CCF-49EE-AE33-61154DCEF383}" destId="{B84CB012-347E-4969-B944-9CE12302C6CD}" srcOrd="0" destOrd="0" presId="urn:microsoft.com/office/officeart/2005/8/layout/matrix3"/>
    <dgm:cxn modelId="{6AEEB895-676E-4AC6-93A2-57DDCE903733}" type="presOf" srcId="{93C6B3E3-E08F-44C6-802E-A5DC6DA8D525}" destId="{0F5D340D-EF97-4683-83D9-2884475E3F12}" srcOrd="0" destOrd="0" presId="urn:microsoft.com/office/officeart/2005/8/layout/matrix3"/>
    <dgm:cxn modelId="{384C7AC2-FDF3-46EC-A6F3-F90AB2AA1D5A}" srcId="{BD1185C5-8CCF-49EE-AE33-61154DCEF383}" destId="{CAC529DF-A544-4BEA-92D8-E3F1ABEE363F}" srcOrd="1" destOrd="0" parTransId="{8EE86FFA-5AF6-4FD7-A455-65A07C41AD4A}" sibTransId="{AEE914B2-4211-4B6B-9660-B6DD43EDAD23}"/>
    <dgm:cxn modelId="{80037FCB-270C-4190-AA1B-8572AA5CD56E}" type="presOf" srcId="{CAC529DF-A544-4BEA-92D8-E3F1ABEE363F}" destId="{0BCE5B79-662D-4685-A4E8-AA25F233FDF9}" srcOrd="0" destOrd="0" presId="urn:microsoft.com/office/officeart/2005/8/layout/matrix3"/>
    <dgm:cxn modelId="{AFF409EE-B931-4426-9C3F-012A08D25BD9}" srcId="{BD1185C5-8CCF-49EE-AE33-61154DCEF383}" destId="{CC9A3A40-E11A-4620-834B-426C33399F7D}" srcOrd="3" destOrd="0" parTransId="{79C9B3D6-2224-4B2F-9312-530F04B87CFF}" sibTransId="{2C60A81E-3EE3-4430-A1B3-3BFA5028CB45}"/>
    <dgm:cxn modelId="{059B0A4C-1043-49D7-8EF3-0CC04F3132C4}" type="presParOf" srcId="{B84CB012-347E-4969-B944-9CE12302C6CD}" destId="{0E1D36E3-E339-4F02-8F23-FB0DF7172C51}" srcOrd="0" destOrd="0" presId="urn:microsoft.com/office/officeart/2005/8/layout/matrix3"/>
    <dgm:cxn modelId="{BEC6BB36-71D0-4721-9B2F-A0C9BFE191FD}" type="presParOf" srcId="{B84CB012-347E-4969-B944-9CE12302C6CD}" destId="{0F5D340D-EF97-4683-83D9-2884475E3F12}" srcOrd="1" destOrd="0" presId="urn:microsoft.com/office/officeart/2005/8/layout/matrix3"/>
    <dgm:cxn modelId="{04CF1980-E522-49FE-9987-CC9F5EE34D26}" type="presParOf" srcId="{B84CB012-347E-4969-B944-9CE12302C6CD}" destId="{0BCE5B79-662D-4685-A4E8-AA25F233FDF9}" srcOrd="2" destOrd="0" presId="urn:microsoft.com/office/officeart/2005/8/layout/matrix3"/>
    <dgm:cxn modelId="{71C324DD-2BD1-4893-89AA-59411DA8333A}" type="presParOf" srcId="{B84CB012-347E-4969-B944-9CE12302C6CD}" destId="{D00C39AE-5B00-41B3-A913-A952753ED941}" srcOrd="3" destOrd="0" presId="urn:microsoft.com/office/officeart/2005/8/layout/matrix3"/>
    <dgm:cxn modelId="{F8026DCB-ADEC-48D7-B381-AF7BBFF0C66C}" type="presParOf" srcId="{B84CB012-347E-4969-B944-9CE12302C6CD}" destId="{16143B5E-9FAB-4DA8-857D-40FDA53F431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176E8-7A47-4CA2-BEF6-2AE359B260BB}">
      <dsp:nvSpPr>
        <dsp:cNvPr id="0" name=""/>
        <dsp:cNvSpPr/>
      </dsp:nvSpPr>
      <dsp:spPr>
        <a:xfrm>
          <a:off x="0" y="3593351"/>
          <a:ext cx="4211240" cy="1179418"/>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b="0" i="0" kern="1200"/>
            <a:t>È comunque bene premettere, onde evitare equivoci, </a:t>
          </a:r>
          <a:r>
            <a:rPr lang="it-IT" sz="1200" b="1" i="0" kern="1200"/>
            <a:t>che tutto ciò non significa l’estinguersi della sovranità nazionale</a:t>
          </a:r>
          <a:r>
            <a:rPr lang="it-IT" sz="1200" b="0" i="0" kern="1200"/>
            <a:t>.</a:t>
          </a:r>
          <a:endParaRPr lang="en-US" sz="1200" kern="1200"/>
        </a:p>
      </dsp:txBody>
      <dsp:txXfrm>
        <a:off x="0" y="3593351"/>
        <a:ext cx="4211240" cy="1179418"/>
      </dsp:txXfrm>
    </dsp:sp>
    <dsp:sp modelId="{F648FB7A-2046-4D38-B5F6-4DF0A18AC7A0}">
      <dsp:nvSpPr>
        <dsp:cNvPr id="0" name=""/>
        <dsp:cNvSpPr/>
      </dsp:nvSpPr>
      <dsp:spPr>
        <a:xfrm rot="10800000">
          <a:off x="0" y="1797097"/>
          <a:ext cx="4211240" cy="1813944"/>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b="0" i="0" kern="1200"/>
            <a:t>Naturalmente, ogni valuta in questione è gestita su base nazionale (o sovranazionale) dagli organismi preposti, ma al di là del proprio territorio geografico naturale. Ciò conferisce uno straordinario potere mondiale, e un arbitrio, agli stati più forti. </a:t>
          </a:r>
          <a:endParaRPr lang="en-US" sz="1200" kern="1200"/>
        </a:p>
      </dsp:txBody>
      <dsp:txXfrm rot="10800000">
        <a:off x="0" y="1797097"/>
        <a:ext cx="4211240" cy="1178646"/>
      </dsp:txXfrm>
    </dsp:sp>
    <dsp:sp modelId="{0DEB6096-524F-4F59-9624-3E6B155EAB31}">
      <dsp:nvSpPr>
        <dsp:cNvPr id="0" name=""/>
        <dsp:cNvSpPr/>
      </dsp:nvSpPr>
      <dsp:spPr>
        <a:xfrm rot="10800000">
          <a:off x="0" y="843"/>
          <a:ext cx="4211240" cy="1813944"/>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b="0" i="0" kern="1200"/>
            <a:t>Necessario caratterizzare la fase attuale dell’imperialismo come </a:t>
          </a:r>
          <a:r>
            <a:rPr lang="it-IT" sz="1200" b="1" i="1" kern="1200"/>
            <a:t>transnazionale</a:t>
          </a:r>
          <a:r>
            <a:rPr lang="it-IT" sz="1200" b="0" i="1" kern="1200"/>
            <a:t>. </a:t>
          </a:r>
          <a:r>
            <a:rPr lang="it-IT" sz="1200" b="0" i="0" kern="1200"/>
            <a:t>Tale specificità permette di chiamare</a:t>
          </a:r>
          <a:r>
            <a:rPr lang="it-IT" sz="1200" b="0" i="1" kern="1200"/>
            <a:t> </a:t>
          </a:r>
          <a:r>
            <a:rPr lang="it-IT" sz="1200" b="0" i="0" kern="1200"/>
            <a:t>in causa il ruolo svolto dalle valute di riferimento in ciascuna area in cui la particolare valuta operi. </a:t>
          </a:r>
          <a:endParaRPr lang="en-US" sz="1200" kern="1200"/>
        </a:p>
      </dsp:txBody>
      <dsp:txXfrm rot="10800000">
        <a:off x="0" y="843"/>
        <a:ext cx="4211240" cy="1178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AC4BD-54CB-4445-B5C9-ABBEB20FDC0C}">
      <dsp:nvSpPr>
        <dsp:cNvPr id="0" name=""/>
        <dsp:cNvSpPr/>
      </dsp:nvSpPr>
      <dsp:spPr>
        <a:xfrm>
          <a:off x="0" y="0"/>
          <a:ext cx="2553602" cy="3404277"/>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089" tIns="330200" rIns="199089" bIns="330200" numCol="1" spcCol="1270" anchor="t" anchorCtr="0">
          <a:noAutofit/>
        </a:bodyPr>
        <a:lstStyle/>
        <a:p>
          <a:pPr marL="0" lvl="0" indent="0" algn="l" defTabSz="533400">
            <a:lnSpc>
              <a:spcPct val="90000"/>
            </a:lnSpc>
            <a:spcBef>
              <a:spcPct val="0"/>
            </a:spcBef>
            <a:spcAft>
              <a:spcPct val="35000"/>
            </a:spcAft>
            <a:buNone/>
          </a:pPr>
          <a:r>
            <a:rPr lang="it-IT" sz="1200" b="0" i="0" kern="1200"/>
            <a:t>Le aree valutarie, debbono riferirsi concretamente anche alle corrispondenti zone territoriali operative da conquistare e controllare imperialisticamente. </a:t>
          </a:r>
          <a:endParaRPr lang="en-US" sz="1200" kern="1200"/>
        </a:p>
      </dsp:txBody>
      <dsp:txXfrm>
        <a:off x="0" y="1293625"/>
        <a:ext cx="2553602" cy="2042566"/>
      </dsp:txXfrm>
    </dsp:sp>
    <dsp:sp modelId="{0FC79D5F-7B11-48E1-BD81-6EA4B49A4934}">
      <dsp:nvSpPr>
        <dsp:cNvPr id="0" name=""/>
        <dsp:cNvSpPr/>
      </dsp:nvSpPr>
      <dsp:spPr>
        <a:xfrm>
          <a:off x="766159" y="340427"/>
          <a:ext cx="1021283" cy="1021283"/>
        </a:xfrm>
        <a:prstGeom prst="ellips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15722" y="489990"/>
        <a:ext cx="722157" cy="722157"/>
      </dsp:txXfrm>
    </dsp:sp>
    <dsp:sp modelId="{1F29C084-7E30-48DD-A53A-5D08E6BA5E5E}">
      <dsp:nvSpPr>
        <dsp:cNvPr id="0" name=""/>
        <dsp:cNvSpPr/>
      </dsp:nvSpPr>
      <dsp:spPr>
        <a:xfrm>
          <a:off x="0" y="3404205"/>
          <a:ext cx="2553602" cy="72"/>
        </a:xfrm>
        <a:prstGeom prst="rect">
          <a:avLst/>
        </a:prstGeom>
        <a:solidFill>
          <a:schemeClr val="accent5">
            <a:hueOff val="1462126"/>
            <a:satOff val="159"/>
            <a:lumOff val="0"/>
            <a:alphaOff val="0"/>
          </a:schemeClr>
        </a:solidFill>
        <a:ln w="19050" cap="rnd" cmpd="sng" algn="ctr">
          <a:solidFill>
            <a:schemeClr val="accent5">
              <a:hueOff val="1462126"/>
              <a:satOff val="159"/>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87ED4-DC2B-4EEC-B067-8C7FF635B0BE}">
      <dsp:nvSpPr>
        <dsp:cNvPr id="0" name=""/>
        <dsp:cNvSpPr/>
      </dsp:nvSpPr>
      <dsp:spPr>
        <a:xfrm>
          <a:off x="2808962" y="0"/>
          <a:ext cx="2553602" cy="3404277"/>
        </a:xfrm>
        <a:prstGeom prst="rect">
          <a:avLst/>
        </a:prstGeom>
        <a:solidFill>
          <a:schemeClr val="accent5">
            <a:tint val="40000"/>
            <a:alpha val="90000"/>
            <a:hueOff val="3670013"/>
            <a:satOff val="271"/>
            <a:lumOff val="10"/>
            <a:alphaOff val="0"/>
          </a:schemeClr>
        </a:solidFill>
        <a:ln w="19050" cap="rnd" cmpd="sng" algn="ctr">
          <a:solidFill>
            <a:schemeClr val="accent5">
              <a:tint val="40000"/>
              <a:alpha val="90000"/>
              <a:hueOff val="3670013"/>
              <a:satOff val="271"/>
              <a:lumOff val="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089" tIns="330200" rIns="199089" bIns="330200" numCol="1" spcCol="1270" anchor="t" anchorCtr="0">
          <a:noAutofit/>
        </a:bodyPr>
        <a:lstStyle/>
        <a:p>
          <a:pPr marL="0" lvl="0" indent="0" algn="l" defTabSz="533400">
            <a:lnSpc>
              <a:spcPct val="90000"/>
            </a:lnSpc>
            <a:spcBef>
              <a:spcPct val="0"/>
            </a:spcBef>
            <a:spcAft>
              <a:spcPct val="35000"/>
            </a:spcAft>
            <a:buNone/>
          </a:pPr>
          <a:r>
            <a:rPr lang="it-IT" sz="1200" b="0" i="0" kern="1200"/>
            <a:t>La conseguente delocalizzazione diviene la controfigura delle aree valutarie. </a:t>
          </a:r>
          <a:endParaRPr lang="en-US" sz="1200" kern="1200"/>
        </a:p>
      </dsp:txBody>
      <dsp:txXfrm>
        <a:off x="2808962" y="1293625"/>
        <a:ext cx="2553602" cy="2042566"/>
      </dsp:txXfrm>
    </dsp:sp>
    <dsp:sp modelId="{5E7B72ED-576E-48ED-B669-930DCB9CE15E}">
      <dsp:nvSpPr>
        <dsp:cNvPr id="0" name=""/>
        <dsp:cNvSpPr/>
      </dsp:nvSpPr>
      <dsp:spPr>
        <a:xfrm>
          <a:off x="3575122" y="340427"/>
          <a:ext cx="1021283" cy="1021283"/>
        </a:xfrm>
        <a:prstGeom prst="ellipse">
          <a:avLst/>
        </a:prstGeom>
        <a:solidFill>
          <a:schemeClr val="accent5">
            <a:hueOff val="2924253"/>
            <a:satOff val="318"/>
            <a:lumOff val="0"/>
            <a:alphaOff val="0"/>
          </a:schemeClr>
        </a:solidFill>
        <a:ln w="19050" cap="rnd" cmpd="sng" algn="ctr">
          <a:solidFill>
            <a:schemeClr val="accent5">
              <a:hueOff val="2924253"/>
              <a:satOff val="318"/>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24685" y="489990"/>
        <a:ext cx="722157" cy="722157"/>
      </dsp:txXfrm>
    </dsp:sp>
    <dsp:sp modelId="{2E7FE1C5-98FC-45FD-B726-E355B2DB2DC9}">
      <dsp:nvSpPr>
        <dsp:cNvPr id="0" name=""/>
        <dsp:cNvSpPr/>
      </dsp:nvSpPr>
      <dsp:spPr>
        <a:xfrm>
          <a:off x="2808962" y="3404205"/>
          <a:ext cx="2553602" cy="72"/>
        </a:xfrm>
        <a:prstGeom prst="rect">
          <a:avLst/>
        </a:prstGeom>
        <a:solidFill>
          <a:schemeClr val="accent5">
            <a:hueOff val="4386379"/>
            <a:satOff val="477"/>
            <a:lumOff val="-1"/>
            <a:alphaOff val="0"/>
          </a:schemeClr>
        </a:solidFill>
        <a:ln w="19050" cap="rnd" cmpd="sng" algn="ctr">
          <a:solidFill>
            <a:schemeClr val="accent5">
              <a:hueOff val="4386379"/>
              <a:satOff val="477"/>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26DA73-557D-4449-A2E7-5CA342C517B0}">
      <dsp:nvSpPr>
        <dsp:cNvPr id="0" name=""/>
        <dsp:cNvSpPr/>
      </dsp:nvSpPr>
      <dsp:spPr>
        <a:xfrm>
          <a:off x="5617925" y="0"/>
          <a:ext cx="2553602" cy="3404277"/>
        </a:xfrm>
        <a:prstGeom prst="rect">
          <a:avLst/>
        </a:prstGeom>
        <a:solidFill>
          <a:schemeClr val="accent5">
            <a:tint val="40000"/>
            <a:alpha val="90000"/>
            <a:hueOff val="7340025"/>
            <a:satOff val="542"/>
            <a:lumOff val="21"/>
            <a:alphaOff val="0"/>
          </a:schemeClr>
        </a:solidFill>
        <a:ln w="19050" cap="rnd" cmpd="sng" algn="ctr">
          <a:solidFill>
            <a:schemeClr val="accent5">
              <a:tint val="40000"/>
              <a:alpha val="90000"/>
              <a:hueOff val="7340025"/>
              <a:satOff val="542"/>
              <a:lumOff val="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089" tIns="330200" rIns="199089" bIns="330200" numCol="1" spcCol="1270" anchor="t" anchorCtr="0">
          <a:noAutofit/>
        </a:bodyPr>
        <a:lstStyle/>
        <a:p>
          <a:pPr marL="0" lvl="0" indent="0" algn="l" defTabSz="533400">
            <a:lnSpc>
              <a:spcPct val="90000"/>
            </a:lnSpc>
            <a:spcBef>
              <a:spcPct val="0"/>
            </a:spcBef>
            <a:spcAft>
              <a:spcPct val="35000"/>
            </a:spcAft>
            <a:buNone/>
          </a:pPr>
          <a:r>
            <a:rPr lang="it-IT" sz="1200" b="0" i="0" kern="1200"/>
            <a:t>Il concetto di filiera (e quelli connessi di catena o di cordata) viene così ampliato a dismisura, proprio in relazione alla forma monopolistica e, appunto, finanziaria dell’imperialismo.</a:t>
          </a:r>
          <a:endParaRPr lang="en-US" sz="1200" kern="1200"/>
        </a:p>
      </dsp:txBody>
      <dsp:txXfrm>
        <a:off x="5617925" y="1293625"/>
        <a:ext cx="2553602" cy="2042566"/>
      </dsp:txXfrm>
    </dsp:sp>
    <dsp:sp modelId="{6C03E594-15F0-4346-87D4-E39F580071F6}">
      <dsp:nvSpPr>
        <dsp:cNvPr id="0" name=""/>
        <dsp:cNvSpPr/>
      </dsp:nvSpPr>
      <dsp:spPr>
        <a:xfrm>
          <a:off x="6384085" y="340427"/>
          <a:ext cx="1021283" cy="1021283"/>
        </a:xfrm>
        <a:prstGeom prst="ellipse">
          <a:avLst/>
        </a:prstGeom>
        <a:solidFill>
          <a:schemeClr val="accent5">
            <a:hueOff val="5848506"/>
            <a:satOff val="636"/>
            <a:lumOff val="-1"/>
            <a:alphaOff val="0"/>
          </a:schemeClr>
        </a:solidFill>
        <a:ln w="19050" cap="rnd" cmpd="sng" algn="ctr">
          <a:solidFill>
            <a:schemeClr val="accent5">
              <a:hueOff val="5848506"/>
              <a:satOff val="636"/>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9623" tIns="12700" rIns="79623"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33648" y="489990"/>
        <a:ext cx="722157" cy="722157"/>
      </dsp:txXfrm>
    </dsp:sp>
    <dsp:sp modelId="{E1C12AFA-936C-4A8B-B49F-23DAE46F0B58}">
      <dsp:nvSpPr>
        <dsp:cNvPr id="0" name=""/>
        <dsp:cNvSpPr/>
      </dsp:nvSpPr>
      <dsp:spPr>
        <a:xfrm>
          <a:off x="5617925" y="3404205"/>
          <a:ext cx="2553602" cy="72"/>
        </a:xfrm>
        <a:prstGeom prst="rect">
          <a:avLst/>
        </a:prstGeom>
        <a:solidFill>
          <a:schemeClr val="accent5">
            <a:hueOff val="7310632"/>
            <a:satOff val="795"/>
            <a:lumOff val="-1"/>
            <a:alphaOff val="0"/>
          </a:schemeClr>
        </a:solidFill>
        <a:ln w="19050" cap="rnd" cmpd="sng" algn="ctr">
          <a:solidFill>
            <a:schemeClr val="accent5">
              <a:hueOff val="7310632"/>
              <a:satOff val="795"/>
              <a:lumOff val="-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E45DD1-389B-4AD6-85B7-FC24A36572FA}">
      <dsp:nvSpPr>
        <dsp:cNvPr id="0" name=""/>
        <dsp:cNvSpPr/>
      </dsp:nvSpPr>
      <dsp:spPr>
        <a:xfrm>
          <a:off x="0" y="3327154"/>
          <a:ext cx="7053264" cy="727900"/>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kern="1200"/>
            <a:t>Finché non si allarga in “positivo” il plusvalore al numeratore – ovvero, finché non riprende la vera e propria accumulazione di capitale su scala mondiale – tutta questa azione dal lato dei costi può rappresentare solo un palliativo. {pv/(cc+cv)}</a:t>
          </a:r>
          <a:endParaRPr lang="en-US" sz="1200" kern="1200"/>
        </a:p>
      </dsp:txBody>
      <dsp:txXfrm>
        <a:off x="0" y="3327154"/>
        <a:ext cx="7053264" cy="727900"/>
      </dsp:txXfrm>
    </dsp:sp>
    <dsp:sp modelId="{6B091AD5-E34A-4B95-AEE4-FFCCA5C68170}">
      <dsp:nvSpPr>
        <dsp:cNvPr id="0" name=""/>
        <dsp:cNvSpPr/>
      </dsp:nvSpPr>
      <dsp:spPr>
        <a:xfrm rot="10800000">
          <a:off x="0" y="2218562"/>
          <a:ext cx="7053264" cy="1119510"/>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kern="1200"/>
            <a:t>La capacità d’influenza transnazionale di ogni moneta (dollaro in testa) è dunque legata al controllo delle aree valutarie di riferimento. </a:t>
          </a:r>
          <a:endParaRPr lang="en-US" sz="1200" kern="1200"/>
        </a:p>
      </dsp:txBody>
      <dsp:txXfrm rot="10800000">
        <a:off x="0" y="2218562"/>
        <a:ext cx="7053264" cy="727424"/>
      </dsp:txXfrm>
    </dsp:sp>
    <dsp:sp modelId="{FB5D1D5D-7F8A-4D1E-86F9-D0E1513FDCA7}">
      <dsp:nvSpPr>
        <dsp:cNvPr id="0" name=""/>
        <dsp:cNvSpPr/>
      </dsp:nvSpPr>
      <dsp:spPr>
        <a:xfrm rot="10800000">
          <a:off x="0" y="1109970"/>
          <a:ext cx="7053264" cy="1119510"/>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kern="1200"/>
            <a:t>L’allargamento della scala di attività del capitale non influisce solo sui costi di circolazione propriamente detti, ma si estende all’economia concernente tutti i costi d’impresa [esternalizzazione ecc.].</a:t>
          </a:r>
          <a:endParaRPr lang="en-US" sz="1200" kern="1200"/>
        </a:p>
      </dsp:txBody>
      <dsp:txXfrm rot="10800000">
        <a:off x="0" y="1109970"/>
        <a:ext cx="7053264" cy="727424"/>
      </dsp:txXfrm>
    </dsp:sp>
    <dsp:sp modelId="{AB9F1233-6D1D-4473-88AA-DB27A2421D5C}">
      <dsp:nvSpPr>
        <dsp:cNvPr id="0" name=""/>
        <dsp:cNvSpPr/>
      </dsp:nvSpPr>
      <dsp:spPr>
        <a:xfrm rot="10800000">
          <a:off x="0" y="1379"/>
          <a:ext cx="7053264" cy="1119510"/>
        </a:xfrm>
        <a:prstGeom prst="upArrowCallou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it-IT" sz="1200" kern="1200"/>
            <a:t>Un vantaggio dal lato dei costi si ha per effetto delle minori spese (vere o “false”) di produzione, tanto quelle inerenti propriamente alla (sub)produzione, quanto quelle che incidono attraverso la circolazione. </a:t>
          </a:r>
          <a:endParaRPr lang="en-US" sz="1200" kern="1200"/>
        </a:p>
      </dsp:txBody>
      <dsp:txXfrm rot="10800000">
        <a:off x="0" y="1379"/>
        <a:ext cx="7053264" cy="727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D36E3-E339-4F02-8F23-FB0DF7172C51}">
      <dsp:nvSpPr>
        <dsp:cNvPr id="0" name=""/>
        <dsp:cNvSpPr/>
      </dsp:nvSpPr>
      <dsp:spPr>
        <a:xfrm>
          <a:off x="0" y="281186"/>
          <a:ext cx="4211240" cy="4211240"/>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5D340D-EF97-4683-83D9-2884475E3F12}">
      <dsp:nvSpPr>
        <dsp:cNvPr id="0" name=""/>
        <dsp:cNvSpPr/>
      </dsp:nvSpPr>
      <dsp:spPr>
        <a:xfrm>
          <a:off x="400067" y="681254"/>
          <a:ext cx="1642383" cy="164238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Sett 2008 – Ennesima manifestazione della crisi trentennale (forse la più veemente) con il fallimento di LBs</a:t>
          </a:r>
          <a:endParaRPr lang="en-US" sz="1100" kern="1200"/>
        </a:p>
      </dsp:txBody>
      <dsp:txXfrm>
        <a:off x="480242" y="761429"/>
        <a:ext cx="1482033" cy="1482033"/>
      </dsp:txXfrm>
    </dsp:sp>
    <dsp:sp modelId="{0BCE5B79-662D-4685-A4E8-AA25F233FDF9}">
      <dsp:nvSpPr>
        <dsp:cNvPr id="0" name=""/>
        <dsp:cNvSpPr/>
      </dsp:nvSpPr>
      <dsp:spPr>
        <a:xfrm>
          <a:off x="2168788" y="681254"/>
          <a:ext cx="1642383" cy="1642383"/>
        </a:xfrm>
        <a:prstGeom prst="roundRect">
          <a:avLst/>
        </a:prstGeom>
        <a:solidFill>
          <a:schemeClr val="accent5">
            <a:hueOff val="2436877"/>
            <a:satOff val="26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kern="1200"/>
            <a:t>Feb. 2010 – </a:t>
          </a:r>
          <a:r>
            <a:rPr lang="it-IT" sz="1100" i="1" kern="1200"/>
            <a:t>Idea Dinner </a:t>
          </a:r>
          <a:r>
            <a:rPr lang="it-IT" sz="1100" kern="1200"/>
            <a:t>attacco speculativo al debito pubblico europeo</a:t>
          </a:r>
          <a:endParaRPr lang="en-US" sz="1100" kern="1200"/>
        </a:p>
      </dsp:txBody>
      <dsp:txXfrm>
        <a:off x="2248963" y="761429"/>
        <a:ext cx="1482033" cy="1482033"/>
      </dsp:txXfrm>
    </dsp:sp>
    <dsp:sp modelId="{D00C39AE-5B00-41B3-A913-A952753ED941}">
      <dsp:nvSpPr>
        <dsp:cNvPr id="0" name=""/>
        <dsp:cNvSpPr/>
      </dsp:nvSpPr>
      <dsp:spPr>
        <a:xfrm>
          <a:off x="400067" y="2449975"/>
          <a:ext cx="1642383" cy="1642383"/>
        </a:xfrm>
        <a:prstGeom prst="roundRect">
          <a:avLst/>
        </a:prstGeom>
        <a:solidFill>
          <a:schemeClr val="accent5">
            <a:hueOff val="4873755"/>
            <a:satOff val="530"/>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i="1" kern="1200"/>
            <a:t>Grecia </a:t>
          </a:r>
          <a:r>
            <a:rPr lang="it-IT" sz="1100" kern="1200"/>
            <a:t>in ginocchio. Disoccupazione ai massimi, debito greco diviene carta straccia. Atene dichiara sostanzialmente il default e interviene la Troika</a:t>
          </a:r>
          <a:endParaRPr lang="en-US" sz="1100" kern="1200"/>
        </a:p>
      </dsp:txBody>
      <dsp:txXfrm>
        <a:off x="480242" y="2530150"/>
        <a:ext cx="1482033" cy="1482033"/>
      </dsp:txXfrm>
    </dsp:sp>
    <dsp:sp modelId="{16143B5E-9FAB-4DA8-857D-40FDA53F431D}">
      <dsp:nvSpPr>
        <dsp:cNvPr id="0" name=""/>
        <dsp:cNvSpPr/>
      </dsp:nvSpPr>
      <dsp:spPr>
        <a:xfrm>
          <a:off x="2168788" y="2449975"/>
          <a:ext cx="1642383" cy="1642383"/>
        </a:xfrm>
        <a:prstGeom prst="roundRect">
          <a:avLst/>
        </a:prstGeom>
        <a:solidFill>
          <a:schemeClr val="accent5">
            <a:hueOff val="7310632"/>
            <a:satOff val="795"/>
            <a:lumOff val="-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i="1" kern="1200"/>
            <a:t>Spread </a:t>
          </a:r>
          <a:r>
            <a:rPr lang="it-IT" sz="1100" kern="1200"/>
            <a:t>dei paesi PIIGS enorme. Rischio fallimento di Italia, Francia, Portogallo e Spagna</a:t>
          </a:r>
          <a:endParaRPr lang="en-US" sz="1100" kern="1200"/>
        </a:p>
      </dsp:txBody>
      <dsp:txXfrm>
        <a:off x="2248963" y="2530150"/>
        <a:ext cx="1482033" cy="1482033"/>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42FC2-37B0-4DA6-8607-1B39D964425B}" type="datetimeFigureOut">
              <a:rPr lang="it-IT" smtClean="0"/>
              <a:t>22/02/2023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87C3C-580D-40E1-8746-FDF368E78951}" type="slidenum">
              <a:rPr lang="it-IT" smtClean="0"/>
              <a:t>‹N›</a:t>
            </a:fld>
            <a:endParaRPr lang="it-IT"/>
          </a:p>
        </p:txBody>
      </p:sp>
    </p:spTree>
    <p:extLst>
      <p:ext uri="{BB962C8B-B14F-4D97-AF65-F5344CB8AC3E}">
        <p14:creationId xmlns:p14="http://schemas.microsoft.com/office/powerpoint/2010/main" val="258824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5787C3C-580D-40E1-8746-FDF368E78951}" type="slidenum">
              <a:rPr lang="it-IT" smtClean="0"/>
              <a:t>1</a:t>
            </a:fld>
            <a:endParaRPr lang="it-IT"/>
          </a:p>
        </p:txBody>
      </p:sp>
    </p:spTree>
    <p:extLst>
      <p:ext uri="{BB962C8B-B14F-4D97-AF65-F5344CB8AC3E}">
        <p14:creationId xmlns:p14="http://schemas.microsoft.com/office/powerpoint/2010/main" val="127553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F4924F1-205C-48A0-A6B0-AF1F78F8299A}"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65240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ABD7236-C33B-40DC-AB11-6ADE403574AA}" type="datetime1">
              <a:rPr lang="it-IT" smtClean="0"/>
              <a:t>22/02/2023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734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42BCFC98-C996-4B49-BCC2-BE57A88302E3}"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3150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8F2EEE09-C816-4F36-8486-ADEB9EF2C56D}"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58299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22D676A-D2A3-45D5-8402-365FC881EAC3}"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773100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81D5845-9C3E-4FF4-B9E7-A9616DE0A8C2}" type="datetime1">
              <a:rPr lang="it-IT" smtClean="0"/>
              <a:t>22/02/2023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49878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29A3EA5-C2AC-453F-B63A-0FC5EB71A9EA}" type="datetime1">
              <a:rPr lang="it-IT" smtClean="0"/>
              <a:t>22/02/2023</a:t>
            </a:fld>
            <a:endParaRPr lang="it-IT"/>
          </a:p>
        </p:txBody>
      </p:sp>
      <p:sp>
        <p:nvSpPr>
          <p:cNvPr id="4"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543461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5F5852-DA85-401F-B480-796B02524685}"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300475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6D63F2B-2017-4CA3-A1AF-CE43A7E54637}"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89933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101AEE9-054F-4365-96DA-986DBB84C40F}"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5451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8F0FD52-70DB-4470-A423-C3E1B904133F}" type="datetime1">
              <a:rPr lang="it-IT" smtClean="0"/>
              <a:t>22/02/2023</a:t>
            </a:fld>
            <a:endParaRPr lang="it-IT"/>
          </a:p>
        </p:txBody>
      </p:sp>
      <p:sp>
        <p:nvSpPr>
          <p:cNvPr id="5" name="Footer Placeholder 4"/>
          <p:cNvSpPr>
            <a:spLocks noGrp="1"/>
          </p:cNvSpPr>
          <p:nvPr>
            <p:ph type="ftr" sz="quarter" idx="11"/>
          </p:nvPr>
        </p:nvSpPr>
        <p:spPr/>
        <p:txBody>
          <a:bodyPr/>
          <a:lstStyle/>
          <a:p>
            <a:r>
              <a:rPr lang="it-IT"/>
              <a:t>Università popolare A. Gramsci – Moneta, crisi e guerre valutarie (1)</a:t>
            </a:r>
          </a:p>
        </p:txBody>
      </p:sp>
      <p:sp>
        <p:nvSpPr>
          <p:cNvPr id="6" name="Slide Number Placeholder 5"/>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66793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2A1C11B4-D6C9-4986-813A-609602DDB12B}" type="datetime1">
              <a:rPr lang="it-IT" smtClean="0"/>
              <a:t>22/02/2023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9150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BE4A9DE-B331-46F7-997E-FDB49DAD08D1}" type="datetime1">
              <a:rPr lang="it-IT" smtClean="0"/>
              <a:t>22/02/2023</a:t>
            </a:fld>
            <a:endParaRPr lang="it-IT"/>
          </a:p>
        </p:txBody>
      </p:sp>
      <p:sp>
        <p:nvSpPr>
          <p:cNvPr id="8" name="Footer Placeholder 7"/>
          <p:cNvSpPr>
            <a:spLocks noGrp="1"/>
          </p:cNvSpPr>
          <p:nvPr>
            <p:ph type="ftr" sz="quarter" idx="11"/>
          </p:nvPr>
        </p:nvSpPr>
        <p:spPr/>
        <p:txBody>
          <a:bodyPr/>
          <a:lstStyle/>
          <a:p>
            <a:r>
              <a:rPr lang="it-IT"/>
              <a:t>Università popolare A. Gramsci – Moneta, crisi e guerre valutarie (1)</a:t>
            </a:r>
          </a:p>
        </p:txBody>
      </p:sp>
      <p:sp>
        <p:nvSpPr>
          <p:cNvPr id="9" name="Slide Number Placeholder 8"/>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20862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5B89899E-7912-4E42-AED5-8CE8A2EE1D86}" type="datetime1">
              <a:rPr lang="it-IT" smtClean="0"/>
              <a:t>22/02/2023</a:t>
            </a:fld>
            <a:endParaRPr lang="it-IT"/>
          </a:p>
        </p:txBody>
      </p:sp>
      <p:sp>
        <p:nvSpPr>
          <p:cNvPr id="5" name="Footer Placeholder 3"/>
          <p:cNvSpPr>
            <a:spLocks noGrp="1"/>
          </p:cNvSpPr>
          <p:nvPr>
            <p:ph type="ftr" sz="quarter" idx="11"/>
          </p:nvPr>
        </p:nvSpPr>
        <p:spPr/>
        <p:txBody>
          <a:bodyPr/>
          <a:lstStyle/>
          <a:p>
            <a:r>
              <a:rPr lang="it-IT"/>
              <a:t>Università popolare A. Gramsci – Moneta, crisi e guerre valutarie (1)</a:t>
            </a:r>
          </a:p>
        </p:txBody>
      </p:sp>
      <p:sp>
        <p:nvSpPr>
          <p:cNvPr id="6" name="Slide Number Placeholder 4"/>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2174276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6F02A9B-DEA6-4CFD-913A-3F7191362DD1}" type="datetime1">
              <a:rPr lang="it-IT" smtClean="0"/>
              <a:t>22/02/2023</a:t>
            </a:fld>
            <a:endParaRPr lang="it-IT"/>
          </a:p>
        </p:txBody>
      </p:sp>
      <p:sp>
        <p:nvSpPr>
          <p:cNvPr id="5" name="Footer Placeholder 2"/>
          <p:cNvSpPr>
            <a:spLocks noGrp="1"/>
          </p:cNvSpPr>
          <p:nvPr>
            <p:ph type="ftr" sz="quarter" idx="11"/>
          </p:nvPr>
        </p:nvSpPr>
        <p:spPr/>
        <p:txBody>
          <a:bodyPr/>
          <a:lstStyle/>
          <a:p>
            <a:r>
              <a:rPr lang="it-IT"/>
              <a:t>Università popolare A. Gramsci – Moneta, crisi e guerre valutarie (1)</a:t>
            </a:r>
          </a:p>
        </p:txBody>
      </p:sp>
      <p:sp>
        <p:nvSpPr>
          <p:cNvPr id="6" name="Slide Number Placeholder 3"/>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3895633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20862CC0-1761-4C70-8454-36D91DF9807E}" type="datetime1">
              <a:rPr lang="it-IT" smtClean="0"/>
              <a:t>22/02/2023</a:t>
            </a:fld>
            <a:endParaRPr lang="it-IT"/>
          </a:p>
        </p:txBody>
      </p:sp>
      <p:sp>
        <p:nvSpPr>
          <p:cNvPr id="5" name="Footer Placeholder 5"/>
          <p:cNvSpPr>
            <a:spLocks noGrp="1"/>
          </p:cNvSpPr>
          <p:nvPr>
            <p:ph type="ftr" sz="quarter" idx="11"/>
          </p:nvPr>
        </p:nvSpPr>
        <p:spPr/>
        <p:txBody>
          <a:bodyPr/>
          <a:lstStyle/>
          <a:p>
            <a:r>
              <a:rPr lang="it-IT"/>
              <a:t>Università popolare A. Gramsci – Moneta, crisi e guerre valutarie (1)</a:t>
            </a:r>
          </a:p>
        </p:txBody>
      </p:sp>
      <p:sp>
        <p:nvSpPr>
          <p:cNvPr id="6"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422962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632E9F7-9028-4CD3-BDCA-B5DA2A6076BE}" type="datetime1">
              <a:rPr lang="it-IT" smtClean="0"/>
              <a:t>22/02/2023</a:t>
            </a:fld>
            <a:endParaRPr lang="it-IT"/>
          </a:p>
        </p:txBody>
      </p:sp>
      <p:sp>
        <p:nvSpPr>
          <p:cNvPr id="6" name="Footer Placeholder 5"/>
          <p:cNvSpPr>
            <a:spLocks noGrp="1"/>
          </p:cNvSpPr>
          <p:nvPr>
            <p:ph type="ftr" sz="quarter" idx="11"/>
          </p:nvPr>
        </p:nvSpPr>
        <p:spPr/>
        <p:txBody>
          <a:bodyPr/>
          <a:lstStyle/>
          <a:p>
            <a:r>
              <a:rPr lang="it-IT"/>
              <a:t>Università popolare A. Gramsci – Moneta, crisi e guerre valutarie (1)</a:t>
            </a:r>
          </a:p>
        </p:txBody>
      </p:sp>
      <p:sp>
        <p:nvSpPr>
          <p:cNvPr id="7" name="Slide Number Placeholder 6"/>
          <p:cNvSpPr>
            <a:spLocks noGrp="1"/>
          </p:cNvSpPr>
          <p:nvPr>
            <p:ph type="sldNum" sz="quarter" idx="12"/>
          </p:nvPr>
        </p:nvSpPr>
        <p:spPr/>
        <p:txBody>
          <a:bodyPr/>
          <a:lstStyle/>
          <a:p>
            <a:fld id="{24FF78E9-1CA5-4CBE-99B9-886A25C4CEDD}" type="slidenum">
              <a:rPr lang="it-IT" smtClean="0"/>
              <a:t>‹N›</a:t>
            </a:fld>
            <a:endParaRPr lang="it-IT"/>
          </a:p>
        </p:txBody>
      </p:sp>
    </p:spTree>
    <p:extLst>
      <p:ext uri="{BB962C8B-B14F-4D97-AF65-F5344CB8AC3E}">
        <p14:creationId xmlns:p14="http://schemas.microsoft.com/office/powerpoint/2010/main" val="1017903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BA55732-690F-4532-BBE9-F29996FBEFCF}" type="datetime1">
              <a:rPr lang="it-IT" smtClean="0"/>
              <a:t>22/02/2023</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it-IT"/>
              <a:t>Università popolare A. Gramsci – Moneta, crisi e guerre valutarie (1)</a:t>
            </a:r>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4FF78E9-1CA5-4CBE-99B9-886A25C4CEDD}" type="slidenum">
              <a:rPr lang="it-IT" smtClean="0"/>
              <a:t>‹N›</a:t>
            </a:fld>
            <a:endParaRPr lang="it-IT"/>
          </a:p>
        </p:txBody>
      </p:sp>
    </p:spTree>
    <p:extLst>
      <p:ext uri="{BB962C8B-B14F-4D97-AF65-F5344CB8AC3E}">
        <p14:creationId xmlns:p14="http://schemas.microsoft.com/office/powerpoint/2010/main" val="2876808504"/>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hf hdr="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719304" y="390182"/>
            <a:ext cx="4262485" cy="3284924"/>
          </a:xfrm>
        </p:spPr>
        <p:txBody>
          <a:bodyPr>
            <a:normAutofit fontScale="90000"/>
          </a:bodyPr>
          <a:lstStyle/>
          <a:p>
            <a:r>
              <a:rPr lang="it-IT" sz="5600" dirty="0"/>
              <a:t>Moneta, crisi e guerre valutarie (4)</a:t>
            </a:r>
            <a:br>
              <a:rPr lang="it-IT" sz="5600" dirty="0"/>
            </a:br>
            <a:endParaRPr lang="it-IT" sz="5600" dirty="0"/>
          </a:p>
        </p:txBody>
      </p:sp>
      <p:sp>
        <p:nvSpPr>
          <p:cNvPr id="3" name="Sottotitolo 2"/>
          <p:cNvSpPr>
            <a:spLocks noGrp="1"/>
          </p:cNvSpPr>
          <p:nvPr>
            <p:ph type="subTitle" idx="1"/>
          </p:nvPr>
        </p:nvSpPr>
        <p:spPr>
          <a:xfrm rot="21420000">
            <a:off x="3778875" y="2895365"/>
            <a:ext cx="4865175" cy="1385976"/>
          </a:xfrm>
        </p:spPr>
        <p:txBody>
          <a:bodyPr>
            <a:normAutofit/>
          </a:bodyPr>
          <a:lstStyle/>
          <a:p>
            <a:pPr>
              <a:lnSpc>
                <a:spcPct val="110000"/>
              </a:lnSpc>
            </a:pPr>
            <a:r>
              <a:rPr lang="it-IT" sz="1200"/>
              <a:t>L’origine del denaro è nello scambio di prodotti. Gli scambi internazionali hanno sviluppato il «commercio con la merce-denaro». Di qui  l’attività del cambio come uno dei fondamenti originari del moderno commercio. Denaro come </a:t>
            </a:r>
            <a:r>
              <a:rPr lang="it-IT" sz="1200" i="1"/>
              <a:t>moneta</a:t>
            </a:r>
            <a:r>
              <a:rPr lang="it-IT" sz="1200"/>
              <a:t> nazionale e </a:t>
            </a:r>
            <a:r>
              <a:rPr lang="it-IT" sz="1200" i="1"/>
              <a:t>denaro</a:t>
            </a:r>
            <a:r>
              <a:rPr lang="it-IT" sz="1200"/>
              <a:t> mondiale, </a:t>
            </a:r>
            <a:r>
              <a:rPr lang="it-IT" sz="1200" i="1"/>
              <a:t>lavoro sociale</a:t>
            </a:r>
            <a:r>
              <a:rPr lang="it-IT" sz="1200"/>
              <a:t>.</a:t>
            </a:r>
            <a:endParaRPr lang="it-IT" sz="1200" dirty="0"/>
          </a:p>
        </p:txBody>
      </p:sp>
      <p:sp>
        <p:nvSpPr>
          <p:cNvPr id="7" name="Segnaposto data 6">
            <a:extLst>
              <a:ext uri="{FF2B5EF4-FFF2-40B4-BE49-F238E27FC236}">
                <a16:creationId xmlns:a16="http://schemas.microsoft.com/office/drawing/2014/main" id="{0D9E5309-DAFD-F4E1-7285-4F4C6218EE6F}"/>
              </a:ext>
            </a:extLst>
          </p:cNvPr>
          <p:cNvSpPr>
            <a:spLocks noGrp="1"/>
          </p:cNvSpPr>
          <p:nvPr>
            <p:ph type="dt" sz="half" idx="10"/>
          </p:nvPr>
        </p:nvSpPr>
        <p:spPr/>
        <p:txBody>
          <a:bodyPr/>
          <a:lstStyle/>
          <a:p>
            <a:fld id="{5B7799ED-3315-43A8-A331-CDAD1CE96F06}" type="datetime1">
              <a:rPr lang="it-IT" smtClean="0"/>
              <a:t>22/02/2023</a:t>
            </a:fld>
            <a:endParaRPr lang="it-IT"/>
          </a:p>
        </p:txBody>
      </p:sp>
      <p:sp>
        <p:nvSpPr>
          <p:cNvPr id="5" name="Segnaposto piè di pagina 4"/>
          <p:cNvSpPr>
            <a:spLocks noGrp="1"/>
          </p:cNvSpPr>
          <p:nvPr>
            <p:ph type="ftr" sz="quarter" idx="11"/>
          </p:nvPr>
        </p:nvSpPr>
        <p:spPr>
          <a:xfrm rot="21420000">
            <a:off x="194782" y="4738541"/>
            <a:ext cx="8498918" cy="1584995"/>
          </a:xfrm>
        </p:spPr>
        <p:txBody>
          <a:bodyPr>
            <a:normAutofit/>
          </a:bodyPr>
          <a:lstStyle/>
          <a:p>
            <a:pPr algn="ctr"/>
            <a:r>
              <a:rPr lang="it-IT" sz="3900" dirty="0"/>
              <a:t>Università popolare A. Gramsci </a:t>
            </a:r>
            <a:r>
              <a:rPr lang="it-IT" sz="2600" i="1" dirty="0"/>
              <a:t>francesco.schettino@gmail.com</a:t>
            </a:r>
          </a:p>
        </p:txBody>
      </p:sp>
      <p:sp>
        <p:nvSpPr>
          <p:cNvPr id="6" name="Segnaposto numero diapositiva 5"/>
          <p:cNvSpPr>
            <a:spLocks noGrp="1"/>
          </p:cNvSpPr>
          <p:nvPr>
            <p:ph type="sldNum" sz="quarter" idx="12"/>
          </p:nvPr>
        </p:nvSpPr>
        <p:spPr>
          <a:xfrm rot="21420000">
            <a:off x="7725367" y="5144982"/>
            <a:ext cx="680390" cy="498470"/>
          </a:xfrm>
        </p:spPr>
        <p:txBody>
          <a:bodyPr>
            <a:normAutofit lnSpcReduction="10000"/>
          </a:bodyPr>
          <a:lstStyle/>
          <a:p>
            <a:pPr algn="r">
              <a:spcAft>
                <a:spcPts val="600"/>
              </a:spcAft>
            </a:pPr>
            <a:fld id="{24FF78E9-1CA5-4CBE-99B9-886A25C4CEDD}" type="slidenum">
              <a:rPr lang="it-IT" smtClean="0">
                <a:solidFill>
                  <a:schemeClr val="bg1"/>
                </a:solidFill>
              </a:rPr>
              <a:pPr algn="r">
                <a:spcAft>
                  <a:spcPts val="600"/>
                </a:spcAft>
              </a:pPr>
              <a:t>1</a:t>
            </a:fld>
            <a:endParaRPr lang="it-IT" dirty="0">
              <a:solidFill>
                <a:schemeClr val="bg1"/>
              </a:solidFill>
            </a:endParaRPr>
          </a:p>
        </p:txBody>
      </p:sp>
      <p:pic>
        <p:nvPicPr>
          <p:cNvPr id="14" name="Picture 7">
            <a:extLst>
              <a:ext uri="{FF2B5EF4-FFF2-40B4-BE49-F238E27FC236}">
                <a16:creationId xmlns:a16="http://schemas.microsoft.com/office/drawing/2014/main" id="{0C86F55D-2160-B373-6CF0-1F76FC81EE56}"/>
              </a:ext>
            </a:extLst>
          </p:cNvPr>
          <p:cNvPicPr>
            <a:picLocks noChangeAspect="1"/>
          </p:cNvPicPr>
          <p:nvPr/>
        </p:nvPicPr>
        <p:blipFill rotWithShape="1">
          <a:blip r:embed="rId5"/>
          <a:srcRect l="24102" r="26484" b="1"/>
          <a:stretch/>
        </p:blipFill>
        <p:spPr>
          <a:xfrm rot="21420000">
            <a:off x="-88939" y="237518"/>
            <a:ext cx="3474957" cy="4518254"/>
          </a:xfrm>
          <a:custGeom>
            <a:avLst/>
            <a:gdLst/>
            <a:ahLst/>
            <a:cxnLst/>
            <a:rect l="l" t="t" r="r" b="b"/>
            <a:pathLst>
              <a:path w="4633277" h="4410442">
                <a:moveTo>
                  <a:pt x="4633277" y="0"/>
                </a:moveTo>
                <a:lnTo>
                  <a:pt x="4633277" y="4410442"/>
                </a:lnTo>
                <a:lnTo>
                  <a:pt x="0" y="4410442"/>
                </a:lnTo>
                <a:lnTo>
                  <a:pt x="231142" y="0"/>
                </a:lnTo>
                <a:close/>
              </a:path>
            </a:pathLst>
          </a:custGeom>
        </p:spPr>
      </p:pic>
    </p:spTree>
    <p:custDataLst>
      <p:tags r:id="rId1"/>
    </p:custDataLst>
    <p:extLst>
      <p:ext uri="{BB962C8B-B14F-4D97-AF65-F5344CB8AC3E}">
        <p14:creationId xmlns:p14="http://schemas.microsoft.com/office/powerpoint/2010/main" val="3791102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CFF604C2-BF50-7F28-9A33-791335BBA9E0}"/>
              </a:ext>
            </a:extLst>
          </p:cNvPr>
          <p:cNvSpPr>
            <a:spLocks noGrp="1"/>
          </p:cNvSpPr>
          <p:nvPr>
            <p:ph type="title"/>
          </p:nvPr>
        </p:nvSpPr>
        <p:spPr>
          <a:xfrm>
            <a:off x="486696" y="1063417"/>
            <a:ext cx="2629122" cy="4675396"/>
          </a:xfrm>
        </p:spPr>
        <p:txBody>
          <a:bodyPr anchor="ctr">
            <a:normAutofit/>
          </a:bodyPr>
          <a:lstStyle/>
          <a:p>
            <a:r>
              <a:rPr lang="it-IT" sz="2900" i="1">
                <a:solidFill>
                  <a:srgbClr val="F2F2F2"/>
                </a:solidFill>
              </a:rPr>
              <a:t>Idea dinner</a:t>
            </a:r>
            <a:r>
              <a:rPr lang="it-IT" sz="2900">
                <a:solidFill>
                  <a:srgbClr val="F2F2F2"/>
                </a:solidFill>
              </a:rPr>
              <a:t> e la speculazione</a:t>
            </a:r>
          </a:p>
        </p:txBody>
      </p:sp>
      <p:sp>
        <p:nvSpPr>
          <p:cNvPr id="21" name="Rectangle 13">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7">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a:extLst>
              <a:ext uri="{FF2B5EF4-FFF2-40B4-BE49-F238E27FC236}">
                <a16:creationId xmlns:a16="http://schemas.microsoft.com/office/drawing/2014/main" id="{754913BE-8F44-3EE8-DFAB-194E0CF83128}"/>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10</a:t>
            </a:fld>
            <a:endParaRPr lang="it-IT">
              <a:solidFill>
                <a:srgbClr val="FFFFFF"/>
              </a:solidFill>
            </a:endParaRPr>
          </a:p>
        </p:txBody>
      </p:sp>
      <p:sp>
        <p:nvSpPr>
          <p:cNvPr id="5" name="Segnaposto piè di pagina 4">
            <a:extLst>
              <a:ext uri="{FF2B5EF4-FFF2-40B4-BE49-F238E27FC236}">
                <a16:creationId xmlns:a16="http://schemas.microsoft.com/office/drawing/2014/main" id="{1786912C-00D7-FC0D-5C24-1E3D3646E419}"/>
              </a:ext>
            </a:extLst>
          </p:cNvPr>
          <p:cNvSpPr>
            <a:spLocks noGrp="1"/>
          </p:cNvSpPr>
          <p:nvPr>
            <p:ph type="ftr" sz="quarter" idx="11"/>
          </p:nvPr>
        </p:nvSpPr>
        <p:spPr>
          <a:xfrm>
            <a:off x="3812895" y="6355080"/>
            <a:ext cx="2894847" cy="304801"/>
          </a:xfrm>
        </p:spPr>
        <p:txBody>
          <a:bodyPr>
            <a:normAutofit/>
          </a:bodyPr>
          <a:lstStyle/>
          <a:p>
            <a:pPr>
              <a:lnSpc>
                <a:spcPct val="90000"/>
              </a:lnSpc>
              <a:spcAft>
                <a:spcPts val="600"/>
              </a:spcAft>
            </a:pPr>
            <a:r>
              <a:rPr lang="it-IT" sz="700">
                <a:solidFill>
                  <a:schemeClr val="accent1"/>
                </a:solidFill>
              </a:rPr>
              <a:t>Università popolare A. Gramsci – Moneta, crisi e guerre valutarie (1)</a:t>
            </a:r>
          </a:p>
        </p:txBody>
      </p:sp>
      <p:sp>
        <p:nvSpPr>
          <p:cNvPr id="4" name="Segnaposto data 3">
            <a:extLst>
              <a:ext uri="{FF2B5EF4-FFF2-40B4-BE49-F238E27FC236}">
                <a16:creationId xmlns:a16="http://schemas.microsoft.com/office/drawing/2014/main" id="{A365E05B-EDCD-9968-A1B2-619A862B548B}"/>
              </a:ext>
            </a:extLst>
          </p:cNvPr>
          <p:cNvSpPr>
            <a:spLocks noGrp="1"/>
          </p:cNvSpPr>
          <p:nvPr>
            <p:ph type="dt" sz="half" idx="10"/>
          </p:nvPr>
        </p:nvSpPr>
        <p:spPr>
          <a:xfrm>
            <a:off x="6940551" y="6355080"/>
            <a:ext cx="1717674" cy="304799"/>
          </a:xfrm>
        </p:spPr>
        <p:txBody>
          <a:bodyPr anchor="t">
            <a:normAutofit/>
          </a:bodyPr>
          <a:lstStyle/>
          <a:p>
            <a:pPr algn="r">
              <a:spcAft>
                <a:spcPts val="600"/>
              </a:spcAft>
            </a:pPr>
            <a:fld id="{7101AEE9-054F-4365-96DA-986DBB84C40F}" type="datetime1">
              <a:rPr lang="it-IT">
                <a:solidFill>
                  <a:schemeClr val="accent1"/>
                </a:solidFill>
              </a:rPr>
              <a:pPr algn="r">
                <a:spcAft>
                  <a:spcPts val="600"/>
                </a:spcAft>
              </a:pPr>
              <a:t>22/02/2023</a:t>
            </a:fld>
            <a:endParaRPr lang="it-IT">
              <a:solidFill>
                <a:schemeClr val="accent1"/>
              </a:solidFill>
            </a:endParaRPr>
          </a:p>
        </p:txBody>
      </p:sp>
      <p:graphicFrame>
        <p:nvGraphicFramePr>
          <p:cNvPr id="24" name="Segnaposto contenuto 2">
            <a:extLst>
              <a:ext uri="{FF2B5EF4-FFF2-40B4-BE49-F238E27FC236}">
                <a16:creationId xmlns:a16="http://schemas.microsoft.com/office/drawing/2014/main" id="{647FFBD8-9746-A251-71F0-1406BF0BCD93}"/>
              </a:ext>
            </a:extLst>
          </p:cNvPr>
          <p:cNvGraphicFramePr>
            <a:graphicFrameLocks noGrp="1"/>
          </p:cNvGraphicFramePr>
          <p:nvPr>
            <p:ph idx="1"/>
            <p:extLst>
              <p:ext uri="{D42A27DB-BD31-4B8C-83A1-F6EECF244321}">
                <p14:modId xmlns:p14="http://schemas.microsoft.com/office/powerpoint/2010/main" val="1449533657"/>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944519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EBB200-F082-8FC0-CE10-8D16D0AC1179}"/>
              </a:ext>
            </a:extLst>
          </p:cNvPr>
          <p:cNvSpPr>
            <a:spLocks noGrp="1"/>
          </p:cNvSpPr>
          <p:nvPr>
            <p:ph type="title"/>
          </p:nvPr>
        </p:nvSpPr>
        <p:spPr>
          <a:xfrm>
            <a:off x="3961785" y="629266"/>
            <a:ext cx="3575604" cy="1641986"/>
          </a:xfrm>
        </p:spPr>
        <p:txBody>
          <a:bodyPr>
            <a:normAutofit/>
          </a:bodyPr>
          <a:lstStyle/>
          <a:p>
            <a:r>
              <a:rPr lang="it-IT" dirty="0"/>
              <a:t>Reazioni della BCE</a:t>
            </a:r>
          </a:p>
        </p:txBody>
      </p:sp>
      <p:pic>
        <p:nvPicPr>
          <p:cNvPr id="8" name="Picture 7" descr="Linea indicatrice a zig-zag">
            <a:extLst>
              <a:ext uri="{FF2B5EF4-FFF2-40B4-BE49-F238E27FC236}">
                <a16:creationId xmlns:a16="http://schemas.microsoft.com/office/drawing/2014/main" id="{2BB7203C-ADE2-C67F-CF07-FB1FEBC1C360}"/>
              </a:ext>
            </a:extLst>
          </p:cNvPr>
          <p:cNvPicPr>
            <a:picLocks noChangeAspect="1"/>
          </p:cNvPicPr>
          <p:nvPr/>
        </p:nvPicPr>
        <p:blipFill rotWithShape="1">
          <a:blip r:embed="rId3"/>
          <a:srcRect l="30660" r="35507" b="-1"/>
          <a:stretch/>
        </p:blipFill>
        <p:spPr>
          <a:xfrm>
            <a:off x="20" y="10"/>
            <a:ext cx="3475989" cy="6857990"/>
          </a:xfrm>
          <a:prstGeom prst="rect">
            <a:avLst/>
          </a:prstGeom>
        </p:spPr>
      </p:pic>
      <p:sp>
        <p:nvSpPr>
          <p:cNvPr id="6" name="Segnaposto numero diapositiva 5">
            <a:extLst>
              <a:ext uri="{FF2B5EF4-FFF2-40B4-BE49-F238E27FC236}">
                <a16:creationId xmlns:a16="http://schemas.microsoft.com/office/drawing/2014/main" id="{EAF5506B-988E-960D-6CE9-42DC081B329F}"/>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smtClean="0"/>
              <a:pPr>
                <a:spcAft>
                  <a:spcPts val="600"/>
                </a:spcAft>
              </a:pPr>
              <a:t>11</a:t>
            </a:fld>
            <a:endParaRPr lang="it-IT"/>
          </a:p>
        </p:txBody>
      </p:sp>
      <p:sp>
        <p:nvSpPr>
          <p:cNvPr id="5" name="Segnaposto piè di pagina 4">
            <a:extLst>
              <a:ext uri="{FF2B5EF4-FFF2-40B4-BE49-F238E27FC236}">
                <a16:creationId xmlns:a16="http://schemas.microsoft.com/office/drawing/2014/main" id="{EBD0A709-7C0E-8BDD-2B47-2099899259E1}"/>
              </a:ext>
            </a:extLst>
          </p:cNvPr>
          <p:cNvSpPr>
            <a:spLocks noGrp="1"/>
          </p:cNvSpPr>
          <p:nvPr>
            <p:ph type="ftr" sz="quarter" idx="11"/>
          </p:nvPr>
        </p:nvSpPr>
        <p:spPr>
          <a:xfrm>
            <a:off x="477686" y="6355080"/>
            <a:ext cx="2566525" cy="304801"/>
          </a:xfrm>
        </p:spPr>
        <p:txBody>
          <a:bodyPr anchor="b">
            <a:normAutofit/>
          </a:bodyPr>
          <a:lstStyle/>
          <a:p>
            <a:pPr>
              <a:lnSpc>
                <a:spcPct val="90000"/>
              </a:lnSpc>
              <a:spcAft>
                <a:spcPts val="600"/>
              </a:spcAft>
            </a:pPr>
            <a:r>
              <a:rPr lang="it-IT" sz="700">
                <a:solidFill>
                  <a:schemeClr val="tx1">
                    <a:tint val="75000"/>
                  </a:schemeClr>
                </a:solidFill>
              </a:rPr>
              <a:t>Università popolare A. Gramsci – Moneta, crisi e guerre valutarie (1)</a:t>
            </a:r>
          </a:p>
        </p:txBody>
      </p:sp>
      <p:sp>
        <p:nvSpPr>
          <p:cNvPr id="3" name="Segnaposto contenuto 2">
            <a:extLst>
              <a:ext uri="{FF2B5EF4-FFF2-40B4-BE49-F238E27FC236}">
                <a16:creationId xmlns:a16="http://schemas.microsoft.com/office/drawing/2014/main" id="{70D3CC72-04D3-FB85-731A-A9A8F9F85735}"/>
              </a:ext>
            </a:extLst>
          </p:cNvPr>
          <p:cNvSpPr>
            <a:spLocks noGrp="1"/>
          </p:cNvSpPr>
          <p:nvPr>
            <p:ph idx="1"/>
          </p:nvPr>
        </p:nvSpPr>
        <p:spPr>
          <a:xfrm>
            <a:off x="3961785" y="2438400"/>
            <a:ext cx="3575604" cy="3809999"/>
          </a:xfrm>
        </p:spPr>
        <p:txBody>
          <a:bodyPr>
            <a:normAutofit/>
          </a:bodyPr>
          <a:lstStyle/>
          <a:p>
            <a:pPr>
              <a:lnSpc>
                <a:spcPct val="90000"/>
              </a:lnSpc>
            </a:pPr>
            <a:r>
              <a:rPr lang="it-IT"/>
              <a:t>Impossibilitata a bilanciare l’attacco speculativo per legge (vedi prima lezione)</a:t>
            </a:r>
          </a:p>
          <a:p>
            <a:pPr>
              <a:lnSpc>
                <a:spcPct val="90000"/>
              </a:lnSpc>
            </a:pPr>
            <a:r>
              <a:rPr lang="it-IT"/>
              <a:t> Lettera Trichet (riforme) (2011)</a:t>
            </a:r>
          </a:p>
          <a:p>
            <a:pPr>
              <a:lnSpc>
                <a:spcPct val="90000"/>
              </a:lnSpc>
            </a:pPr>
            <a:r>
              <a:rPr lang="it-IT"/>
              <a:t> Luglio 2012 – Bazooka della Bce</a:t>
            </a:r>
          </a:p>
          <a:p>
            <a:pPr>
              <a:lnSpc>
                <a:spcPct val="90000"/>
              </a:lnSpc>
            </a:pPr>
            <a:r>
              <a:rPr lang="it-IT"/>
              <a:t> Quantitative </a:t>
            </a:r>
            <a:r>
              <a:rPr lang="it-IT" err="1"/>
              <a:t>easing</a:t>
            </a:r>
            <a:r>
              <a:rPr lang="it-IT"/>
              <a:t> europeo</a:t>
            </a:r>
          </a:p>
          <a:p>
            <a:pPr marL="0" indent="0">
              <a:lnSpc>
                <a:spcPct val="90000"/>
              </a:lnSpc>
              <a:buNone/>
            </a:pPr>
            <a:r>
              <a:rPr lang="it-IT"/>
              <a:t>TTIP</a:t>
            </a:r>
          </a:p>
          <a:p>
            <a:pPr marL="0" indent="0">
              <a:lnSpc>
                <a:spcPct val="90000"/>
              </a:lnSpc>
              <a:buNone/>
            </a:pPr>
            <a:endParaRPr lang="it-IT"/>
          </a:p>
          <a:p>
            <a:pPr>
              <a:lnSpc>
                <a:spcPct val="90000"/>
              </a:lnSpc>
            </a:pPr>
            <a:endParaRPr lang="it-IT"/>
          </a:p>
        </p:txBody>
      </p:sp>
      <p:sp>
        <p:nvSpPr>
          <p:cNvPr id="4" name="Segnaposto data 3">
            <a:extLst>
              <a:ext uri="{FF2B5EF4-FFF2-40B4-BE49-F238E27FC236}">
                <a16:creationId xmlns:a16="http://schemas.microsoft.com/office/drawing/2014/main" id="{68B25352-6153-36EB-15A2-55D515088EFC}"/>
              </a:ext>
            </a:extLst>
          </p:cNvPr>
          <p:cNvSpPr>
            <a:spLocks noGrp="1"/>
          </p:cNvSpPr>
          <p:nvPr>
            <p:ph type="dt" sz="half" idx="10"/>
          </p:nvPr>
        </p:nvSpPr>
        <p:spPr>
          <a:xfrm>
            <a:off x="6097405" y="6355080"/>
            <a:ext cx="2560820" cy="304799"/>
          </a:xfrm>
        </p:spPr>
        <p:txBody>
          <a:bodyPr>
            <a:normAutofit/>
          </a:bodyPr>
          <a:lstStyle/>
          <a:p>
            <a:pPr algn="r">
              <a:spcAft>
                <a:spcPts val="600"/>
              </a:spcAft>
            </a:pPr>
            <a:fld id="{7101AEE9-054F-4365-96DA-986DBB84C40F}" type="datetime1">
              <a:rPr lang="it-IT" smtClean="0"/>
              <a:pPr algn="r">
                <a:spcAft>
                  <a:spcPts val="600"/>
                </a:spcAft>
              </a:pPr>
              <a:t>22/02/2023</a:t>
            </a:fld>
            <a:endParaRPr lang="it-IT"/>
          </a:p>
        </p:txBody>
      </p:sp>
    </p:spTree>
    <p:extLst>
      <p:ext uri="{BB962C8B-B14F-4D97-AF65-F5344CB8AC3E}">
        <p14:creationId xmlns:p14="http://schemas.microsoft.com/office/powerpoint/2010/main" val="328106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A7AFF8-4588-6060-741C-11E1DC127620}"/>
              </a:ext>
            </a:extLst>
          </p:cNvPr>
          <p:cNvSpPr>
            <a:spLocks noGrp="1"/>
          </p:cNvSpPr>
          <p:nvPr>
            <p:ph type="title"/>
          </p:nvPr>
        </p:nvSpPr>
        <p:spPr>
          <a:xfrm>
            <a:off x="486697" y="629266"/>
            <a:ext cx="6939116" cy="1223983"/>
          </a:xfrm>
        </p:spPr>
        <p:txBody>
          <a:bodyPr>
            <a:normAutofit/>
          </a:bodyPr>
          <a:lstStyle/>
          <a:p>
            <a:r>
              <a:rPr lang="it-IT"/>
              <a:t>Le valute asiatiche</a:t>
            </a:r>
            <a:endParaRPr lang="it-IT" dirty="0"/>
          </a:p>
        </p:txBody>
      </p:sp>
      <p:sp>
        <p:nvSpPr>
          <p:cNvPr id="6" name="Segnaposto numero diapositiva 5">
            <a:extLst>
              <a:ext uri="{FF2B5EF4-FFF2-40B4-BE49-F238E27FC236}">
                <a16:creationId xmlns:a16="http://schemas.microsoft.com/office/drawing/2014/main" id="{9A455EF6-4106-7BE8-3D05-9D81D313D893}"/>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smtClean="0"/>
              <a:pPr>
                <a:spcAft>
                  <a:spcPts val="600"/>
                </a:spcAft>
              </a:pPr>
              <a:t>12</a:t>
            </a:fld>
            <a:endParaRPr lang="it-IT"/>
          </a:p>
        </p:txBody>
      </p:sp>
      <p:sp>
        <p:nvSpPr>
          <p:cNvPr id="5" name="Segnaposto piè di pagina 4">
            <a:extLst>
              <a:ext uri="{FF2B5EF4-FFF2-40B4-BE49-F238E27FC236}">
                <a16:creationId xmlns:a16="http://schemas.microsoft.com/office/drawing/2014/main" id="{A875ECB5-3BD2-0A13-F6F6-550719794292}"/>
              </a:ext>
            </a:extLst>
          </p:cNvPr>
          <p:cNvSpPr>
            <a:spLocks noGrp="1"/>
          </p:cNvSpPr>
          <p:nvPr>
            <p:ph type="ftr" sz="quarter" idx="11"/>
          </p:nvPr>
        </p:nvSpPr>
        <p:spPr>
          <a:xfrm>
            <a:off x="477686" y="6355080"/>
            <a:ext cx="2894846" cy="304801"/>
          </a:xfrm>
        </p:spPr>
        <p:txBody>
          <a:bodyPr>
            <a:normAutofit/>
          </a:bodyPr>
          <a:lstStyle/>
          <a:p>
            <a:pPr>
              <a:lnSpc>
                <a:spcPct val="90000"/>
              </a:lnSpc>
              <a:spcAft>
                <a:spcPts val="600"/>
              </a:spcAft>
            </a:pPr>
            <a:r>
              <a:rPr lang="it-IT" sz="700"/>
              <a:t>Università popolare A. Gramsci – Moneta, crisi e guerre valutarie (1)</a:t>
            </a:r>
          </a:p>
        </p:txBody>
      </p:sp>
      <p:pic>
        <p:nvPicPr>
          <p:cNvPr id="1026" name="Picture 2">
            <a:extLst>
              <a:ext uri="{FF2B5EF4-FFF2-40B4-BE49-F238E27FC236}">
                <a16:creationId xmlns:a16="http://schemas.microsoft.com/office/drawing/2014/main" id="{FFBCDB28-C520-941B-0B44-E50D62F18A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7686" y="3077016"/>
            <a:ext cx="4088720" cy="214657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CF87482A-5659-0283-242C-F126384BF674}"/>
              </a:ext>
            </a:extLst>
          </p:cNvPr>
          <p:cNvSpPr>
            <a:spLocks noGrp="1"/>
          </p:cNvSpPr>
          <p:nvPr>
            <p:ph idx="1"/>
          </p:nvPr>
        </p:nvSpPr>
        <p:spPr>
          <a:xfrm>
            <a:off x="4931796" y="2052214"/>
            <a:ext cx="3311470" cy="4196185"/>
          </a:xfrm>
        </p:spPr>
        <p:txBody>
          <a:bodyPr>
            <a:normAutofit/>
          </a:bodyPr>
          <a:lstStyle/>
          <a:p>
            <a:pPr>
              <a:lnSpc>
                <a:spcPct val="90000"/>
              </a:lnSpc>
            </a:pPr>
            <a:r>
              <a:rPr lang="it-IT" sz="1600"/>
              <a:t>Emersione imponente del continente asiatico e delle sue valute (Cina in primis)</a:t>
            </a:r>
          </a:p>
          <a:p>
            <a:pPr>
              <a:lnSpc>
                <a:spcPct val="90000"/>
              </a:lnSpc>
            </a:pPr>
            <a:r>
              <a:rPr lang="it-IT" sz="1600"/>
              <a:t>La Cina </a:t>
            </a:r>
            <a:r>
              <a:rPr lang="it-IT" sz="1600">
                <a:sym typeface="Wingdings" panose="05000000000000000000" pitchFamily="2" charset="2"/>
              </a:rPr>
              <a:t> 1/6 del PIL MONDIALE</a:t>
            </a:r>
            <a:br>
              <a:rPr lang="it-IT" sz="1600">
                <a:sym typeface="Wingdings" panose="05000000000000000000" pitchFamily="2" charset="2"/>
              </a:rPr>
            </a:br>
            <a:r>
              <a:rPr lang="it-IT" sz="1600">
                <a:sym typeface="Wingdings" panose="05000000000000000000" pitchFamily="2" charset="2"/>
              </a:rPr>
              <a:t>YUAN  2% riserve mondiali</a:t>
            </a:r>
            <a:br>
              <a:rPr lang="it-IT" sz="1600">
                <a:sym typeface="Wingdings" panose="05000000000000000000" pitchFamily="2" charset="2"/>
              </a:rPr>
            </a:br>
            <a:r>
              <a:rPr lang="it-IT" sz="1600">
                <a:sym typeface="Wingdings" panose="05000000000000000000" pitchFamily="2" charset="2"/>
              </a:rPr>
              <a:t>USD </a:t>
            </a:r>
            <a:r>
              <a:rPr lang="it-IT" sz="1600"/>
              <a:t>l 60% EURO </a:t>
            </a:r>
            <a:r>
              <a:rPr lang="it-IT" sz="1600">
                <a:sym typeface="Wingdings" panose="05000000000000000000" pitchFamily="2" charset="2"/>
              </a:rPr>
              <a:t></a:t>
            </a:r>
            <a:r>
              <a:rPr lang="it-IT" sz="1600"/>
              <a:t>20% </a:t>
            </a:r>
          </a:p>
          <a:p>
            <a:pPr>
              <a:lnSpc>
                <a:spcPct val="90000"/>
              </a:lnSpc>
            </a:pPr>
            <a:r>
              <a:rPr lang="it-IT" sz="1600"/>
              <a:t>Mercato obbligazionario: USD </a:t>
            </a:r>
            <a:r>
              <a:rPr lang="it-IT" sz="1600">
                <a:sym typeface="Wingdings" panose="05000000000000000000" pitchFamily="2" charset="2"/>
              </a:rPr>
              <a:t>60%; YUAN  3%</a:t>
            </a:r>
            <a:endParaRPr lang="it-IT" sz="1600"/>
          </a:p>
          <a:p>
            <a:pPr>
              <a:lnSpc>
                <a:spcPct val="90000"/>
              </a:lnSpc>
            </a:pPr>
            <a:r>
              <a:rPr lang="it-IT" sz="1600"/>
              <a:t>La dominanza del biglietto verde è tutt’altro che proporzionale alla quota del Pil mondiale in capo agli Stati Uniti, tanto meno se calcolato in parità di potere d’acquisto.</a:t>
            </a:r>
          </a:p>
          <a:p>
            <a:pPr>
              <a:lnSpc>
                <a:spcPct val="90000"/>
              </a:lnSpc>
            </a:pPr>
            <a:endParaRPr lang="it-IT" sz="1600"/>
          </a:p>
          <a:p>
            <a:pPr>
              <a:lnSpc>
                <a:spcPct val="90000"/>
              </a:lnSpc>
            </a:pPr>
            <a:endParaRPr lang="it-IT" sz="1600"/>
          </a:p>
        </p:txBody>
      </p:sp>
      <p:sp>
        <p:nvSpPr>
          <p:cNvPr id="4" name="Segnaposto data 3">
            <a:extLst>
              <a:ext uri="{FF2B5EF4-FFF2-40B4-BE49-F238E27FC236}">
                <a16:creationId xmlns:a16="http://schemas.microsoft.com/office/drawing/2014/main" id="{E0AE981D-8004-82AD-5D2D-FD5A661C029D}"/>
              </a:ext>
            </a:extLst>
          </p:cNvPr>
          <p:cNvSpPr>
            <a:spLocks noGrp="1"/>
          </p:cNvSpPr>
          <p:nvPr>
            <p:ph type="dt" sz="half" idx="10"/>
          </p:nvPr>
        </p:nvSpPr>
        <p:spPr>
          <a:xfrm>
            <a:off x="7915275" y="6355080"/>
            <a:ext cx="742949" cy="304799"/>
          </a:xfrm>
        </p:spPr>
        <p:txBody>
          <a:bodyPr>
            <a:normAutofit/>
          </a:bodyPr>
          <a:lstStyle/>
          <a:p>
            <a:pPr algn="r">
              <a:lnSpc>
                <a:spcPct val="90000"/>
              </a:lnSpc>
              <a:spcAft>
                <a:spcPts val="600"/>
              </a:spcAft>
            </a:pPr>
            <a:fld id="{7101AEE9-054F-4365-96DA-986DBB84C40F}" type="datetime1">
              <a:rPr lang="it-IT" sz="800" smtClean="0"/>
              <a:pPr algn="r">
                <a:lnSpc>
                  <a:spcPct val="90000"/>
                </a:lnSpc>
                <a:spcAft>
                  <a:spcPts val="600"/>
                </a:spcAft>
              </a:pPr>
              <a:t>22/02/2023</a:t>
            </a:fld>
            <a:endParaRPr lang="it-IT" sz="800"/>
          </a:p>
        </p:txBody>
      </p:sp>
    </p:spTree>
    <p:extLst>
      <p:ext uri="{BB962C8B-B14F-4D97-AF65-F5344CB8AC3E}">
        <p14:creationId xmlns:p14="http://schemas.microsoft.com/office/powerpoint/2010/main" val="2638363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9984"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olo 1">
            <a:extLst>
              <a:ext uri="{FF2B5EF4-FFF2-40B4-BE49-F238E27FC236}">
                <a16:creationId xmlns:a16="http://schemas.microsoft.com/office/drawing/2014/main" id="{288B23B6-A93B-78C0-D183-3321822CAA4D}"/>
              </a:ext>
            </a:extLst>
          </p:cNvPr>
          <p:cNvSpPr>
            <a:spLocks noGrp="1"/>
          </p:cNvSpPr>
          <p:nvPr>
            <p:ph type="title"/>
          </p:nvPr>
        </p:nvSpPr>
        <p:spPr>
          <a:xfrm>
            <a:off x="484583" y="690879"/>
            <a:ext cx="2761537" cy="5557519"/>
          </a:xfrm>
        </p:spPr>
        <p:txBody>
          <a:bodyPr anchor="ctr">
            <a:normAutofit/>
          </a:bodyPr>
          <a:lstStyle/>
          <a:p>
            <a:pPr algn="r"/>
            <a:r>
              <a:rPr lang="it-IT" sz="2900">
                <a:solidFill>
                  <a:srgbClr val="FFFFFF"/>
                </a:solidFill>
              </a:rPr>
              <a:t>Value internazionali asiatiche</a:t>
            </a:r>
          </a:p>
        </p:txBody>
      </p:sp>
      <p:sp>
        <p:nvSpPr>
          <p:cNvPr id="3" name="Segnaposto contenuto 2">
            <a:extLst>
              <a:ext uri="{FF2B5EF4-FFF2-40B4-BE49-F238E27FC236}">
                <a16:creationId xmlns:a16="http://schemas.microsoft.com/office/drawing/2014/main" id="{78955766-866E-4809-3DB1-5BC35C7A8F0B}"/>
              </a:ext>
            </a:extLst>
          </p:cNvPr>
          <p:cNvSpPr>
            <a:spLocks noGrp="1"/>
          </p:cNvSpPr>
          <p:nvPr>
            <p:ph idx="1"/>
          </p:nvPr>
        </p:nvSpPr>
        <p:spPr>
          <a:xfrm>
            <a:off x="3826499" y="690880"/>
            <a:ext cx="3710890" cy="5557519"/>
          </a:xfrm>
        </p:spPr>
        <p:txBody>
          <a:bodyPr anchor="ctr">
            <a:normAutofit/>
          </a:bodyPr>
          <a:lstStyle/>
          <a:p>
            <a:pPr>
              <a:lnSpc>
                <a:spcPct val="90000"/>
              </a:lnSpc>
            </a:pPr>
            <a:r>
              <a:rPr lang="it-IT" sz="1100"/>
              <a:t>I paesi fornitori di materie prime, agricole e minerali, alla Cina a usare sempre di più lo yuan. In particolare, Pechino — dal 2017 primo importatore mondiale di petrolio — sta cercando di approntare un sistema proprio di borse merci e un mercato autonomo di contratti futures in modo da non sottostare del tutto al monopolio anglosassone </a:t>
            </a:r>
          </a:p>
          <a:p>
            <a:pPr>
              <a:lnSpc>
                <a:spcPct val="90000"/>
              </a:lnSpc>
            </a:pPr>
            <a:r>
              <a:rPr lang="it-IT" sz="1100"/>
              <a:t> Il primo contratto future sul petrolio in yuan, del 2018 sulla piazza di Shanghai, è stato in questo senso importante perché potrebbe aver aperto la strada, in un futuro non troppo lontano, per la vendita anche del greggio mediorientale, in particolare saudita — dopo Russia, Iran, Venezuela — e di altre materie prime (dal novembre 2020 anche sul rame) direttamente in yuan coperti dall’oro piuttosto che in dollari.</a:t>
            </a:r>
          </a:p>
          <a:p>
            <a:pPr>
              <a:lnSpc>
                <a:spcPct val="90000"/>
              </a:lnSpc>
            </a:pPr>
            <a:r>
              <a:rPr lang="it-IT" sz="1100"/>
              <a:t>Allo stato, comunque, non può parlarsi di un sistema di pagamenti parallelo al dollaro stante che se un 25% delle transazioni commerciali con i paesi coinvolti nella BRI è già in renminbi (era meno dell’1% nel 2009) ciò corrisponde pur sempre a meno del 2% dei pagamenti internazionali. </a:t>
            </a:r>
          </a:p>
          <a:p>
            <a:pPr>
              <a:lnSpc>
                <a:spcPct val="90000"/>
              </a:lnSpc>
            </a:pPr>
            <a:r>
              <a:rPr lang="it-IT" sz="1100"/>
              <a:t>Analogamente, l’emissione di obbligazioni cinesi sui mercati finanziari internazionali — altro strumento di diffusione della valuta — è ancora minuscolo rispetto alle obbligazioni interne</a:t>
            </a:r>
          </a:p>
          <a:p>
            <a:pPr>
              <a:lnSpc>
                <a:spcPct val="90000"/>
              </a:lnSpc>
            </a:pPr>
            <a:endParaRPr lang="it-IT" sz="1100"/>
          </a:p>
        </p:txBody>
      </p:sp>
      <p:sp>
        <p:nvSpPr>
          <p:cNvPr id="6" name="Segnaposto numero diapositiva 5">
            <a:extLst>
              <a:ext uri="{FF2B5EF4-FFF2-40B4-BE49-F238E27FC236}">
                <a16:creationId xmlns:a16="http://schemas.microsoft.com/office/drawing/2014/main" id="{4C7D914A-30EA-7A50-471A-A5C2068E6429}"/>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13</a:t>
            </a:fld>
            <a:endParaRPr lang="it-IT">
              <a:solidFill>
                <a:srgbClr val="FFFFFF"/>
              </a:solidFill>
            </a:endParaRPr>
          </a:p>
        </p:txBody>
      </p:sp>
      <p:sp>
        <p:nvSpPr>
          <p:cNvPr id="4" name="Segnaposto data 3">
            <a:extLst>
              <a:ext uri="{FF2B5EF4-FFF2-40B4-BE49-F238E27FC236}">
                <a16:creationId xmlns:a16="http://schemas.microsoft.com/office/drawing/2014/main" id="{4B580B26-3B06-C520-F200-4F1939531CE1}"/>
              </a:ext>
            </a:extLst>
          </p:cNvPr>
          <p:cNvSpPr>
            <a:spLocks noGrp="1"/>
          </p:cNvSpPr>
          <p:nvPr>
            <p:ph type="dt" sz="half" idx="10"/>
          </p:nvPr>
        </p:nvSpPr>
        <p:spPr>
          <a:xfrm rot="5400000">
            <a:off x="7616729" y="1790701"/>
            <a:ext cx="742949" cy="304799"/>
          </a:xfrm>
        </p:spPr>
        <p:txBody>
          <a:bodyPr>
            <a:normAutofit/>
          </a:bodyPr>
          <a:lstStyle/>
          <a:p>
            <a:pPr>
              <a:lnSpc>
                <a:spcPct val="90000"/>
              </a:lnSpc>
              <a:spcAft>
                <a:spcPts val="600"/>
              </a:spcAft>
            </a:pPr>
            <a:fld id="{7101AEE9-054F-4365-96DA-986DBB84C40F}" type="datetime1">
              <a:rPr lang="it-IT" sz="800" smtClean="0"/>
              <a:pPr>
                <a:lnSpc>
                  <a:spcPct val="90000"/>
                </a:lnSpc>
                <a:spcAft>
                  <a:spcPts val="600"/>
                </a:spcAft>
              </a:pPr>
              <a:t>22/02/2023</a:t>
            </a:fld>
            <a:endParaRPr lang="it-IT" sz="800"/>
          </a:p>
        </p:txBody>
      </p:sp>
      <p:sp>
        <p:nvSpPr>
          <p:cNvPr id="5" name="Segnaposto piè di pagina 4">
            <a:extLst>
              <a:ext uri="{FF2B5EF4-FFF2-40B4-BE49-F238E27FC236}">
                <a16:creationId xmlns:a16="http://schemas.microsoft.com/office/drawing/2014/main" id="{D06C621F-94F3-E26B-AE4A-C53134DDE7FB}"/>
              </a:ext>
            </a:extLst>
          </p:cNvPr>
          <p:cNvSpPr>
            <a:spLocks noGrp="1"/>
          </p:cNvSpPr>
          <p:nvPr>
            <p:ph type="ftr" sz="quarter" idx="11"/>
          </p:nvPr>
        </p:nvSpPr>
        <p:spPr>
          <a:xfrm rot="5400000">
            <a:off x="6713679" y="3225297"/>
            <a:ext cx="2894847" cy="304801"/>
          </a:xfrm>
        </p:spPr>
        <p:txBody>
          <a:bodyPr>
            <a:normAutofit/>
          </a:bodyPr>
          <a:lstStyle/>
          <a:p>
            <a:pPr>
              <a:lnSpc>
                <a:spcPct val="90000"/>
              </a:lnSpc>
              <a:spcAft>
                <a:spcPts val="600"/>
              </a:spcAft>
            </a:pPr>
            <a:r>
              <a:rPr lang="it-IT" sz="700"/>
              <a:t>Università popolare A. Gramsci – Moneta, crisi e guerre valutarie (1)</a:t>
            </a:r>
          </a:p>
        </p:txBody>
      </p:sp>
    </p:spTree>
    <p:extLst>
      <p:ext uri="{BB962C8B-B14F-4D97-AF65-F5344CB8AC3E}">
        <p14:creationId xmlns:p14="http://schemas.microsoft.com/office/powerpoint/2010/main" val="3186243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D9B8FD4-CDEB-4EB4-B4DE-C89E11938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3" name="Freeform 36">
            <a:extLst>
              <a:ext uri="{FF2B5EF4-FFF2-40B4-BE49-F238E27FC236}">
                <a16:creationId xmlns:a16="http://schemas.microsoft.com/office/drawing/2014/main" id="{5A2E3D1D-9E9F-4739-BA14-D4D7FA9FB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83477"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5" name="Freeform: Shape 14">
            <a:extLst>
              <a:ext uri="{FF2B5EF4-FFF2-40B4-BE49-F238E27FC236}">
                <a16:creationId xmlns:a16="http://schemas.microsoft.com/office/drawing/2014/main" id="{1FFB365B-E9DC-4859-B8AB-CB83EEBE4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743184"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DAB9C8-EB37-4914-A699-C716FC8FE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a:extLst>
              <a:ext uri="{FF2B5EF4-FFF2-40B4-BE49-F238E27FC236}">
                <a16:creationId xmlns:a16="http://schemas.microsoft.com/office/drawing/2014/main" id="{EF7A6260-28A3-AB8A-1F80-82552C512388}"/>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smtClean="0"/>
              <a:pPr>
                <a:spcAft>
                  <a:spcPts val="600"/>
                </a:spcAft>
              </a:pPr>
              <a:t>14</a:t>
            </a:fld>
            <a:endParaRPr lang="it-IT"/>
          </a:p>
        </p:txBody>
      </p:sp>
      <p:sp>
        <p:nvSpPr>
          <p:cNvPr id="4" name="Segnaposto data 3">
            <a:extLst>
              <a:ext uri="{FF2B5EF4-FFF2-40B4-BE49-F238E27FC236}">
                <a16:creationId xmlns:a16="http://schemas.microsoft.com/office/drawing/2014/main" id="{48F39D9A-F344-249E-B62D-878895DF5802}"/>
              </a:ext>
            </a:extLst>
          </p:cNvPr>
          <p:cNvSpPr>
            <a:spLocks noGrp="1"/>
          </p:cNvSpPr>
          <p:nvPr>
            <p:ph type="dt" sz="half" idx="10"/>
          </p:nvPr>
        </p:nvSpPr>
        <p:spPr>
          <a:xfrm>
            <a:off x="1554676" y="6355080"/>
            <a:ext cx="1577340" cy="304799"/>
          </a:xfrm>
        </p:spPr>
        <p:txBody>
          <a:bodyPr anchor="ctr">
            <a:normAutofit/>
          </a:bodyPr>
          <a:lstStyle/>
          <a:p>
            <a:pPr algn="r">
              <a:spcAft>
                <a:spcPts val="600"/>
              </a:spcAft>
            </a:pPr>
            <a:fld id="{7101AEE9-054F-4365-96DA-986DBB84C40F}" type="datetime1">
              <a:rPr lang="it-IT">
                <a:solidFill>
                  <a:schemeClr val="bg1">
                    <a:alpha val="60000"/>
                  </a:schemeClr>
                </a:solidFill>
              </a:rPr>
              <a:pPr algn="r">
                <a:spcAft>
                  <a:spcPts val="600"/>
                </a:spcAft>
              </a:pPr>
              <a:t>22/02/2023</a:t>
            </a:fld>
            <a:endParaRPr lang="it-IT">
              <a:solidFill>
                <a:schemeClr val="bg1">
                  <a:alpha val="60000"/>
                </a:schemeClr>
              </a:solidFill>
            </a:endParaRPr>
          </a:p>
        </p:txBody>
      </p:sp>
      <p:sp>
        <p:nvSpPr>
          <p:cNvPr id="2" name="Titolo 1">
            <a:extLst>
              <a:ext uri="{FF2B5EF4-FFF2-40B4-BE49-F238E27FC236}">
                <a16:creationId xmlns:a16="http://schemas.microsoft.com/office/drawing/2014/main" id="{B2BA6EA1-49A1-BA7A-DE6F-67634542ECA3}"/>
              </a:ext>
            </a:extLst>
          </p:cNvPr>
          <p:cNvSpPr>
            <a:spLocks noGrp="1"/>
          </p:cNvSpPr>
          <p:nvPr>
            <p:ph type="title"/>
          </p:nvPr>
        </p:nvSpPr>
        <p:spPr>
          <a:xfrm>
            <a:off x="489857" y="1645920"/>
            <a:ext cx="2642159" cy="4470821"/>
          </a:xfrm>
        </p:spPr>
        <p:txBody>
          <a:bodyPr>
            <a:normAutofit/>
          </a:bodyPr>
          <a:lstStyle/>
          <a:p>
            <a:pPr algn="r"/>
            <a:r>
              <a:rPr lang="it-IT">
                <a:solidFill>
                  <a:schemeClr val="bg2"/>
                </a:solidFill>
              </a:rPr>
              <a:t>Valute asiatiche</a:t>
            </a:r>
            <a:br>
              <a:rPr lang="it-IT">
                <a:solidFill>
                  <a:schemeClr val="bg2"/>
                </a:solidFill>
              </a:rPr>
            </a:br>
            <a:endParaRPr lang="it-IT">
              <a:solidFill>
                <a:schemeClr val="bg2"/>
              </a:solidFill>
            </a:endParaRPr>
          </a:p>
        </p:txBody>
      </p:sp>
      <p:sp>
        <p:nvSpPr>
          <p:cNvPr id="5" name="Segnaposto piè di pagina 4">
            <a:extLst>
              <a:ext uri="{FF2B5EF4-FFF2-40B4-BE49-F238E27FC236}">
                <a16:creationId xmlns:a16="http://schemas.microsoft.com/office/drawing/2014/main" id="{3D23130B-E16E-04A1-F725-0DD9130CA484}"/>
              </a:ext>
            </a:extLst>
          </p:cNvPr>
          <p:cNvSpPr>
            <a:spLocks noGrp="1"/>
          </p:cNvSpPr>
          <p:nvPr>
            <p:ph type="ftr" sz="quarter" idx="11"/>
          </p:nvPr>
        </p:nvSpPr>
        <p:spPr>
          <a:xfrm>
            <a:off x="4193382" y="6355080"/>
            <a:ext cx="2990352" cy="304801"/>
          </a:xfrm>
        </p:spPr>
        <p:txBody>
          <a:bodyPr anchor="ctr">
            <a:normAutofit/>
          </a:bodyPr>
          <a:lstStyle/>
          <a:p>
            <a:pPr>
              <a:lnSpc>
                <a:spcPct val="90000"/>
              </a:lnSpc>
              <a:spcAft>
                <a:spcPts val="600"/>
              </a:spcAft>
            </a:pPr>
            <a:r>
              <a:rPr lang="it-IT" sz="700">
                <a:solidFill>
                  <a:schemeClr val="tx1">
                    <a:alpha val="60000"/>
                  </a:schemeClr>
                </a:solidFill>
              </a:rPr>
              <a:t>Università popolare A. Gramsci – Moneta, crisi e guerre valutarie (1)</a:t>
            </a:r>
          </a:p>
        </p:txBody>
      </p:sp>
      <p:sp>
        <p:nvSpPr>
          <p:cNvPr id="3" name="Segnaposto contenuto 2">
            <a:extLst>
              <a:ext uri="{FF2B5EF4-FFF2-40B4-BE49-F238E27FC236}">
                <a16:creationId xmlns:a16="http://schemas.microsoft.com/office/drawing/2014/main" id="{BCAFE954-2225-1921-E043-87CA154ACA6B}"/>
              </a:ext>
            </a:extLst>
          </p:cNvPr>
          <p:cNvSpPr>
            <a:spLocks noGrp="1"/>
          </p:cNvSpPr>
          <p:nvPr>
            <p:ph idx="1"/>
          </p:nvPr>
        </p:nvSpPr>
        <p:spPr>
          <a:xfrm>
            <a:off x="3903081" y="1645920"/>
            <a:ext cx="4702076" cy="4470821"/>
          </a:xfrm>
        </p:spPr>
        <p:txBody>
          <a:bodyPr>
            <a:normAutofit/>
          </a:bodyPr>
          <a:lstStyle/>
          <a:p>
            <a:pPr>
              <a:lnSpc>
                <a:spcPct val="90000"/>
              </a:lnSpc>
            </a:pPr>
            <a:r>
              <a:rPr lang="it-IT" sz="1700"/>
              <a:t>Si sta andando verso una assai graduale convertibilità per incentivare l’uso internazionale dello yuan — principalmente via commercio estero e investimenti ad esso strettamente legati[21] — senza passare per ora alla sua effettiva internazionalizzazione.</a:t>
            </a:r>
          </a:p>
          <a:p>
            <a:pPr>
              <a:lnSpc>
                <a:spcPct val="90000"/>
              </a:lnSpc>
            </a:pPr>
            <a:r>
              <a:rPr lang="it-IT" sz="1700"/>
              <a:t>Al momento la Cina non sembra essere in grado di mantenere l’equilibrio tra differenti esigenze non sempre conciliabili — un cambio stabile senza inflazione interna, il controllo sui flussi di capitale a evitare ingressi o fughe di natura speculativa ecc. Comunque sia, un ulteriore passaggio si prepara.</a:t>
            </a:r>
          </a:p>
          <a:p>
            <a:pPr marL="0" indent="0">
              <a:lnSpc>
                <a:spcPct val="90000"/>
              </a:lnSpc>
              <a:buNone/>
            </a:pPr>
            <a:r>
              <a:rPr lang="it-IT" sz="1700"/>
              <a:t>(</a:t>
            </a:r>
            <a:r>
              <a:rPr lang="it-IT" sz="1700" err="1"/>
              <a:t>R.Sciortino</a:t>
            </a:r>
            <a:r>
              <a:rPr lang="it-IT" sz="1700"/>
              <a:t> - Cina e Usa allo scontro nella crisi globale – </a:t>
            </a:r>
            <a:r>
              <a:rPr lang="it-IT" sz="1700" err="1"/>
              <a:t>Asterios</a:t>
            </a:r>
            <a:r>
              <a:rPr lang="it-IT" sz="1700"/>
              <a:t>, 2023)</a:t>
            </a:r>
          </a:p>
        </p:txBody>
      </p:sp>
    </p:spTree>
    <p:extLst>
      <p:ext uri="{BB962C8B-B14F-4D97-AF65-F5344CB8AC3E}">
        <p14:creationId xmlns:p14="http://schemas.microsoft.com/office/powerpoint/2010/main" val="3132465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1714"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1"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6454408" y="6228080"/>
            <a:ext cx="745301" cy="762000"/>
          </a:xfrm>
          <a:prstGeom prst="rect">
            <a:avLst/>
          </a:prstGeom>
        </p:spPr>
      </p:pic>
      <p:sp>
        <p:nvSpPr>
          <p:cNvPr id="19"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191" y="0"/>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5" name="Segnaposto piè di pagina 4">
            <a:extLst>
              <a:ext uri="{FF2B5EF4-FFF2-40B4-BE49-F238E27FC236}">
                <a16:creationId xmlns:a16="http://schemas.microsoft.com/office/drawing/2014/main" id="{D2EC4209-6A9D-2209-2D12-1F2FC28D3C74}"/>
              </a:ext>
            </a:extLst>
          </p:cNvPr>
          <p:cNvSpPr>
            <a:spLocks noGrp="1"/>
          </p:cNvSpPr>
          <p:nvPr>
            <p:ph type="ftr" sz="quarter" idx="11"/>
          </p:nvPr>
        </p:nvSpPr>
        <p:spPr>
          <a:xfrm>
            <a:off x="420832" y="6400005"/>
            <a:ext cx="2894846" cy="304801"/>
          </a:xfrm>
        </p:spPr>
        <p:txBody>
          <a:bodyPr anchor="ctr">
            <a:normAutofit/>
          </a:bodyPr>
          <a:lstStyle/>
          <a:p>
            <a:pPr>
              <a:lnSpc>
                <a:spcPct val="90000"/>
              </a:lnSpc>
              <a:spcAft>
                <a:spcPts val="600"/>
              </a:spcAft>
            </a:pPr>
            <a:r>
              <a:rPr lang="it-IT" sz="700">
                <a:solidFill>
                  <a:schemeClr val="accent1"/>
                </a:solidFill>
              </a:rPr>
              <a:t>Università popolare A. Gramsci – Moneta, crisi e guerre valutarie (1)</a:t>
            </a:r>
          </a:p>
        </p:txBody>
      </p:sp>
      <p:sp>
        <p:nvSpPr>
          <p:cNvPr id="2" name="Titolo 1">
            <a:extLst>
              <a:ext uri="{FF2B5EF4-FFF2-40B4-BE49-F238E27FC236}">
                <a16:creationId xmlns:a16="http://schemas.microsoft.com/office/drawing/2014/main" id="{5C505C9C-7453-919E-9937-EDCAB5D3EAA5}"/>
              </a:ext>
            </a:extLst>
          </p:cNvPr>
          <p:cNvSpPr>
            <a:spLocks noGrp="1"/>
          </p:cNvSpPr>
          <p:nvPr>
            <p:ph type="title"/>
          </p:nvPr>
        </p:nvSpPr>
        <p:spPr>
          <a:xfrm>
            <a:off x="604646" y="804672"/>
            <a:ext cx="2641019" cy="5248656"/>
          </a:xfrm>
        </p:spPr>
        <p:txBody>
          <a:bodyPr anchor="ctr">
            <a:normAutofit/>
          </a:bodyPr>
          <a:lstStyle/>
          <a:p>
            <a:pPr algn="ctr"/>
            <a:r>
              <a:rPr lang="it-IT" sz="2900"/>
              <a:t>Guerra ucraino\russa</a:t>
            </a:r>
          </a:p>
        </p:txBody>
      </p:sp>
      <p:sp>
        <p:nvSpPr>
          <p:cNvPr id="4" name="Segnaposto data 3">
            <a:extLst>
              <a:ext uri="{FF2B5EF4-FFF2-40B4-BE49-F238E27FC236}">
                <a16:creationId xmlns:a16="http://schemas.microsoft.com/office/drawing/2014/main" id="{EA237650-2442-A7EF-1600-A2DCFF9C85F2}"/>
              </a:ext>
            </a:extLst>
          </p:cNvPr>
          <p:cNvSpPr>
            <a:spLocks noGrp="1"/>
          </p:cNvSpPr>
          <p:nvPr>
            <p:ph type="dt" sz="half" idx="10"/>
          </p:nvPr>
        </p:nvSpPr>
        <p:spPr>
          <a:xfrm>
            <a:off x="6453313" y="6400005"/>
            <a:ext cx="1646177" cy="304799"/>
          </a:xfrm>
        </p:spPr>
        <p:txBody>
          <a:bodyPr anchor="ctr">
            <a:normAutofit/>
          </a:bodyPr>
          <a:lstStyle/>
          <a:p>
            <a:pPr algn="r">
              <a:spcAft>
                <a:spcPts val="600"/>
              </a:spcAft>
            </a:pPr>
            <a:fld id="{7101AEE9-054F-4365-96DA-986DBB84C40F}" type="datetime1">
              <a:rPr lang="it-IT">
                <a:solidFill>
                  <a:schemeClr val="accent1"/>
                </a:solidFill>
              </a:rPr>
              <a:pPr algn="r">
                <a:spcAft>
                  <a:spcPts val="600"/>
                </a:spcAft>
              </a:pPr>
              <a:t>22/02/2023</a:t>
            </a:fld>
            <a:endParaRPr lang="it-IT">
              <a:solidFill>
                <a:schemeClr val="accent1"/>
              </a:solidFill>
            </a:endParaRPr>
          </a:p>
        </p:txBody>
      </p:sp>
      <p:sp>
        <p:nvSpPr>
          <p:cNvPr id="3" name="Segnaposto contenuto 2">
            <a:extLst>
              <a:ext uri="{FF2B5EF4-FFF2-40B4-BE49-F238E27FC236}">
                <a16:creationId xmlns:a16="http://schemas.microsoft.com/office/drawing/2014/main" id="{D56E2151-57C4-EB79-3E9D-89F166A70738}"/>
              </a:ext>
            </a:extLst>
          </p:cNvPr>
          <p:cNvSpPr>
            <a:spLocks noGrp="1"/>
          </p:cNvSpPr>
          <p:nvPr>
            <p:ph idx="1"/>
          </p:nvPr>
        </p:nvSpPr>
        <p:spPr>
          <a:xfrm>
            <a:off x="3731895" y="804671"/>
            <a:ext cx="4799948" cy="5248657"/>
          </a:xfrm>
        </p:spPr>
        <p:txBody>
          <a:bodyPr anchor="ctr">
            <a:normAutofit/>
          </a:bodyPr>
          <a:lstStyle/>
          <a:p>
            <a:pPr>
              <a:lnSpc>
                <a:spcPct val="90000"/>
              </a:lnSpc>
            </a:pPr>
            <a:r>
              <a:rPr lang="it-IT" sz="1600"/>
              <a:t>FMI:  le sanzioni alla </a:t>
            </a:r>
            <a:r>
              <a:rPr lang="it-IT" sz="1600" err="1"/>
              <a:t>russia</a:t>
            </a:r>
            <a:r>
              <a:rPr lang="it-IT" sz="1600"/>
              <a:t> minacciano di erodere il dominio del dollaro</a:t>
            </a:r>
          </a:p>
          <a:p>
            <a:pPr>
              <a:lnSpc>
                <a:spcPct val="90000"/>
              </a:lnSpc>
            </a:pPr>
            <a:r>
              <a:rPr lang="it-IT" sz="1600"/>
              <a:t>FT: Banca centrale indiana  possibile schema di cambio diretto di valuta con la Russia </a:t>
            </a:r>
          </a:p>
          <a:p>
            <a:pPr>
              <a:lnSpc>
                <a:spcPct val="90000"/>
              </a:lnSpc>
            </a:pPr>
            <a:r>
              <a:rPr lang="it-IT" sz="1600"/>
              <a:t>India firma contratto per l'acquisto di petrolio dalla </a:t>
            </a:r>
            <a:r>
              <a:rPr lang="it-IT" sz="1600" err="1"/>
              <a:t>russia</a:t>
            </a:r>
            <a:r>
              <a:rPr lang="it-IT" sz="1600"/>
              <a:t> scontato</a:t>
            </a:r>
          </a:p>
          <a:p>
            <a:pPr>
              <a:lnSpc>
                <a:spcPct val="90000"/>
              </a:lnSpc>
            </a:pPr>
            <a:r>
              <a:rPr lang="it-IT" sz="1600"/>
              <a:t>Russia ed India stanno per firmare un mega contratto per la fornitura di petrolio russo a forte sconto (Times of India)</a:t>
            </a:r>
          </a:p>
          <a:p>
            <a:pPr>
              <a:lnSpc>
                <a:spcPct val="90000"/>
              </a:lnSpc>
            </a:pPr>
            <a:r>
              <a:rPr lang="it-IT" sz="1600"/>
              <a:t>India e Russia hanno completato i lavori per  sistema di pagamento sostitutivo di SWIFT (</a:t>
            </a:r>
            <a:r>
              <a:rPr lang="it-IT" sz="1600" err="1"/>
              <a:t>Indian</a:t>
            </a:r>
            <a:r>
              <a:rPr lang="it-IT" sz="1600"/>
              <a:t> </a:t>
            </a:r>
            <a:r>
              <a:rPr lang="it-IT" sz="1600" err="1"/>
              <a:t>Economic</a:t>
            </a:r>
            <a:r>
              <a:rPr lang="it-IT" sz="1600"/>
              <a:t> Times)</a:t>
            </a:r>
          </a:p>
          <a:p>
            <a:pPr>
              <a:lnSpc>
                <a:spcPct val="90000"/>
              </a:lnSpc>
            </a:pPr>
            <a:r>
              <a:rPr lang="it-IT" sz="1600"/>
              <a:t>WSJ: Sauditi lavorano per sostituire il dollaro con lo yuan (WSJ) </a:t>
            </a:r>
          </a:p>
          <a:p>
            <a:pPr>
              <a:lnSpc>
                <a:spcPct val="90000"/>
              </a:lnSpc>
            </a:pPr>
            <a:r>
              <a:rPr lang="it-IT" sz="1600"/>
              <a:t> EAEU (Unione economica eurasiatica) lavora per valuta internazionale con la Cina</a:t>
            </a:r>
          </a:p>
          <a:p>
            <a:pPr marL="0" indent="0">
              <a:lnSpc>
                <a:spcPct val="90000"/>
              </a:lnSpc>
              <a:buNone/>
            </a:pPr>
            <a:r>
              <a:rPr lang="it-IT" sz="1600"/>
              <a:t>(fonte Matteo </a:t>
            </a:r>
            <a:r>
              <a:rPr lang="it-IT" sz="1600" err="1"/>
              <a:t>Bortolon</a:t>
            </a:r>
            <a:r>
              <a:rPr lang="it-IT" sz="1600"/>
              <a:t>, 4.4.2022 – LC) </a:t>
            </a:r>
          </a:p>
          <a:p>
            <a:pPr>
              <a:lnSpc>
                <a:spcPct val="90000"/>
              </a:lnSpc>
            </a:pPr>
            <a:endParaRPr lang="it-IT" sz="1600"/>
          </a:p>
        </p:txBody>
      </p:sp>
      <p:sp>
        <p:nvSpPr>
          <p:cNvPr id="6" name="Segnaposto numero diapositiva 5">
            <a:extLst>
              <a:ext uri="{FF2B5EF4-FFF2-40B4-BE49-F238E27FC236}">
                <a16:creationId xmlns:a16="http://schemas.microsoft.com/office/drawing/2014/main" id="{18404F8A-1169-43F0-0042-FDE93A49D087}"/>
              </a:ext>
            </a:extLst>
          </p:cNvPr>
          <p:cNvSpPr>
            <a:spLocks noGrp="1"/>
          </p:cNvSpPr>
          <p:nvPr>
            <p:ph type="sldNum" sz="quarter" idx="12"/>
          </p:nvPr>
        </p:nvSpPr>
        <p:spPr>
          <a:xfrm>
            <a:off x="8311959" y="6400005"/>
            <a:ext cx="474845" cy="301752"/>
          </a:xfrm>
        </p:spPr>
        <p:txBody>
          <a:bodyPr anchor="ctr">
            <a:normAutofit/>
          </a:bodyPr>
          <a:lstStyle/>
          <a:p>
            <a:pPr algn="r">
              <a:spcAft>
                <a:spcPts val="600"/>
              </a:spcAft>
            </a:pPr>
            <a:fld id="{24FF78E9-1CA5-4CBE-99B9-886A25C4CEDD}" type="slidenum">
              <a:rPr lang="it-IT" sz="1000">
                <a:solidFill>
                  <a:schemeClr val="accent1"/>
                </a:solidFill>
              </a:rPr>
              <a:pPr algn="r">
                <a:spcAft>
                  <a:spcPts val="600"/>
                </a:spcAft>
              </a:pPr>
              <a:t>15</a:t>
            </a:fld>
            <a:endParaRPr lang="it-IT" sz="1000">
              <a:solidFill>
                <a:schemeClr val="accent1"/>
              </a:solidFill>
            </a:endParaRPr>
          </a:p>
        </p:txBody>
      </p:sp>
    </p:spTree>
    <p:extLst>
      <p:ext uri="{BB962C8B-B14F-4D97-AF65-F5344CB8AC3E}">
        <p14:creationId xmlns:p14="http://schemas.microsoft.com/office/powerpoint/2010/main" val="3868179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a:extLst>
              <a:ext uri="{FF2B5EF4-FFF2-40B4-BE49-F238E27FC236}">
                <a16:creationId xmlns:a16="http://schemas.microsoft.com/office/drawing/2014/main" id="{D0932EB9-D999-742D-E5F1-11BBB7ABDE83}"/>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2</a:t>
            </a:fld>
            <a:endParaRPr lang="it-IT">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D1366739-41C7-4AFC-AD9F-95A74B602B61}"/>
              </a:ext>
            </a:extLst>
          </p:cNvPr>
          <p:cNvSpPr>
            <a:spLocks noGrp="1"/>
          </p:cNvSpPr>
          <p:nvPr>
            <p:ph type="title"/>
          </p:nvPr>
        </p:nvSpPr>
        <p:spPr>
          <a:xfrm>
            <a:off x="827484" y="452718"/>
            <a:ext cx="6710641" cy="1400530"/>
          </a:xfrm>
        </p:spPr>
        <p:txBody>
          <a:bodyPr anchor="ctr">
            <a:normAutofit/>
          </a:bodyPr>
          <a:lstStyle/>
          <a:p>
            <a:r>
              <a:rPr lang="it-IT">
                <a:solidFill>
                  <a:srgbClr val="FFFFFF"/>
                </a:solidFill>
              </a:rPr>
              <a:t>Conflittualità valutaria</a:t>
            </a:r>
          </a:p>
        </p:txBody>
      </p:sp>
      <p:sp>
        <p:nvSpPr>
          <p:cNvPr id="5" name="Segnaposto piè di pagina 4">
            <a:extLst>
              <a:ext uri="{FF2B5EF4-FFF2-40B4-BE49-F238E27FC236}">
                <a16:creationId xmlns:a16="http://schemas.microsoft.com/office/drawing/2014/main" id="{D90E9E35-689B-63E1-BD49-A79736C12B35}"/>
              </a:ext>
            </a:extLst>
          </p:cNvPr>
          <p:cNvSpPr>
            <a:spLocks noGrp="1"/>
          </p:cNvSpPr>
          <p:nvPr>
            <p:ph type="ftr" sz="quarter" idx="11"/>
          </p:nvPr>
        </p:nvSpPr>
        <p:spPr>
          <a:xfrm>
            <a:off x="477686" y="6355080"/>
            <a:ext cx="2894846" cy="304801"/>
          </a:xfrm>
        </p:spPr>
        <p:txBody>
          <a:bodyPr>
            <a:normAutofit/>
          </a:bodyPr>
          <a:lstStyle/>
          <a:p>
            <a:pPr>
              <a:lnSpc>
                <a:spcPct val="90000"/>
              </a:lnSpc>
              <a:spcAft>
                <a:spcPts val="600"/>
              </a:spcAft>
            </a:pPr>
            <a:r>
              <a:rPr lang="it-IT" sz="700">
                <a:solidFill>
                  <a:schemeClr val="tx1">
                    <a:alpha val="60000"/>
                  </a:schemeClr>
                </a:solidFill>
              </a:rPr>
              <a:t>Università popolare A. Gramsci – Moneta, crisi e guerre valutarie (1)</a:t>
            </a:r>
          </a:p>
        </p:txBody>
      </p:sp>
      <p:sp>
        <p:nvSpPr>
          <p:cNvPr id="3" name="Segnaposto contenuto 2">
            <a:extLst>
              <a:ext uri="{FF2B5EF4-FFF2-40B4-BE49-F238E27FC236}">
                <a16:creationId xmlns:a16="http://schemas.microsoft.com/office/drawing/2014/main" id="{EF4D39FD-896A-5593-BDAA-04FCAC6E6B3D}"/>
              </a:ext>
            </a:extLst>
          </p:cNvPr>
          <p:cNvSpPr>
            <a:spLocks noGrp="1"/>
          </p:cNvSpPr>
          <p:nvPr>
            <p:ph idx="1"/>
          </p:nvPr>
        </p:nvSpPr>
        <p:spPr>
          <a:xfrm>
            <a:off x="827484" y="2763520"/>
            <a:ext cx="6709905" cy="3484879"/>
          </a:xfrm>
        </p:spPr>
        <p:txBody>
          <a:bodyPr>
            <a:normAutofit/>
          </a:bodyPr>
          <a:lstStyle/>
          <a:p>
            <a:pPr>
              <a:lnSpc>
                <a:spcPct val="90000"/>
              </a:lnSpc>
            </a:pPr>
            <a:endParaRPr lang="it-IT" sz="1100"/>
          </a:p>
          <a:p>
            <a:pPr>
              <a:lnSpc>
                <a:spcPct val="90000"/>
              </a:lnSpc>
            </a:pPr>
            <a:r>
              <a:rPr lang="it-IT" sz="1100"/>
              <a:t>Se non si fa subito qualcosa, credo che il dollaro possa perdere il suo status di valuta di riserva e di mezzo di scambio mondiale. E questo condurrebbe ad una forte caduta negli standard di vita dei cittadini Usa: una caduta senza confronti da quasi un secolo a questa parte. [J. Rogers, The </a:t>
            </a:r>
            <a:r>
              <a:rPr lang="it-IT" sz="1100" err="1"/>
              <a:t>downward</a:t>
            </a:r>
            <a:r>
              <a:rPr lang="it-IT" sz="1100"/>
              <a:t> </a:t>
            </a:r>
            <a:r>
              <a:rPr lang="it-IT" sz="1100" err="1"/>
              <a:t>spiral</a:t>
            </a:r>
            <a:r>
              <a:rPr lang="it-IT" sz="1100"/>
              <a:t>, marzo 2003]</a:t>
            </a:r>
          </a:p>
          <a:p>
            <a:pPr>
              <a:lnSpc>
                <a:spcPct val="90000"/>
              </a:lnSpc>
            </a:pPr>
            <a:r>
              <a:rPr lang="it-IT" sz="1100"/>
              <a:t>La stampa dice che l’esercito Usa non ha trovato armi di distruzione di massa in </a:t>
            </a:r>
            <a:r>
              <a:rPr lang="it-IT" sz="1100" err="1"/>
              <a:t>Irak</a:t>
            </a:r>
            <a:r>
              <a:rPr lang="it-IT" sz="1100"/>
              <a:t>... Menzogne! Maledette menzogne! Non ha forse trovato forzieri pieni di euro? E il nostro esercito non ha forse rovesciato un regime che minacciava di usare l’euro?  Quale arma potrebbe arrecare maggiori distruzioni dell’euro? L’</a:t>
            </a:r>
            <a:r>
              <a:rPr lang="it-IT" sz="1100" err="1"/>
              <a:t>Irak</a:t>
            </a:r>
            <a:r>
              <a:rPr lang="it-IT" sz="1100"/>
              <a:t> ha esibito sfrontatamente il proprio comportamento oltraggioso nei confronti del dollaro insistendo per avere pagata in euro la propria produzione petrolifera. Quello stato canaglia ha quindi accumulato queste armi monetarie di distruzione di massa. Per fortuna, siamo intervenuti appena in tempo per porre fine a questa pericolosa proliferazione... In mano alle persone sbagliate, l’euro potrebbe minacciare l’importanza del dollaro e far saltare in aria le fondamenta finanziarie della nostra nazione. L’egemonia dell’euro provocherebbe distruzioni finanziarie di massa negli Stati Uniti. [The </a:t>
            </a:r>
            <a:r>
              <a:rPr lang="it-IT" sz="1100" err="1"/>
              <a:t>Daily</a:t>
            </a:r>
            <a:r>
              <a:rPr lang="it-IT" sz="1100"/>
              <a:t> </a:t>
            </a:r>
            <a:r>
              <a:rPr lang="it-IT" sz="1100" err="1"/>
              <a:t>Reckoning</a:t>
            </a:r>
            <a:r>
              <a:rPr lang="it-IT" sz="1100"/>
              <a:t> (newsletter finanziaria Usa), 21 aprile 2003]</a:t>
            </a:r>
          </a:p>
          <a:p>
            <a:pPr marL="0" indent="0">
              <a:lnSpc>
                <a:spcPct val="90000"/>
              </a:lnSpc>
              <a:buNone/>
            </a:pPr>
            <a:r>
              <a:rPr lang="it-IT" sz="1100"/>
              <a:t>(Giacché V. 2003, Guerre tra capitali, La Contraddizione, 92)</a:t>
            </a:r>
          </a:p>
        </p:txBody>
      </p:sp>
      <p:sp>
        <p:nvSpPr>
          <p:cNvPr id="4" name="Segnaposto data 3">
            <a:extLst>
              <a:ext uri="{FF2B5EF4-FFF2-40B4-BE49-F238E27FC236}">
                <a16:creationId xmlns:a16="http://schemas.microsoft.com/office/drawing/2014/main" id="{682B0085-4A40-23B8-B816-8DDF77E87D1D}"/>
              </a:ext>
            </a:extLst>
          </p:cNvPr>
          <p:cNvSpPr>
            <a:spLocks noGrp="1"/>
          </p:cNvSpPr>
          <p:nvPr>
            <p:ph type="dt" sz="half" idx="10"/>
          </p:nvPr>
        </p:nvSpPr>
        <p:spPr>
          <a:xfrm>
            <a:off x="6940551" y="6355080"/>
            <a:ext cx="1717674" cy="304799"/>
          </a:xfrm>
        </p:spPr>
        <p:txBody>
          <a:bodyPr>
            <a:normAutofit/>
          </a:bodyPr>
          <a:lstStyle/>
          <a:p>
            <a:pPr algn="r">
              <a:spcAft>
                <a:spcPts val="600"/>
              </a:spcAft>
            </a:pPr>
            <a:fld id="{7101AEE9-054F-4365-96DA-986DBB84C40F}" type="datetime1">
              <a:rPr lang="it-IT">
                <a:solidFill>
                  <a:schemeClr val="tx1">
                    <a:alpha val="60000"/>
                  </a:schemeClr>
                </a:solidFill>
              </a:rPr>
              <a:pPr algn="r">
                <a:spcAft>
                  <a:spcPts val="600"/>
                </a:spcAft>
              </a:pPr>
              <a:t>22/02/2023</a:t>
            </a:fld>
            <a:endParaRPr lang="it-IT">
              <a:solidFill>
                <a:schemeClr val="tx1">
                  <a:alpha val="60000"/>
                </a:schemeClr>
              </a:solidFill>
            </a:endParaRPr>
          </a:p>
        </p:txBody>
      </p:sp>
    </p:spTree>
    <p:extLst>
      <p:ext uri="{BB962C8B-B14F-4D97-AF65-F5344CB8AC3E}">
        <p14:creationId xmlns:p14="http://schemas.microsoft.com/office/powerpoint/2010/main" val="104121082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BE6F9A3-300E-47F5-B41C-C8C5E758D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11C61EA-E662-F3B3-8DDB-C07E1E7DC653}"/>
              </a:ext>
            </a:extLst>
          </p:cNvPr>
          <p:cNvSpPr>
            <a:spLocks noGrp="1"/>
          </p:cNvSpPr>
          <p:nvPr>
            <p:ph type="title"/>
          </p:nvPr>
        </p:nvSpPr>
        <p:spPr>
          <a:xfrm>
            <a:off x="486696" y="1063417"/>
            <a:ext cx="2629122" cy="4675396"/>
          </a:xfrm>
        </p:spPr>
        <p:txBody>
          <a:bodyPr anchor="ctr">
            <a:normAutofit/>
          </a:bodyPr>
          <a:lstStyle/>
          <a:p>
            <a:r>
              <a:rPr lang="it-IT" sz="3900">
                <a:solidFill>
                  <a:srgbClr val="F2F2F2"/>
                </a:solidFill>
              </a:rPr>
              <a:t>Perché le aree valutarie?</a:t>
            </a:r>
          </a:p>
        </p:txBody>
      </p:sp>
      <p:sp>
        <p:nvSpPr>
          <p:cNvPr id="14" name="Rectangle 13">
            <a:extLst>
              <a:ext uri="{FF2B5EF4-FFF2-40B4-BE49-F238E27FC236}">
                <a16:creationId xmlns:a16="http://schemas.microsoft.com/office/drawing/2014/main" id="{61B4701B-39FE-43B8-86AA-D6B8789C2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ounded Rectangle 9">
            <a:extLst>
              <a:ext uri="{FF2B5EF4-FFF2-40B4-BE49-F238E27FC236}">
                <a16:creationId xmlns:a16="http://schemas.microsoft.com/office/drawing/2014/main" id="{E9A7EF13-49FA-4355-971A-34B065F35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484632"/>
            <a:ext cx="4938073"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CF3C3E-0F7B-4F0C-8EBD-BDD38E9C66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a:extLst>
              <a:ext uri="{FF2B5EF4-FFF2-40B4-BE49-F238E27FC236}">
                <a16:creationId xmlns:a16="http://schemas.microsoft.com/office/drawing/2014/main" id="{C38EA76E-D2F1-5596-B7CD-B99292A43CAE}"/>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3</a:t>
            </a:fld>
            <a:endParaRPr lang="it-IT">
              <a:solidFill>
                <a:srgbClr val="FFFFFF"/>
              </a:solidFill>
            </a:endParaRPr>
          </a:p>
        </p:txBody>
      </p:sp>
      <p:sp>
        <p:nvSpPr>
          <p:cNvPr id="5" name="Segnaposto piè di pagina 4">
            <a:extLst>
              <a:ext uri="{FF2B5EF4-FFF2-40B4-BE49-F238E27FC236}">
                <a16:creationId xmlns:a16="http://schemas.microsoft.com/office/drawing/2014/main" id="{5B39F8E6-9CCB-371F-7CA4-A91222701A1B}"/>
              </a:ext>
            </a:extLst>
          </p:cNvPr>
          <p:cNvSpPr>
            <a:spLocks noGrp="1"/>
          </p:cNvSpPr>
          <p:nvPr>
            <p:ph type="ftr" sz="quarter" idx="11"/>
          </p:nvPr>
        </p:nvSpPr>
        <p:spPr>
          <a:xfrm>
            <a:off x="3812895" y="6355080"/>
            <a:ext cx="2894847" cy="304801"/>
          </a:xfrm>
        </p:spPr>
        <p:txBody>
          <a:bodyPr>
            <a:normAutofit/>
          </a:bodyPr>
          <a:lstStyle/>
          <a:p>
            <a:pPr>
              <a:lnSpc>
                <a:spcPct val="90000"/>
              </a:lnSpc>
              <a:spcAft>
                <a:spcPts val="600"/>
              </a:spcAft>
            </a:pPr>
            <a:r>
              <a:rPr lang="it-IT" sz="700">
                <a:solidFill>
                  <a:schemeClr val="accent1"/>
                </a:solidFill>
              </a:rPr>
              <a:t>Università popolare A. Gramsci – Moneta, crisi e guerre valutarie (1)</a:t>
            </a:r>
          </a:p>
        </p:txBody>
      </p:sp>
      <p:sp>
        <p:nvSpPr>
          <p:cNvPr id="4" name="Segnaposto data 3">
            <a:extLst>
              <a:ext uri="{FF2B5EF4-FFF2-40B4-BE49-F238E27FC236}">
                <a16:creationId xmlns:a16="http://schemas.microsoft.com/office/drawing/2014/main" id="{891ED27D-EA1D-F819-E4CD-B65DF6C8AF59}"/>
              </a:ext>
            </a:extLst>
          </p:cNvPr>
          <p:cNvSpPr>
            <a:spLocks noGrp="1"/>
          </p:cNvSpPr>
          <p:nvPr>
            <p:ph type="dt" sz="half" idx="10"/>
          </p:nvPr>
        </p:nvSpPr>
        <p:spPr>
          <a:xfrm>
            <a:off x="6940551" y="6355080"/>
            <a:ext cx="1717674" cy="304799"/>
          </a:xfrm>
        </p:spPr>
        <p:txBody>
          <a:bodyPr anchor="t">
            <a:normAutofit/>
          </a:bodyPr>
          <a:lstStyle/>
          <a:p>
            <a:pPr algn="r">
              <a:spcAft>
                <a:spcPts val="600"/>
              </a:spcAft>
            </a:pPr>
            <a:fld id="{7101AEE9-054F-4365-96DA-986DBB84C40F}" type="datetime1">
              <a:rPr lang="it-IT">
                <a:solidFill>
                  <a:schemeClr val="accent1"/>
                </a:solidFill>
              </a:rPr>
              <a:pPr algn="r">
                <a:spcAft>
                  <a:spcPts val="600"/>
                </a:spcAft>
              </a:pPr>
              <a:t>22/02/2023</a:t>
            </a:fld>
            <a:endParaRPr lang="it-IT">
              <a:solidFill>
                <a:schemeClr val="accent1"/>
              </a:solidFill>
            </a:endParaRPr>
          </a:p>
        </p:txBody>
      </p:sp>
      <p:graphicFrame>
        <p:nvGraphicFramePr>
          <p:cNvPr id="8" name="Segnaposto contenuto 2">
            <a:extLst>
              <a:ext uri="{FF2B5EF4-FFF2-40B4-BE49-F238E27FC236}">
                <a16:creationId xmlns:a16="http://schemas.microsoft.com/office/drawing/2014/main" id="{7C8183C1-A849-505A-B0DA-B2D0ED1A0B9D}"/>
              </a:ext>
            </a:extLst>
          </p:cNvPr>
          <p:cNvGraphicFramePr>
            <a:graphicFrameLocks noGrp="1"/>
          </p:cNvGraphicFramePr>
          <p:nvPr>
            <p:ph idx="1"/>
            <p:extLst>
              <p:ext uri="{D42A27DB-BD31-4B8C-83A1-F6EECF244321}">
                <p14:modId xmlns:p14="http://schemas.microsoft.com/office/powerpoint/2010/main" val="3052755552"/>
              </p:ext>
            </p:extLst>
          </p:nvPr>
        </p:nvGraphicFramePr>
        <p:xfrm>
          <a:off x="4206478" y="965200"/>
          <a:ext cx="4211240" cy="4773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777850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olo 1">
            <a:extLst>
              <a:ext uri="{FF2B5EF4-FFF2-40B4-BE49-F238E27FC236}">
                <a16:creationId xmlns:a16="http://schemas.microsoft.com/office/drawing/2014/main" id="{5F8C88C8-4707-8933-2335-696D0411CDC6}"/>
              </a:ext>
            </a:extLst>
          </p:cNvPr>
          <p:cNvSpPr>
            <a:spLocks noGrp="1"/>
          </p:cNvSpPr>
          <p:nvPr>
            <p:ph type="title"/>
          </p:nvPr>
        </p:nvSpPr>
        <p:spPr>
          <a:xfrm>
            <a:off x="486697" y="629267"/>
            <a:ext cx="6939116" cy="1016654"/>
          </a:xfrm>
        </p:spPr>
        <p:txBody>
          <a:bodyPr>
            <a:normAutofit/>
          </a:bodyPr>
          <a:lstStyle/>
          <a:p>
            <a:r>
              <a:rPr lang="it-IT">
                <a:solidFill>
                  <a:srgbClr val="EBEBEB"/>
                </a:solidFill>
              </a:rPr>
              <a:t>Perché le aree valutarie?</a:t>
            </a:r>
          </a:p>
        </p:txBody>
      </p:sp>
      <p:sp>
        <p:nvSpPr>
          <p:cNvPr id="16" name="Rectangle 15">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a:extLst>
              <a:ext uri="{FF2B5EF4-FFF2-40B4-BE49-F238E27FC236}">
                <a16:creationId xmlns:a16="http://schemas.microsoft.com/office/drawing/2014/main" id="{B692D2DA-9E3F-F5F0-1300-7ED30862A617}"/>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4</a:t>
            </a:fld>
            <a:endParaRPr lang="it-IT">
              <a:solidFill>
                <a:srgbClr val="FFFFFF"/>
              </a:solidFill>
            </a:endParaRPr>
          </a:p>
        </p:txBody>
      </p:sp>
      <p:sp>
        <p:nvSpPr>
          <p:cNvPr id="18" name="Freeform: Shape 17">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sp>
        <p:nvSpPr>
          <p:cNvPr id="5" name="Segnaposto piè di pagina 4">
            <a:extLst>
              <a:ext uri="{FF2B5EF4-FFF2-40B4-BE49-F238E27FC236}">
                <a16:creationId xmlns:a16="http://schemas.microsoft.com/office/drawing/2014/main" id="{60F19365-FEC2-9506-9986-4C0B2341CFE3}"/>
              </a:ext>
            </a:extLst>
          </p:cNvPr>
          <p:cNvSpPr>
            <a:spLocks noGrp="1"/>
          </p:cNvSpPr>
          <p:nvPr>
            <p:ph type="ftr" sz="quarter" idx="11"/>
          </p:nvPr>
        </p:nvSpPr>
        <p:spPr>
          <a:xfrm>
            <a:off x="477686" y="6355080"/>
            <a:ext cx="2894846" cy="304801"/>
          </a:xfrm>
        </p:spPr>
        <p:txBody>
          <a:bodyPr>
            <a:normAutofit/>
          </a:bodyPr>
          <a:lstStyle/>
          <a:p>
            <a:pPr>
              <a:lnSpc>
                <a:spcPct val="90000"/>
              </a:lnSpc>
              <a:spcAft>
                <a:spcPts val="600"/>
              </a:spcAft>
            </a:pPr>
            <a:r>
              <a:rPr lang="it-IT" sz="700">
                <a:solidFill>
                  <a:schemeClr val="accent1"/>
                </a:solidFill>
              </a:rPr>
              <a:t>Università popolare A. Gramsci – Moneta, crisi e guerre valutarie (1)</a:t>
            </a:r>
          </a:p>
        </p:txBody>
      </p:sp>
      <p:sp>
        <p:nvSpPr>
          <p:cNvPr id="4" name="Segnaposto data 3">
            <a:extLst>
              <a:ext uri="{FF2B5EF4-FFF2-40B4-BE49-F238E27FC236}">
                <a16:creationId xmlns:a16="http://schemas.microsoft.com/office/drawing/2014/main" id="{FEAB24EA-FCA6-524A-C735-F89E3158B581}"/>
              </a:ext>
            </a:extLst>
          </p:cNvPr>
          <p:cNvSpPr>
            <a:spLocks noGrp="1"/>
          </p:cNvSpPr>
          <p:nvPr>
            <p:ph type="dt" sz="half" idx="10"/>
          </p:nvPr>
        </p:nvSpPr>
        <p:spPr>
          <a:xfrm>
            <a:off x="6940551" y="6355080"/>
            <a:ext cx="1717674" cy="304799"/>
          </a:xfrm>
        </p:spPr>
        <p:txBody>
          <a:bodyPr>
            <a:normAutofit/>
          </a:bodyPr>
          <a:lstStyle/>
          <a:p>
            <a:pPr algn="r">
              <a:spcAft>
                <a:spcPts val="600"/>
              </a:spcAft>
            </a:pPr>
            <a:fld id="{7101AEE9-054F-4365-96DA-986DBB84C40F}" type="datetime1">
              <a:rPr lang="it-IT">
                <a:solidFill>
                  <a:schemeClr val="accent1"/>
                </a:solidFill>
              </a:rPr>
              <a:pPr algn="r">
                <a:spcAft>
                  <a:spcPts val="600"/>
                </a:spcAft>
              </a:pPr>
              <a:t>22/02/2023</a:t>
            </a:fld>
            <a:endParaRPr lang="it-IT">
              <a:solidFill>
                <a:schemeClr val="accent1"/>
              </a:solidFill>
            </a:endParaRPr>
          </a:p>
        </p:txBody>
      </p:sp>
      <p:graphicFrame>
        <p:nvGraphicFramePr>
          <p:cNvPr id="8" name="Segnaposto contenuto 2">
            <a:extLst>
              <a:ext uri="{FF2B5EF4-FFF2-40B4-BE49-F238E27FC236}">
                <a16:creationId xmlns:a16="http://schemas.microsoft.com/office/drawing/2014/main" id="{C860D116-699C-83C3-97FD-40CC5F935EE2}"/>
              </a:ext>
            </a:extLst>
          </p:cNvPr>
          <p:cNvGraphicFramePr>
            <a:graphicFrameLocks noGrp="1"/>
          </p:cNvGraphicFramePr>
          <p:nvPr>
            <p:ph idx="1"/>
            <p:extLst>
              <p:ext uri="{D42A27DB-BD31-4B8C-83A1-F6EECF244321}">
                <p14:modId xmlns:p14="http://schemas.microsoft.com/office/powerpoint/2010/main" val="2143978567"/>
              </p:ext>
            </p:extLst>
          </p:nvPr>
        </p:nvGraphicFramePr>
        <p:xfrm>
          <a:off x="486697" y="2810256"/>
          <a:ext cx="8171528"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119602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egnaposto numero diapositiva 5">
            <a:extLst>
              <a:ext uri="{FF2B5EF4-FFF2-40B4-BE49-F238E27FC236}">
                <a16:creationId xmlns:a16="http://schemas.microsoft.com/office/drawing/2014/main" id="{F1C76797-5B3D-1FC8-767E-978DE6F718F4}"/>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5</a:t>
            </a:fld>
            <a:endParaRPr lang="it-IT">
              <a:solidFill>
                <a:srgbClr val="FFFFFF"/>
              </a:solidFill>
            </a:endParaRPr>
          </a:p>
        </p:txBody>
      </p:sp>
      <p:sp>
        <p:nvSpPr>
          <p:cNvPr id="15"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7" name="Freeform: Shape 1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3"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olo 1">
            <a:extLst>
              <a:ext uri="{FF2B5EF4-FFF2-40B4-BE49-F238E27FC236}">
                <a16:creationId xmlns:a16="http://schemas.microsoft.com/office/drawing/2014/main" id="{1C1BE747-63D1-57D4-7D4B-CD69DA5AA317}"/>
              </a:ext>
            </a:extLst>
          </p:cNvPr>
          <p:cNvSpPr>
            <a:spLocks noGrp="1"/>
          </p:cNvSpPr>
          <p:nvPr>
            <p:ph type="title"/>
          </p:nvPr>
        </p:nvSpPr>
        <p:spPr>
          <a:xfrm>
            <a:off x="827484" y="452718"/>
            <a:ext cx="6710641" cy="1400530"/>
          </a:xfrm>
        </p:spPr>
        <p:txBody>
          <a:bodyPr anchor="ctr">
            <a:normAutofit/>
          </a:bodyPr>
          <a:lstStyle/>
          <a:p>
            <a:r>
              <a:rPr lang="it-IT">
                <a:solidFill>
                  <a:srgbClr val="FFFFFF"/>
                </a:solidFill>
              </a:rPr>
              <a:t>Perché le aree valutarie?</a:t>
            </a:r>
          </a:p>
        </p:txBody>
      </p:sp>
      <p:sp>
        <p:nvSpPr>
          <p:cNvPr id="5" name="Segnaposto piè di pagina 4">
            <a:extLst>
              <a:ext uri="{FF2B5EF4-FFF2-40B4-BE49-F238E27FC236}">
                <a16:creationId xmlns:a16="http://schemas.microsoft.com/office/drawing/2014/main" id="{8C92B33E-2D12-7B6C-49CC-AA263494D197}"/>
              </a:ext>
            </a:extLst>
          </p:cNvPr>
          <p:cNvSpPr>
            <a:spLocks noGrp="1"/>
          </p:cNvSpPr>
          <p:nvPr>
            <p:ph type="ftr" sz="quarter" idx="11"/>
          </p:nvPr>
        </p:nvSpPr>
        <p:spPr>
          <a:xfrm>
            <a:off x="477686" y="6355080"/>
            <a:ext cx="2894846" cy="304801"/>
          </a:xfrm>
        </p:spPr>
        <p:txBody>
          <a:bodyPr>
            <a:normAutofit/>
          </a:bodyPr>
          <a:lstStyle/>
          <a:p>
            <a:pPr>
              <a:lnSpc>
                <a:spcPct val="90000"/>
              </a:lnSpc>
              <a:spcAft>
                <a:spcPts val="600"/>
              </a:spcAft>
            </a:pPr>
            <a:r>
              <a:rPr lang="it-IT" sz="700">
                <a:solidFill>
                  <a:schemeClr val="tx1">
                    <a:alpha val="60000"/>
                  </a:schemeClr>
                </a:solidFill>
              </a:rPr>
              <a:t>Università popolare A. Gramsci – Moneta, crisi e guerre valutarie (1)</a:t>
            </a:r>
          </a:p>
        </p:txBody>
      </p:sp>
      <p:sp>
        <p:nvSpPr>
          <p:cNvPr id="3" name="Segnaposto contenuto 2">
            <a:extLst>
              <a:ext uri="{FF2B5EF4-FFF2-40B4-BE49-F238E27FC236}">
                <a16:creationId xmlns:a16="http://schemas.microsoft.com/office/drawing/2014/main" id="{1787E0C7-7210-9CF0-EEB4-D0BDBFDFA9FB}"/>
              </a:ext>
            </a:extLst>
          </p:cNvPr>
          <p:cNvSpPr>
            <a:spLocks noGrp="1"/>
          </p:cNvSpPr>
          <p:nvPr>
            <p:ph idx="1"/>
          </p:nvPr>
        </p:nvSpPr>
        <p:spPr>
          <a:xfrm>
            <a:off x="827484" y="2763520"/>
            <a:ext cx="6709905" cy="3484879"/>
          </a:xfrm>
        </p:spPr>
        <p:txBody>
          <a:bodyPr>
            <a:normAutofit/>
          </a:bodyPr>
          <a:lstStyle/>
          <a:p>
            <a:pPr>
              <a:lnSpc>
                <a:spcPct val="90000"/>
              </a:lnSpc>
            </a:pPr>
            <a:r>
              <a:rPr lang="it-IT" sz="1700"/>
              <a:t>La produzione su scala mondiale avviene ormai in pratica necessariamente attraverso tutti i paesi, da parte di capitali senza più confini di appartenenza, mentre anche la circolazione deve soddisfare le esigenze paganti (investimenti più consumi) di quanti possano disporre della valuta richiesta </a:t>
            </a:r>
            <a:r>
              <a:rPr lang="it-IT" sz="1700">
                <a:sym typeface="Wingdings" panose="05000000000000000000" pitchFamily="2" charset="2"/>
              </a:rPr>
              <a:t> coinvolte molte nazioni.</a:t>
            </a:r>
            <a:endParaRPr lang="it-IT" sz="1700"/>
          </a:p>
          <a:p>
            <a:pPr>
              <a:lnSpc>
                <a:spcPct val="90000"/>
              </a:lnSpc>
            </a:pPr>
            <a:r>
              <a:rPr lang="it-IT" sz="1700"/>
              <a:t>L’attenzione portata sull’effetto valutario delle differenze possibili di costi e prezzi è tale da verificare i propri effetti direttamente sul tasso di </a:t>
            </a:r>
            <a:r>
              <a:rPr lang="it-IT" sz="1700" i="1"/>
              <a:t>profitto</a:t>
            </a:r>
            <a:r>
              <a:rPr lang="it-IT" sz="1700"/>
              <a:t> (non sul plusvalore prodotto). È per questo che attraversa indistintamente circolazione e produzione, ma in </a:t>
            </a:r>
            <a:r>
              <a:rPr lang="it-IT" sz="1700" b="1"/>
              <a:t>maniera tale che la riduzione dei costi di circolazione (false spese – </a:t>
            </a:r>
            <a:r>
              <a:rPr lang="it-IT" sz="1700" b="1" err="1"/>
              <a:t>faux</a:t>
            </a:r>
            <a:r>
              <a:rPr lang="it-IT" sz="1700" b="1"/>
              <a:t> </a:t>
            </a:r>
            <a:r>
              <a:rPr lang="it-IT" sz="1700" b="1" err="1"/>
              <a:t>frais</a:t>
            </a:r>
            <a:r>
              <a:rPr lang="it-IT" sz="1700" b="1"/>
              <a:t> – di produzione) possa risultare indirettamente determinante anche per le strategie produttive.</a:t>
            </a:r>
          </a:p>
        </p:txBody>
      </p:sp>
      <p:sp>
        <p:nvSpPr>
          <p:cNvPr id="4" name="Segnaposto data 3">
            <a:extLst>
              <a:ext uri="{FF2B5EF4-FFF2-40B4-BE49-F238E27FC236}">
                <a16:creationId xmlns:a16="http://schemas.microsoft.com/office/drawing/2014/main" id="{89D7E639-2AC3-2FAD-E681-D9ADD316ECE2}"/>
              </a:ext>
            </a:extLst>
          </p:cNvPr>
          <p:cNvSpPr>
            <a:spLocks noGrp="1"/>
          </p:cNvSpPr>
          <p:nvPr>
            <p:ph type="dt" sz="half" idx="10"/>
          </p:nvPr>
        </p:nvSpPr>
        <p:spPr>
          <a:xfrm>
            <a:off x="6940551" y="6355080"/>
            <a:ext cx="1717674" cy="304799"/>
          </a:xfrm>
        </p:spPr>
        <p:txBody>
          <a:bodyPr>
            <a:normAutofit/>
          </a:bodyPr>
          <a:lstStyle/>
          <a:p>
            <a:pPr algn="r">
              <a:spcAft>
                <a:spcPts val="600"/>
              </a:spcAft>
            </a:pPr>
            <a:fld id="{7101AEE9-054F-4365-96DA-986DBB84C40F}" type="datetime1">
              <a:rPr lang="it-IT">
                <a:solidFill>
                  <a:schemeClr val="tx1">
                    <a:alpha val="60000"/>
                  </a:schemeClr>
                </a:solidFill>
              </a:rPr>
              <a:pPr algn="r">
                <a:spcAft>
                  <a:spcPts val="600"/>
                </a:spcAft>
              </a:pPr>
              <a:t>22/02/2023</a:t>
            </a:fld>
            <a:endParaRPr lang="it-IT">
              <a:solidFill>
                <a:schemeClr val="tx1">
                  <a:alpha val="60000"/>
                </a:schemeClr>
              </a:solidFill>
            </a:endParaRPr>
          </a:p>
        </p:txBody>
      </p:sp>
    </p:spTree>
    <p:extLst>
      <p:ext uri="{BB962C8B-B14F-4D97-AF65-F5344CB8AC3E}">
        <p14:creationId xmlns:p14="http://schemas.microsoft.com/office/powerpoint/2010/main" val="240875873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FDAD1C-7E9F-4DA4-0877-4ED8D7D7A288}"/>
              </a:ext>
            </a:extLst>
          </p:cNvPr>
          <p:cNvSpPr>
            <a:spLocks noGrp="1"/>
          </p:cNvSpPr>
          <p:nvPr>
            <p:ph type="title"/>
          </p:nvPr>
        </p:nvSpPr>
        <p:spPr>
          <a:xfrm>
            <a:off x="484583" y="452718"/>
            <a:ext cx="7053542" cy="1400530"/>
          </a:xfrm>
        </p:spPr>
        <p:txBody>
          <a:bodyPr>
            <a:normAutofit/>
          </a:bodyPr>
          <a:lstStyle/>
          <a:p>
            <a:r>
              <a:rPr lang="it-IT" dirty="0"/>
              <a:t>Perché le aree valutarie	</a:t>
            </a:r>
          </a:p>
        </p:txBody>
      </p:sp>
      <p:sp>
        <p:nvSpPr>
          <p:cNvPr id="6" name="Segnaposto numero diapositiva 5">
            <a:extLst>
              <a:ext uri="{FF2B5EF4-FFF2-40B4-BE49-F238E27FC236}">
                <a16:creationId xmlns:a16="http://schemas.microsoft.com/office/drawing/2014/main" id="{A24F8295-1693-55CA-D4A5-59F81FD7BFE7}"/>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smtClean="0"/>
              <a:pPr>
                <a:spcAft>
                  <a:spcPts val="600"/>
                </a:spcAft>
              </a:pPr>
              <a:t>6</a:t>
            </a:fld>
            <a:endParaRPr lang="it-IT"/>
          </a:p>
        </p:txBody>
      </p:sp>
      <p:sp>
        <p:nvSpPr>
          <p:cNvPr id="4" name="Segnaposto data 3">
            <a:extLst>
              <a:ext uri="{FF2B5EF4-FFF2-40B4-BE49-F238E27FC236}">
                <a16:creationId xmlns:a16="http://schemas.microsoft.com/office/drawing/2014/main" id="{EF8A662F-2FF4-8EAE-C725-60CA3AFF7536}"/>
              </a:ext>
            </a:extLst>
          </p:cNvPr>
          <p:cNvSpPr>
            <a:spLocks noGrp="1"/>
          </p:cNvSpPr>
          <p:nvPr>
            <p:ph type="dt" sz="half" idx="10"/>
          </p:nvPr>
        </p:nvSpPr>
        <p:spPr>
          <a:xfrm rot="5400000">
            <a:off x="7616729" y="1790701"/>
            <a:ext cx="742949" cy="304799"/>
          </a:xfrm>
        </p:spPr>
        <p:txBody>
          <a:bodyPr>
            <a:normAutofit/>
          </a:bodyPr>
          <a:lstStyle/>
          <a:p>
            <a:pPr>
              <a:lnSpc>
                <a:spcPct val="90000"/>
              </a:lnSpc>
              <a:spcAft>
                <a:spcPts val="600"/>
              </a:spcAft>
            </a:pPr>
            <a:fld id="{7101AEE9-054F-4365-96DA-986DBB84C40F}" type="datetime1">
              <a:rPr lang="it-IT" sz="800" smtClean="0"/>
              <a:pPr>
                <a:lnSpc>
                  <a:spcPct val="90000"/>
                </a:lnSpc>
                <a:spcAft>
                  <a:spcPts val="600"/>
                </a:spcAft>
              </a:pPr>
              <a:t>22/02/2023</a:t>
            </a:fld>
            <a:endParaRPr lang="it-IT" sz="800"/>
          </a:p>
        </p:txBody>
      </p:sp>
      <p:sp>
        <p:nvSpPr>
          <p:cNvPr id="5" name="Segnaposto piè di pagina 4">
            <a:extLst>
              <a:ext uri="{FF2B5EF4-FFF2-40B4-BE49-F238E27FC236}">
                <a16:creationId xmlns:a16="http://schemas.microsoft.com/office/drawing/2014/main" id="{7EC33221-3F85-07AA-2D4F-A92A629E6A8E}"/>
              </a:ext>
            </a:extLst>
          </p:cNvPr>
          <p:cNvSpPr>
            <a:spLocks noGrp="1"/>
          </p:cNvSpPr>
          <p:nvPr>
            <p:ph type="ftr" sz="quarter" idx="11"/>
          </p:nvPr>
        </p:nvSpPr>
        <p:spPr>
          <a:xfrm rot="5400000">
            <a:off x="6713679" y="3225297"/>
            <a:ext cx="2894847" cy="304801"/>
          </a:xfrm>
        </p:spPr>
        <p:txBody>
          <a:bodyPr>
            <a:normAutofit/>
          </a:bodyPr>
          <a:lstStyle/>
          <a:p>
            <a:pPr>
              <a:lnSpc>
                <a:spcPct val="90000"/>
              </a:lnSpc>
              <a:spcAft>
                <a:spcPts val="600"/>
              </a:spcAft>
            </a:pPr>
            <a:r>
              <a:rPr lang="it-IT" sz="700"/>
              <a:t>Università popolare A. Gramsci – Moneta, crisi e guerre valutarie (1)</a:t>
            </a:r>
          </a:p>
        </p:txBody>
      </p:sp>
      <p:graphicFrame>
        <p:nvGraphicFramePr>
          <p:cNvPr id="8" name="Segnaposto contenuto 2">
            <a:extLst>
              <a:ext uri="{FF2B5EF4-FFF2-40B4-BE49-F238E27FC236}">
                <a16:creationId xmlns:a16="http://schemas.microsoft.com/office/drawing/2014/main" id="{F78B8975-67F1-F382-7C83-2B75E1C2662C}"/>
              </a:ext>
            </a:extLst>
          </p:cNvPr>
          <p:cNvGraphicFramePr>
            <a:graphicFrameLocks noGrp="1"/>
          </p:cNvGraphicFramePr>
          <p:nvPr>
            <p:ph idx="1"/>
            <p:extLst>
              <p:ext uri="{D42A27DB-BD31-4B8C-83A1-F6EECF244321}">
                <p14:modId xmlns:p14="http://schemas.microsoft.com/office/powerpoint/2010/main" val="1931992845"/>
              </p:ext>
            </p:extLst>
          </p:nvPr>
        </p:nvGraphicFramePr>
        <p:xfrm>
          <a:off x="484583" y="2140085"/>
          <a:ext cx="7053264"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425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ACD021-1F33-B649-48BA-95BDD33ED3DA}"/>
              </a:ext>
            </a:extLst>
          </p:cNvPr>
          <p:cNvSpPr>
            <a:spLocks noGrp="1"/>
          </p:cNvSpPr>
          <p:nvPr>
            <p:ph type="title"/>
          </p:nvPr>
        </p:nvSpPr>
        <p:spPr>
          <a:xfrm>
            <a:off x="5056581" y="629266"/>
            <a:ext cx="2480808" cy="1641986"/>
          </a:xfrm>
        </p:spPr>
        <p:txBody>
          <a:bodyPr>
            <a:normAutofit/>
          </a:bodyPr>
          <a:lstStyle/>
          <a:p>
            <a:r>
              <a:rPr lang="it-IT" dirty="0"/>
              <a:t>Perché l’euro</a:t>
            </a:r>
          </a:p>
        </p:txBody>
      </p:sp>
      <p:pic>
        <p:nvPicPr>
          <p:cNvPr id="8" name="Picture 7" descr="Scacco matto in una partita a scacchi">
            <a:extLst>
              <a:ext uri="{FF2B5EF4-FFF2-40B4-BE49-F238E27FC236}">
                <a16:creationId xmlns:a16="http://schemas.microsoft.com/office/drawing/2014/main" id="{BE456DDF-0223-507B-EC74-F9F6539F6661}"/>
              </a:ext>
            </a:extLst>
          </p:cNvPr>
          <p:cNvPicPr>
            <a:picLocks noChangeAspect="1"/>
          </p:cNvPicPr>
          <p:nvPr/>
        </p:nvPicPr>
        <p:blipFill rotWithShape="1">
          <a:blip r:embed="rId3"/>
          <a:srcRect l="23500" r="26014" b="2"/>
          <a:stretch/>
        </p:blipFill>
        <p:spPr>
          <a:xfrm>
            <a:off x="-1" y="10"/>
            <a:ext cx="4570804" cy="6857990"/>
          </a:xfrm>
          <a:prstGeom prst="rect">
            <a:avLst/>
          </a:prstGeom>
        </p:spPr>
      </p:pic>
      <p:sp>
        <p:nvSpPr>
          <p:cNvPr id="6" name="Segnaposto numero diapositiva 5">
            <a:extLst>
              <a:ext uri="{FF2B5EF4-FFF2-40B4-BE49-F238E27FC236}">
                <a16:creationId xmlns:a16="http://schemas.microsoft.com/office/drawing/2014/main" id="{A42AC5D1-7D22-8CDA-056D-71D5A4BFB998}"/>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smtClean="0"/>
              <a:pPr>
                <a:spcAft>
                  <a:spcPts val="600"/>
                </a:spcAft>
              </a:pPr>
              <a:t>7</a:t>
            </a:fld>
            <a:endParaRPr lang="it-IT"/>
          </a:p>
        </p:txBody>
      </p:sp>
      <p:sp>
        <p:nvSpPr>
          <p:cNvPr id="5" name="Segnaposto piè di pagina 4">
            <a:extLst>
              <a:ext uri="{FF2B5EF4-FFF2-40B4-BE49-F238E27FC236}">
                <a16:creationId xmlns:a16="http://schemas.microsoft.com/office/drawing/2014/main" id="{46063736-43F5-BD31-29BB-CF339B73E94B}"/>
              </a:ext>
            </a:extLst>
          </p:cNvPr>
          <p:cNvSpPr>
            <a:spLocks noGrp="1"/>
          </p:cNvSpPr>
          <p:nvPr>
            <p:ph type="ftr" sz="quarter" idx="11"/>
          </p:nvPr>
        </p:nvSpPr>
        <p:spPr>
          <a:xfrm>
            <a:off x="477686" y="6355080"/>
            <a:ext cx="2566525" cy="304801"/>
          </a:xfrm>
        </p:spPr>
        <p:txBody>
          <a:bodyPr anchor="b">
            <a:normAutofit/>
          </a:bodyPr>
          <a:lstStyle/>
          <a:p>
            <a:pPr>
              <a:lnSpc>
                <a:spcPct val="90000"/>
              </a:lnSpc>
              <a:spcAft>
                <a:spcPts val="600"/>
              </a:spcAft>
            </a:pPr>
            <a:r>
              <a:rPr lang="it-IT" sz="700">
                <a:solidFill>
                  <a:schemeClr val="tx1">
                    <a:tint val="75000"/>
                  </a:schemeClr>
                </a:solidFill>
              </a:rPr>
              <a:t>Università popolare A. Gramsci – Moneta, crisi e guerre valutarie (1)</a:t>
            </a:r>
          </a:p>
        </p:txBody>
      </p:sp>
      <p:sp>
        <p:nvSpPr>
          <p:cNvPr id="3" name="Segnaposto contenuto 2">
            <a:extLst>
              <a:ext uri="{FF2B5EF4-FFF2-40B4-BE49-F238E27FC236}">
                <a16:creationId xmlns:a16="http://schemas.microsoft.com/office/drawing/2014/main" id="{4BE9E4C8-2572-0A02-C342-EA59ACDA041D}"/>
              </a:ext>
            </a:extLst>
          </p:cNvPr>
          <p:cNvSpPr>
            <a:spLocks noGrp="1"/>
          </p:cNvSpPr>
          <p:nvPr>
            <p:ph idx="1"/>
          </p:nvPr>
        </p:nvSpPr>
        <p:spPr>
          <a:xfrm>
            <a:off x="5056581" y="2438400"/>
            <a:ext cx="2480808" cy="3809999"/>
          </a:xfrm>
        </p:spPr>
        <p:txBody>
          <a:bodyPr>
            <a:normAutofit/>
          </a:bodyPr>
          <a:lstStyle/>
          <a:p>
            <a:pPr>
              <a:lnSpc>
                <a:spcPct val="90000"/>
              </a:lnSpc>
            </a:pPr>
            <a:r>
              <a:rPr lang="it-IT" sz="1000"/>
              <a:t>Alla maggior parte degli Americani l’unione economica e monetaria europea appare come un’oscura impresa finanziaria che non avrà alcun effetto sugli Stati Uniti. Una simile percezione della cosa non è per nulla corretta. Se l’euro vedrà la luce, come sembra sempre più probabile, esso trasformerà il carattere politico dell’Europa in modo tale che potranno nascere conflitti in Europa e scontri con gli Stati Uniti. Se l’unione economica e monetaria avrà successo e condurrà ad una unione politica in Europa, il mondo diventerà molto diverso da quel che è e non sarà necessariamente più sicuro.</a:t>
            </a:r>
          </a:p>
          <a:p>
            <a:pPr marL="0" indent="0">
              <a:lnSpc>
                <a:spcPct val="90000"/>
              </a:lnSpc>
              <a:buNone/>
            </a:pPr>
            <a:r>
              <a:rPr lang="it-IT" sz="1000"/>
              <a:t>M. Feldstein, The euro and war, in Foreign Affairs, novembre-dicembre 1997]</a:t>
            </a:r>
          </a:p>
          <a:p>
            <a:pPr>
              <a:lnSpc>
                <a:spcPct val="90000"/>
              </a:lnSpc>
            </a:pPr>
            <a:endParaRPr lang="it-IT" sz="1000"/>
          </a:p>
        </p:txBody>
      </p:sp>
      <p:sp>
        <p:nvSpPr>
          <p:cNvPr id="4" name="Segnaposto data 3">
            <a:extLst>
              <a:ext uri="{FF2B5EF4-FFF2-40B4-BE49-F238E27FC236}">
                <a16:creationId xmlns:a16="http://schemas.microsoft.com/office/drawing/2014/main" id="{AF8780ED-FA1C-1007-F9A8-770C11E583E4}"/>
              </a:ext>
            </a:extLst>
          </p:cNvPr>
          <p:cNvSpPr>
            <a:spLocks noGrp="1"/>
          </p:cNvSpPr>
          <p:nvPr>
            <p:ph type="dt" sz="half" idx="10"/>
          </p:nvPr>
        </p:nvSpPr>
        <p:spPr>
          <a:xfrm>
            <a:off x="6097405" y="6355080"/>
            <a:ext cx="2560820" cy="304799"/>
          </a:xfrm>
        </p:spPr>
        <p:txBody>
          <a:bodyPr>
            <a:normAutofit/>
          </a:bodyPr>
          <a:lstStyle/>
          <a:p>
            <a:pPr algn="r">
              <a:spcAft>
                <a:spcPts val="600"/>
              </a:spcAft>
            </a:pPr>
            <a:fld id="{7101AEE9-054F-4365-96DA-986DBB84C40F}" type="datetime1">
              <a:rPr lang="it-IT" smtClean="0"/>
              <a:pPr algn="r">
                <a:spcAft>
                  <a:spcPts val="600"/>
                </a:spcAft>
              </a:pPr>
              <a:t>22/02/2023</a:t>
            </a:fld>
            <a:endParaRPr lang="it-IT"/>
          </a:p>
        </p:txBody>
      </p:sp>
    </p:spTree>
    <p:extLst>
      <p:ext uri="{BB962C8B-B14F-4D97-AF65-F5344CB8AC3E}">
        <p14:creationId xmlns:p14="http://schemas.microsoft.com/office/powerpoint/2010/main" val="1034218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669C29-B3A0-6047-2728-B0D4E45684FA}"/>
              </a:ext>
            </a:extLst>
          </p:cNvPr>
          <p:cNvSpPr>
            <a:spLocks noGrp="1"/>
          </p:cNvSpPr>
          <p:nvPr>
            <p:ph type="title"/>
          </p:nvPr>
        </p:nvSpPr>
        <p:spPr>
          <a:xfrm>
            <a:off x="484583" y="452718"/>
            <a:ext cx="7053542" cy="1400530"/>
          </a:xfrm>
        </p:spPr>
        <p:txBody>
          <a:bodyPr>
            <a:normAutofit/>
          </a:bodyPr>
          <a:lstStyle/>
          <a:p>
            <a:r>
              <a:rPr lang="it-IT"/>
              <a:t>Come contrastare l’euro</a:t>
            </a:r>
          </a:p>
        </p:txBody>
      </p:sp>
      <p:sp>
        <p:nvSpPr>
          <p:cNvPr id="6" name="Segnaposto numero diapositiva 5">
            <a:extLst>
              <a:ext uri="{FF2B5EF4-FFF2-40B4-BE49-F238E27FC236}">
                <a16:creationId xmlns:a16="http://schemas.microsoft.com/office/drawing/2014/main" id="{BAFD09C7-57E3-CC74-5839-2946841D220D}"/>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8</a:t>
            </a:fld>
            <a:endParaRPr lang="it-IT">
              <a:solidFill>
                <a:srgbClr val="FFFFFF"/>
              </a:solidFill>
            </a:endParaRPr>
          </a:p>
        </p:txBody>
      </p:sp>
      <p:sp>
        <p:nvSpPr>
          <p:cNvPr id="3" name="Segnaposto contenuto 2">
            <a:extLst>
              <a:ext uri="{FF2B5EF4-FFF2-40B4-BE49-F238E27FC236}">
                <a16:creationId xmlns:a16="http://schemas.microsoft.com/office/drawing/2014/main" id="{5A612970-5827-FEC8-F635-8155912BFD36}"/>
              </a:ext>
            </a:extLst>
          </p:cNvPr>
          <p:cNvSpPr>
            <a:spLocks noGrp="1"/>
          </p:cNvSpPr>
          <p:nvPr>
            <p:ph idx="1"/>
          </p:nvPr>
        </p:nvSpPr>
        <p:spPr>
          <a:xfrm>
            <a:off x="827484" y="2052918"/>
            <a:ext cx="6709905" cy="4195481"/>
          </a:xfrm>
        </p:spPr>
        <p:txBody>
          <a:bodyPr>
            <a:normAutofit/>
          </a:bodyPr>
          <a:lstStyle/>
          <a:p>
            <a:pPr marL="457200" indent="-457200">
              <a:buAutoNum type="arabicParenR"/>
            </a:pPr>
            <a:r>
              <a:rPr lang="it-IT" dirty="0"/>
              <a:t>Destabilizzare le zone di influenza europea: da questo punto di vista si pensi al fatto che un conflitto aperto nell’area mediorientale avrebbe conseguenze molto più pesanti per l’Europa (che progetta un’area di libero scambio con i paesi della riva sud del Mediterraneo, di fatto già inseriti nella “zona euro”, anno 2003) che per gli Stati Uniti {2003… }</a:t>
            </a:r>
          </a:p>
          <a:p>
            <a:pPr marL="457200" indent="-457200">
              <a:buAutoNum type="arabicParenR"/>
            </a:pPr>
            <a:r>
              <a:rPr lang="it-IT" dirty="0"/>
              <a:t>L’utilizzo di “guastatori” in Europa: questo è l’uso che viene ormai scopertamente fatto di Blair e di Berlusconi, nonché di alcuni paesi candidati all’adesione alla Ue. </a:t>
            </a:r>
          </a:p>
        </p:txBody>
      </p:sp>
      <p:sp>
        <p:nvSpPr>
          <p:cNvPr id="4" name="Segnaposto data 3">
            <a:extLst>
              <a:ext uri="{FF2B5EF4-FFF2-40B4-BE49-F238E27FC236}">
                <a16:creationId xmlns:a16="http://schemas.microsoft.com/office/drawing/2014/main" id="{AD4F3CA2-4214-2667-BBDB-D60000DDF7A0}"/>
              </a:ext>
            </a:extLst>
          </p:cNvPr>
          <p:cNvSpPr>
            <a:spLocks noGrp="1"/>
          </p:cNvSpPr>
          <p:nvPr>
            <p:ph type="dt" sz="half" idx="10"/>
          </p:nvPr>
        </p:nvSpPr>
        <p:spPr>
          <a:xfrm rot="5400000">
            <a:off x="7616729" y="1790701"/>
            <a:ext cx="742949" cy="304799"/>
          </a:xfrm>
        </p:spPr>
        <p:txBody>
          <a:bodyPr>
            <a:normAutofit/>
          </a:bodyPr>
          <a:lstStyle/>
          <a:p>
            <a:pPr>
              <a:lnSpc>
                <a:spcPct val="90000"/>
              </a:lnSpc>
              <a:spcAft>
                <a:spcPts val="600"/>
              </a:spcAft>
            </a:pPr>
            <a:fld id="{7101AEE9-054F-4365-96DA-986DBB84C40F}" type="datetime1">
              <a:rPr lang="it-IT" sz="800" smtClean="0"/>
              <a:pPr>
                <a:lnSpc>
                  <a:spcPct val="90000"/>
                </a:lnSpc>
                <a:spcAft>
                  <a:spcPts val="600"/>
                </a:spcAft>
              </a:pPr>
              <a:t>22/02/2023</a:t>
            </a:fld>
            <a:endParaRPr lang="it-IT" sz="800"/>
          </a:p>
        </p:txBody>
      </p:sp>
      <p:sp>
        <p:nvSpPr>
          <p:cNvPr id="5" name="Segnaposto piè di pagina 4">
            <a:extLst>
              <a:ext uri="{FF2B5EF4-FFF2-40B4-BE49-F238E27FC236}">
                <a16:creationId xmlns:a16="http://schemas.microsoft.com/office/drawing/2014/main" id="{665202DA-EBBE-2437-0AB1-FEA906FFE83A}"/>
              </a:ext>
            </a:extLst>
          </p:cNvPr>
          <p:cNvSpPr>
            <a:spLocks noGrp="1"/>
          </p:cNvSpPr>
          <p:nvPr>
            <p:ph type="ftr" sz="quarter" idx="11"/>
          </p:nvPr>
        </p:nvSpPr>
        <p:spPr>
          <a:xfrm rot="5400000">
            <a:off x="6713679" y="3225297"/>
            <a:ext cx="2894847" cy="304801"/>
          </a:xfrm>
        </p:spPr>
        <p:txBody>
          <a:bodyPr>
            <a:normAutofit/>
          </a:bodyPr>
          <a:lstStyle/>
          <a:p>
            <a:pPr>
              <a:lnSpc>
                <a:spcPct val="90000"/>
              </a:lnSpc>
              <a:spcAft>
                <a:spcPts val="600"/>
              </a:spcAft>
            </a:pPr>
            <a:r>
              <a:rPr lang="it-IT" sz="700"/>
              <a:t>Università popolare A. Gramsci – Moneta, crisi e guerre valutarie (1)</a:t>
            </a:r>
          </a:p>
        </p:txBody>
      </p:sp>
    </p:spTree>
    <p:extLst>
      <p:ext uri="{BB962C8B-B14F-4D97-AF65-F5344CB8AC3E}">
        <p14:creationId xmlns:p14="http://schemas.microsoft.com/office/powerpoint/2010/main" val="264112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0BDA80-627C-422A-AFFD-B7F1DC0F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89984"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olo 1">
            <a:extLst>
              <a:ext uri="{FF2B5EF4-FFF2-40B4-BE49-F238E27FC236}">
                <a16:creationId xmlns:a16="http://schemas.microsoft.com/office/drawing/2014/main" id="{575B7C2B-F5BF-9249-5A68-CFAD845BA93A}"/>
              </a:ext>
            </a:extLst>
          </p:cNvPr>
          <p:cNvSpPr>
            <a:spLocks noGrp="1"/>
          </p:cNvSpPr>
          <p:nvPr>
            <p:ph type="title"/>
          </p:nvPr>
        </p:nvSpPr>
        <p:spPr>
          <a:xfrm>
            <a:off x="484583" y="690879"/>
            <a:ext cx="2761537" cy="5557519"/>
          </a:xfrm>
        </p:spPr>
        <p:txBody>
          <a:bodyPr anchor="ctr">
            <a:normAutofit/>
          </a:bodyPr>
          <a:lstStyle/>
          <a:p>
            <a:pPr algn="r"/>
            <a:r>
              <a:rPr lang="it-IT">
                <a:solidFill>
                  <a:srgbClr val="FFFFFF"/>
                </a:solidFill>
              </a:rPr>
              <a:t>Affrancati dal $</a:t>
            </a:r>
          </a:p>
        </p:txBody>
      </p:sp>
      <p:sp>
        <p:nvSpPr>
          <p:cNvPr id="3" name="Segnaposto contenuto 2">
            <a:extLst>
              <a:ext uri="{FF2B5EF4-FFF2-40B4-BE49-F238E27FC236}">
                <a16:creationId xmlns:a16="http://schemas.microsoft.com/office/drawing/2014/main" id="{B3F6AEF0-4EB3-7F3B-2063-996C34BDC161}"/>
              </a:ext>
            </a:extLst>
          </p:cNvPr>
          <p:cNvSpPr>
            <a:spLocks noGrp="1"/>
          </p:cNvSpPr>
          <p:nvPr>
            <p:ph idx="1"/>
          </p:nvPr>
        </p:nvSpPr>
        <p:spPr>
          <a:xfrm>
            <a:off x="3826499" y="690880"/>
            <a:ext cx="3710890" cy="5557519"/>
          </a:xfrm>
        </p:spPr>
        <p:txBody>
          <a:bodyPr anchor="ctr">
            <a:normAutofit/>
          </a:bodyPr>
          <a:lstStyle/>
          <a:p>
            <a:r>
              <a:rPr lang="it-IT"/>
              <a:t>Parziale sostituzione delle riserve internazionali con Euro</a:t>
            </a:r>
          </a:p>
          <a:p>
            <a:r>
              <a:rPr lang="it-IT"/>
              <a:t>La guerra contro l’</a:t>
            </a:r>
            <a:r>
              <a:rPr lang="it-IT" err="1"/>
              <a:t>Irak</a:t>
            </a:r>
            <a:r>
              <a:rPr lang="it-IT"/>
              <a:t> rientra in questo quadro: nel 2002 Saddam Hussein ha dichiarato l’intenzione di farsi pagare in euro (e non più in dollari) il petrolio irakeno. </a:t>
            </a:r>
          </a:p>
          <a:p>
            <a:r>
              <a:rPr lang="it-IT"/>
              <a:t>Gheddafi il decollato: petrolio in dollari</a:t>
            </a:r>
          </a:p>
          <a:p>
            <a:r>
              <a:rPr lang="it-IT"/>
              <a:t>Iran: borsa del petrolio valutato in Euro anziché in dollari</a:t>
            </a:r>
          </a:p>
          <a:p>
            <a:endParaRPr lang="it-IT" dirty="0"/>
          </a:p>
        </p:txBody>
      </p:sp>
      <p:sp>
        <p:nvSpPr>
          <p:cNvPr id="6" name="Segnaposto numero diapositiva 5">
            <a:extLst>
              <a:ext uri="{FF2B5EF4-FFF2-40B4-BE49-F238E27FC236}">
                <a16:creationId xmlns:a16="http://schemas.microsoft.com/office/drawing/2014/main" id="{EFF5FFCB-E629-E89D-CCEC-B9D9493E8CA4}"/>
              </a:ext>
            </a:extLst>
          </p:cNvPr>
          <p:cNvSpPr>
            <a:spLocks noGrp="1"/>
          </p:cNvSpPr>
          <p:nvPr>
            <p:ph type="sldNum" sz="quarter" idx="12"/>
          </p:nvPr>
        </p:nvSpPr>
        <p:spPr>
          <a:xfrm>
            <a:off x="7764405" y="295729"/>
            <a:ext cx="628649" cy="767687"/>
          </a:xfrm>
        </p:spPr>
        <p:txBody>
          <a:bodyPr>
            <a:normAutofit/>
          </a:bodyPr>
          <a:lstStyle/>
          <a:p>
            <a:pPr>
              <a:spcAft>
                <a:spcPts val="600"/>
              </a:spcAft>
            </a:pPr>
            <a:fld id="{24FF78E9-1CA5-4CBE-99B9-886A25C4CEDD}" type="slidenum">
              <a:rPr lang="it-IT">
                <a:solidFill>
                  <a:srgbClr val="FFFFFF"/>
                </a:solidFill>
              </a:rPr>
              <a:pPr>
                <a:spcAft>
                  <a:spcPts val="600"/>
                </a:spcAft>
              </a:pPr>
              <a:t>9</a:t>
            </a:fld>
            <a:endParaRPr lang="it-IT">
              <a:solidFill>
                <a:srgbClr val="FFFFFF"/>
              </a:solidFill>
            </a:endParaRPr>
          </a:p>
        </p:txBody>
      </p:sp>
      <p:sp>
        <p:nvSpPr>
          <p:cNvPr id="4" name="Segnaposto data 3">
            <a:extLst>
              <a:ext uri="{FF2B5EF4-FFF2-40B4-BE49-F238E27FC236}">
                <a16:creationId xmlns:a16="http://schemas.microsoft.com/office/drawing/2014/main" id="{E45F95A8-46A3-10F2-16B1-7754AFA1C51B}"/>
              </a:ext>
            </a:extLst>
          </p:cNvPr>
          <p:cNvSpPr>
            <a:spLocks noGrp="1"/>
          </p:cNvSpPr>
          <p:nvPr>
            <p:ph type="dt" sz="half" idx="10"/>
          </p:nvPr>
        </p:nvSpPr>
        <p:spPr>
          <a:xfrm rot="5400000">
            <a:off x="7616729" y="1790701"/>
            <a:ext cx="742949" cy="304799"/>
          </a:xfrm>
        </p:spPr>
        <p:txBody>
          <a:bodyPr>
            <a:normAutofit/>
          </a:bodyPr>
          <a:lstStyle/>
          <a:p>
            <a:pPr>
              <a:lnSpc>
                <a:spcPct val="90000"/>
              </a:lnSpc>
              <a:spcAft>
                <a:spcPts val="600"/>
              </a:spcAft>
            </a:pPr>
            <a:fld id="{7101AEE9-054F-4365-96DA-986DBB84C40F}" type="datetime1">
              <a:rPr lang="it-IT" sz="800" smtClean="0"/>
              <a:pPr>
                <a:lnSpc>
                  <a:spcPct val="90000"/>
                </a:lnSpc>
                <a:spcAft>
                  <a:spcPts val="600"/>
                </a:spcAft>
              </a:pPr>
              <a:t>22/02/2023</a:t>
            </a:fld>
            <a:endParaRPr lang="it-IT" sz="800"/>
          </a:p>
        </p:txBody>
      </p:sp>
      <p:sp>
        <p:nvSpPr>
          <p:cNvPr id="5" name="Segnaposto piè di pagina 4">
            <a:extLst>
              <a:ext uri="{FF2B5EF4-FFF2-40B4-BE49-F238E27FC236}">
                <a16:creationId xmlns:a16="http://schemas.microsoft.com/office/drawing/2014/main" id="{16FF0549-65CF-B7C3-5733-462DAD8645BA}"/>
              </a:ext>
            </a:extLst>
          </p:cNvPr>
          <p:cNvSpPr>
            <a:spLocks noGrp="1"/>
          </p:cNvSpPr>
          <p:nvPr>
            <p:ph type="ftr" sz="quarter" idx="11"/>
          </p:nvPr>
        </p:nvSpPr>
        <p:spPr>
          <a:xfrm rot="5400000">
            <a:off x="6713679" y="3225297"/>
            <a:ext cx="2894847" cy="304801"/>
          </a:xfrm>
        </p:spPr>
        <p:txBody>
          <a:bodyPr>
            <a:normAutofit/>
          </a:bodyPr>
          <a:lstStyle/>
          <a:p>
            <a:pPr>
              <a:lnSpc>
                <a:spcPct val="90000"/>
              </a:lnSpc>
              <a:spcAft>
                <a:spcPts val="600"/>
              </a:spcAft>
            </a:pPr>
            <a:r>
              <a:rPr lang="it-IT" sz="700"/>
              <a:t>Università popolare A. Gramsci – Moneta, crisi e guerre valutarie (1)</a:t>
            </a:r>
          </a:p>
        </p:txBody>
      </p:sp>
    </p:spTree>
    <p:extLst>
      <p:ext uri="{BB962C8B-B14F-4D97-AF65-F5344CB8AC3E}">
        <p14:creationId xmlns:p14="http://schemas.microsoft.com/office/powerpoint/2010/main" val="36338290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6.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TM02836342[[fn=Ione]]</Template>
  <TotalTime>6007</TotalTime>
  <Words>1920</Words>
  <Application>Microsoft Office PowerPoint</Application>
  <PresentationFormat>Presentazione su schermo (4:3)</PresentationFormat>
  <Paragraphs>117</Paragraphs>
  <Slides>15</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Calibri</vt:lpstr>
      <vt:lpstr>Century Gothic</vt:lpstr>
      <vt:lpstr>Wingdings 3</vt:lpstr>
      <vt:lpstr>Ione</vt:lpstr>
      <vt:lpstr>Moneta, crisi e guerre valutarie (4) </vt:lpstr>
      <vt:lpstr>Conflittualità valutaria</vt:lpstr>
      <vt:lpstr>Perché le aree valutarie?</vt:lpstr>
      <vt:lpstr>Perché le aree valutarie?</vt:lpstr>
      <vt:lpstr>Perché le aree valutarie?</vt:lpstr>
      <vt:lpstr>Perché le aree valutarie </vt:lpstr>
      <vt:lpstr>Perché l’euro</vt:lpstr>
      <vt:lpstr>Come contrastare l’euro</vt:lpstr>
      <vt:lpstr>Affrancati dal $</vt:lpstr>
      <vt:lpstr>Idea dinner e la speculazione</vt:lpstr>
      <vt:lpstr>Reazioni della BCE</vt:lpstr>
      <vt:lpstr>Le valute asiatiche</vt:lpstr>
      <vt:lpstr>Value internazionali asiatiche</vt:lpstr>
      <vt:lpstr>Valute asiatiche </vt:lpstr>
      <vt:lpstr>Guerra ucraino\russa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guerra</dc:title>
  <dc:creator>carla filosa</dc:creator>
  <cp:lastModifiedBy>Francesco Schettino</cp:lastModifiedBy>
  <cp:revision>126</cp:revision>
  <dcterms:created xsi:type="dcterms:W3CDTF">2022-03-05T09:43:54Z</dcterms:created>
  <dcterms:modified xsi:type="dcterms:W3CDTF">2023-02-22T05:52:14Z</dcterms:modified>
</cp:coreProperties>
</file>