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8"/>
  </p:notesMasterIdLst>
  <p:sldIdLst>
    <p:sldId id="256" r:id="rId2"/>
    <p:sldId id="273" r:id="rId3"/>
    <p:sldId id="275" r:id="rId4"/>
    <p:sldId id="274" r:id="rId5"/>
    <p:sldId id="276" r:id="rId6"/>
    <p:sldId id="259" r:id="rId7"/>
    <p:sldId id="280" r:id="rId8"/>
    <p:sldId id="278" r:id="rId9"/>
    <p:sldId id="283" r:id="rId10"/>
    <p:sldId id="281" r:id="rId11"/>
    <p:sldId id="282" r:id="rId12"/>
    <p:sldId id="284" r:id="rId13"/>
    <p:sldId id="285" r:id="rId14"/>
    <p:sldId id="286" r:id="rId15"/>
    <p:sldId id="287" r:id="rId16"/>
    <p:sldId id="27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477" autoAdjust="0"/>
  </p:normalViewPr>
  <p:slideViewPr>
    <p:cSldViewPr>
      <p:cViewPr varScale="1">
        <p:scale>
          <a:sx n="72" d="100"/>
          <a:sy n="72" d="100"/>
        </p:scale>
        <p:origin x="1440"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42FC2-37B0-4DA6-8607-1B39D964425B}" type="datetimeFigureOut">
              <a:rPr lang="it-IT" smtClean="0"/>
              <a:t>14/02/2023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87C3C-580D-40E1-8746-FDF368E78951}" type="slidenum">
              <a:rPr lang="it-IT" smtClean="0"/>
              <a:t>‹N›</a:t>
            </a:fld>
            <a:endParaRPr lang="it-IT"/>
          </a:p>
        </p:txBody>
      </p:sp>
    </p:spTree>
    <p:extLst>
      <p:ext uri="{BB962C8B-B14F-4D97-AF65-F5344CB8AC3E}">
        <p14:creationId xmlns:p14="http://schemas.microsoft.com/office/powerpoint/2010/main" val="258824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5787C3C-580D-40E1-8746-FDF368E78951}" type="slidenum">
              <a:rPr lang="it-IT" smtClean="0"/>
              <a:t>1</a:t>
            </a:fld>
            <a:endParaRPr lang="it-IT"/>
          </a:p>
        </p:txBody>
      </p:sp>
    </p:spTree>
    <p:extLst>
      <p:ext uri="{BB962C8B-B14F-4D97-AF65-F5344CB8AC3E}">
        <p14:creationId xmlns:p14="http://schemas.microsoft.com/office/powerpoint/2010/main" val="127553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5787C3C-580D-40E1-8746-FDF368E78951}" type="slidenum">
              <a:rPr lang="it-IT" smtClean="0"/>
              <a:t>14</a:t>
            </a:fld>
            <a:endParaRPr lang="it-IT"/>
          </a:p>
        </p:txBody>
      </p:sp>
    </p:spTree>
    <p:extLst>
      <p:ext uri="{BB962C8B-B14F-4D97-AF65-F5344CB8AC3E}">
        <p14:creationId xmlns:p14="http://schemas.microsoft.com/office/powerpoint/2010/main" val="22379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F4924F1-205C-48A0-A6B0-AF1F78F8299A}" type="datetime1">
              <a:rPr lang="it-IT" smtClean="0"/>
              <a:t>14/02/2023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652407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ABD7236-C33B-40DC-AB11-6ADE403574AA}" type="datetime1">
              <a:rPr lang="it-IT" smtClean="0"/>
              <a:t>14/02/2023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31734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2BCFC98-C996-4B49-BCC2-BE57A88302E3}" type="datetime1">
              <a:rPr lang="it-IT" smtClean="0"/>
              <a:t>14/02/2023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3150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F2EEE09-C816-4F36-8486-ADEB9EF2C56D}" type="datetime1">
              <a:rPr lang="it-IT" smtClean="0"/>
              <a:t>14/02/2023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8299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22D676A-D2A3-45D5-8402-365FC881EAC3}" type="datetime1">
              <a:rPr lang="it-IT" smtClean="0"/>
              <a:t>14/02/2023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77310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1D5845-9C3E-4FF4-B9E7-A9616DE0A8C2}" type="datetime1">
              <a:rPr lang="it-IT" smtClean="0"/>
              <a:t>14/02/2023</a:t>
            </a:fld>
            <a:endParaRPr lang="it-IT"/>
          </a:p>
        </p:txBody>
      </p:sp>
      <p:sp>
        <p:nvSpPr>
          <p:cNvPr id="4"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498780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9A3EA5-C2AC-453F-B63A-0FC5EB71A9EA}" type="datetime1">
              <a:rPr lang="it-IT" smtClean="0"/>
              <a:t>14/02/2023</a:t>
            </a:fld>
            <a:endParaRPr lang="it-IT"/>
          </a:p>
        </p:txBody>
      </p:sp>
      <p:sp>
        <p:nvSpPr>
          <p:cNvPr id="4"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54346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45F5852-DA85-401F-B480-796B02524685}" type="datetime1">
              <a:rPr lang="it-IT" smtClean="0"/>
              <a:t>14/02/2023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30047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D63F2B-2017-4CA3-A1AF-CE43A7E54637}" type="datetime1">
              <a:rPr lang="it-IT" smtClean="0"/>
              <a:t>14/02/2023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89933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7101AEE9-054F-4365-96DA-986DBB84C40F}" type="datetime1">
              <a:rPr lang="it-IT" smtClean="0"/>
              <a:t>14/02/2023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5451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8F0FD52-70DB-4470-A423-C3E1B904133F}" type="datetime1">
              <a:rPr lang="it-IT" smtClean="0"/>
              <a:t>14/02/2023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66793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A1C11B4-D6C9-4986-813A-609602DDB12B}" type="datetime1">
              <a:rPr lang="it-IT" smtClean="0"/>
              <a:t>14/02/2023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29150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BE4A9DE-B331-46F7-997E-FDB49DAD08D1}" type="datetime1">
              <a:rPr lang="it-IT" smtClean="0"/>
              <a:t>14/02/2023</a:t>
            </a:fld>
            <a:endParaRPr lang="it-IT"/>
          </a:p>
        </p:txBody>
      </p:sp>
      <p:sp>
        <p:nvSpPr>
          <p:cNvPr id="8" name="Footer Placeholder 7"/>
          <p:cNvSpPr>
            <a:spLocks noGrp="1"/>
          </p:cNvSpPr>
          <p:nvPr>
            <p:ph type="ftr" sz="quarter" idx="11"/>
          </p:nvPr>
        </p:nvSpPr>
        <p:spPr/>
        <p:txBody>
          <a:bodyPr/>
          <a:lstStyle/>
          <a:p>
            <a:r>
              <a:rPr lang="it-IT"/>
              <a:t>Università popolare A. Gramsci – Moneta, crisi e guerre valutarie (1)</a:t>
            </a:r>
          </a:p>
        </p:txBody>
      </p:sp>
      <p:sp>
        <p:nvSpPr>
          <p:cNvPr id="9" name="Slide Number Placeholder 8"/>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20862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5B89899E-7912-4E42-AED5-8CE8A2EE1D86}" type="datetime1">
              <a:rPr lang="it-IT" smtClean="0"/>
              <a:t>14/02/2023</a:t>
            </a:fld>
            <a:endParaRPr lang="it-IT"/>
          </a:p>
        </p:txBody>
      </p:sp>
      <p:sp>
        <p:nvSpPr>
          <p:cNvPr id="5" name="Footer Placeholder 3"/>
          <p:cNvSpPr>
            <a:spLocks noGrp="1"/>
          </p:cNvSpPr>
          <p:nvPr>
            <p:ph type="ftr" sz="quarter" idx="11"/>
          </p:nvPr>
        </p:nvSpPr>
        <p:spPr/>
        <p:txBody>
          <a:bodyPr/>
          <a:lstStyle/>
          <a:p>
            <a:r>
              <a:rPr lang="it-IT"/>
              <a:t>Università popolare A. Gramsci – Moneta, crisi e guerre valutarie (1)</a:t>
            </a:r>
          </a:p>
        </p:txBody>
      </p:sp>
      <p:sp>
        <p:nvSpPr>
          <p:cNvPr id="6" name="Slide Number Placeholder 4"/>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17427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F02A9B-DEA6-4CFD-913A-3F7191362DD1}" type="datetime1">
              <a:rPr lang="it-IT" smtClean="0"/>
              <a:t>14/02/2023</a:t>
            </a:fld>
            <a:endParaRPr lang="it-IT"/>
          </a:p>
        </p:txBody>
      </p:sp>
      <p:sp>
        <p:nvSpPr>
          <p:cNvPr id="5" name="Footer Placeholder 2"/>
          <p:cNvSpPr>
            <a:spLocks noGrp="1"/>
          </p:cNvSpPr>
          <p:nvPr>
            <p:ph type="ftr" sz="quarter" idx="11"/>
          </p:nvPr>
        </p:nvSpPr>
        <p:spPr/>
        <p:txBody>
          <a:bodyPr/>
          <a:lstStyle/>
          <a:p>
            <a:r>
              <a:rPr lang="it-IT"/>
              <a:t>Università popolare A. Gramsci – Moneta, crisi e guerre valutarie (1)</a:t>
            </a:r>
          </a:p>
        </p:txBody>
      </p:sp>
      <p:sp>
        <p:nvSpPr>
          <p:cNvPr id="6" name="Slide Number Placeholder 3"/>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89563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20862CC0-1761-4C70-8454-36D91DF9807E}" type="datetime1">
              <a:rPr lang="it-IT" smtClean="0"/>
              <a:t>14/02/2023</a:t>
            </a:fld>
            <a:endParaRPr lang="it-IT"/>
          </a:p>
        </p:txBody>
      </p:sp>
      <p:sp>
        <p:nvSpPr>
          <p:cNvPr id="5" name="Footer Placeholder 5"/>
          <p:cNvSpPr>
            <a:spLocks noGrp="1"/>
          </p:cNvSpPr>
          <p:nvPr>
            <p:ph type="ftr" sz="quarter" idx="11"/>
          </p:nvPr>
        </p:nvSpPr>
        <p:spPr/>
        <p:txBody>
          <a:bodyPr/>
          <a:lstStyle/>
          <a:p>
            <a:r>
              <a:rPr lang="it-IT"/>
              <a:t>Università popolare A. Gramsci – Moneta, crisi e guerre valutarie (1)</a:t>
            </a:r>
          </a:p>
        </p:txBody>
      </p:sp>
      <p:sp>
        <p:nvSpPr>
          <p:cNvPr id="6"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42296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632E9F7-9028-4CD3-BDCA-B5DA2A6076BE}" type="datetime1">
              <a:rPr lang="it-IT" smtClean="0"/>
              <a:t>14/02/2023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0179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A55732-690F-4532-BBE9-F29996FBEFCF}" type="datetime1">
              <a:rPr lang="it-IT" smtClean="0"/>
              <a:t>14/02/2023</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it-IT"/>
              <a:t>Università popolare A. Gramsci – Moneta, crisi e guerre valutarie (1)</a:t>
            </a: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4FF78E9-1CA5-4CBE-99B9-886A25C4CEDD}" type="slidenum">
              <a:rPr lang="it-IT" smtClean="0"/>
              <a:t>‹N›</a:t>
            </a:fld>
            <a:endParaRPr lang="it-IT"/>
          </a:p>
        </p:txBody>
      </p:sp>
    </p:spTree>
    <p:extLst>
      <p:ext uri="{BB962C8B-B14F-4D97-AF65-F5344CB8AC3E}">
        <p14:creationId xmlns:p14="http://schemas.microsoft.com/office/powerpoint/2010/main" val="2876808504"/>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hf hdr="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video" Target="https://www.youtube.com/embed/cpbbuaIA3Ds?start=20&amp;feature=oembed" TargetMode="Externa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gianfrancopala.altervist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hyperlink" Target="http://gianfrancopala.altervista.org/047_tempo_denaro.doc"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3719304" y="390182"/>
            <a:ext cx="4262485" cy="3284924"/>
          </a:xfrm>
        </p:spPr>
        <p:txBody>
          <a:bodyPr>
            <a:normAutofit fontScale="90000"/>
          </a:bodyPr>
          <a:lstStyle/>
          <a:p>
            <a:r>
              <a:rPr lang="it-IT" sz="5600" dirty="0"/>
              <a:t>Moneta, crisi e guerre valutarie (3)</a:t>
            </a:r>
            <a:br>
              <a:rPr lang="it-IT" sz="5600" dirty="0"/>
            </a:br>
            <a:endParaRPr lang="it-IT" sz="5600" dirty="0"/>
          </a:p>
        </p:txBody>
      </p:sp>
      <p:sp>
        <p:nvSpPr>
          <p:cNvPr id="3" name="Sottotitolo 2"/>
          <p:cNvSpPr>
            <a:spLocks noGrp="1"/>
          </p:cNvSpPr>
          <p:nvPr>
            <p:ph type="subTitle" idx="1"/>
          </p:nvPr>
        </p:nvSpPr>
        <p:spPr>
          <a:xfrm rot="21420000">
            <a:off x="3778875" y="2895365"/>
            <a:ext cx="4865175" cy="1385976"/>
          </a:xfrm>
        </p:spPr>
        <p:txBody>
          <a:bodyPr>
            <a:normAutofit/>
          </a:bodyPr>
          <a:lstStyle/>
          <a:p>
            <a:pPr>
              <a:lnSpc>
                <a:spcPct val="110000"/>
              </a:lnSpc>
            </a:pPr>
            <a:r>
              <a:rPr lang="it-IT" sz="1200"/>
              <a:t>L’origine del denaro è nello scambio di prodotti. Gli scambi internazionali hanno sviluppato il «commercio con la merce-denaro». Di qui  l’attività del cambio come uno dei fondamenti originari del moderno commercio. Denaro come </a:t>
            </a:r>
            <a:r>
              <a:rPr lang="it-IT" sz="1200" i="1"/>
              <a:t>moneta</a:t>
            </a:r>
            <a:r>
              <a:rPr lang="it-IT" sz="1200"/>
              <a:t> nazionale e </a:t>
            </a:r>
            <a:r>
              <a:rPr lang="it-IT" sz="1200" i="1"/>
              <a:t>denaro</a:t>
            </a:r>
            <a:r>
              <a:rPr lang="it-IT" sz="1200"/>
              <a:t> mondiale, </a:t>
            </a:r>
            <a:r>
              <a:rPr lang="it-IT" sz="1200" i="1"/>
              <a:t>lavoro sociale</a:t>
            </a:r>
            <a:r>
              <a:rPr lang="it-IT" sz="1200"/>
              <a:t>.</a:t>
            </a:r>
            <a:endParaRPr lang="it-IT" sz="1200" dirty="0"/>
          </a:p>
        </p:txBody>
      </p:sp>
      <p:sp>
        <p:nvSpPr>
          <p:cNvPr id="7" name="Segnaposto data 6">
            <a:extLst>
              <a:ext uri="{FF2B5EF4-FFF2-40B4-BE49-F238E27FC236}">
                <a16:creationId xmlns:a16="http://schemas.microsoft.com/office/drawing/2014/main" id="{0D9E5309-DAFD-F4E1-7285-4F4C6218EE6F}"/>
              </a:ext>
            </a:extLst>
          </p:cNvPr>
          <p:cNvSpPr>
            <a:spLocks noGrp="1"/>
          </p:cNvSpPr>
          <p:nvPr>
            <p:ph type="dt" sz="half" idx="10"/>
          </p:nvPr>
        </p:nvSpPr>
        <p:spPr/>
        <p:txBody>
          <a:bodyPr/>
          <a:lstStyle/>
          <a:p>
            <a:fld id="{5B7799ED-3315-43A8-A331-CDAD1CE96F06}" type="datetime1">
              <a:rPr lang="it-IT" smtClean="0"/>
              <a:t>14/02/2023</a:t>
            </a:fld>
            <a:endParaRPr lang="it-IT"/>
          </a:p>
        </p:txBody>
      </p:sp>
      <p:sp>
        <p:nvSpPr>
          <p:cNvPr id="5" name="Segnaposto piè di pagina 4"/>
          <p:cNvSpPr>
            <a:spLocks noGrp="1"/>
          </p:cNvSpPr>
          <p:nvPr>
            <p:ph type="ftr" sz="quarter" idx="11"/>
          </p:nvPr>
        </p:nvSpPr>
        <p:spPr>
          <a:xfrm rot="21420000">
            <a:off x="194782" y="4738541"/>
            <a:ext cx="8498918" cy="1584995"/>
          </a:xfrm>
        </p:spPr>
        <p:txBody>
          <a:bodyPr>
            <a:normAutofit/>
          </a:bodyPr>
          <a:lstStyle/>
          <a:p>
            <a:pPr algn="ctr"/>
            <a:r>
              <a:rPr lang="it-IT" sz="3900" dirty="0"/>
              <a:t>Università popolare A. Gramsci </a:t>
            </a:r>
            <a:r>
              <a:rPr lang="it-IT" sz="2600" i="1" dirty="0"/>
              <a:t>francesco.schettino@gmail.com</a:t>
            </a:r>
          </a:p>
        </p:txBody>
      </p:sp>
      <p:sp>
        <p:nvSpPr>
          <p:cNvPr id="6" name="Segnaposto numero diapositiva 5"/>
          <p:cNvSpPr>
            <a:spLocks noGrp="1"/>
          </p:cNvSpPr>
          <p:nvPr>
            <p:ph type="sldNum" sz="quarter" idx="12"/>
          </p:nvPr>
        </p:nvSpPr>
        <p:spPr>
          <a:xfrm rot="21420000">
            <a:off x="7725367" y="5144982"/>
            <a:ext cx="680390" cy="498470"/>
          </a:xfrm>
        </p:spPr>
        <p:txBody>
          <a:bodyPr>
            <a:normAutofit lnSpcReduction="10000"/>
          </a:bodyPr>
          <a:lstStyle/>
          <a:p>
            <a:pPr algn="r">
              <a:spcAft>
                <a:spcPts val="600"/>
              </a:spcAft>
            </a:pPr>
            <a:fld id="{24FF78E9-1CA5-4CBE-99B9-886A25C4CEDD}" type="slidenum">
              <a:rPr lang="it-IT" smtClean="0">
                <a:solidFill>
                  <a:schemeClr val="bg1"/>
                </a:solidFill>
              </a:rPr>
              <a:pPr algn="r">
                <a:spcAft>
                  <a:spcPts val="600"/>
                </a:spcAft>
              </a:pPr>
              <a:t>1</a:t>
            </a:fld>
            <a:endParaRPr lang="it-IT" dirty="0">
              <a:solidFill>
                <a:schemeClr val="bg1"/>
              </a:solidFill>
            </a:endParaRPr>
          </a:p>
        </p:txBody>
      </p:sp>
      <p:pic>
        <p:nvPicPr>
          <p:cNvPr id="14" name="Picture 7">
            <a:extLst>
              <a:ext uri="{FF2B5EF4-FFF2-40B4-BE49-F238E27FC236}">
                <a16:creationId xmlns:a16="http://schemas.microsoft.com/office/drawing/2014/main" id="{0C86F55D-2160-B373-6CF0-1F76FC81EE56}"/>
              </a:ext>
            </a:extLst>
          </p:cNvPr>
          <p:cNvPicPr>
            <a:picLocks noChangeAspect="1"/>
          </p:cNvPicPr>
          <p:nvPr/>
        </p:nvPicPr>
        <p:blipFill rotWithShape="1">
          <a:blip r:embed="rId6"/>
          <a:srcRect l="24102" r="26484" b="1"/>
          <a:stretch/>
        </p:blipFill>
        <p:spPr>
          <a:xfrm rot="21420000">
            <a:off x="-88939" y="237518"/>
            <a:ext cx="3474957" cy="4518254"/>
          </a:xfrm>
          <a:custGeom>
            <a:avLst/>
            <a:gdLst/>
            <a:ahLst/>
            <a:cxnLst/>
            <a:rect l="l" t="t" r="r" b="b"/>
            <a:pathLst>
              <a:path w="4633277" h="4410442">
                <a:moveTo>
                  <a:pt x="4633277" y="0"/>
                </a:moveTo>
                <a:lnTo>
                  <a:pt x="4633277" y="4410442"/>
                </a:lnTo>
                <a:lnTo>
                  <a:pt x="0" y="4410442"/>
                </a:lnTo>
                <a:lnTo>
                  <a:pt x="231142" y="0"/>
                </a:lnTo>
                <a:close/>
              </a:path>
            </a:pathLst>
          </a:custGeom>
        </p:spPr>
      </p:pic>
      <p:pic>
        <p:nvPicPr>
          <p:cNvPr id="9" name="Elementi multimediali online 8" title="Money - Pink Floyd HD (Studio Version)">
            <a:hlinkClick r:id="" action="ppaction://media"/>
            <a:extLst>
              <a:ext uri="{FF2B5EF4-FFF2-40B4-BE49-F238E27FC236}">
                <a16:creationId xmlns:a16="http://schemas.microsoft.com/office/drawing/2014/main" id="{4860344F-A0A6-D84F-8B2D-E977D381F17F}"/>
              </a:ext>
            </a:extLst>
          </p:cNvPr>
          <p:cNvPicPr>
            <a:picLocks noRot="1" noChangeAspect="1"/>
          </p:cNvPicPr>
          <p:nvPr>
            <a:videoFile r:link="rId2"/>
          </p:nvPr>
        </p:nvPicPr>
        <p:blipFill>
          <a:blip r:embed="rId7"/>
          <a:stretch>
            <a:fillRect/>
          </a:stretch>
        </p:blipFill>
        <p:spPr>
          <a:xfrm>
            <a:off x="484108" y="2870803"/>
            <a:ext cx="2540000" cy="1435100"/>
          </a:xfrm>
          <a:prstGeom prst="rect">
            <a:avLst/>
          </a:prstGeom>
        </p:spPr>
      </p:pic>
    </p:spTree>
    <p:custDataLst>
      <p:tags r:id="rId1"/>
    </p:custDataLst>
    <p:extLst>
      <p:ext uri="{BB962C8B-B14F-4D97-AF65-F5344CB8AC3E}">
        <p14:creationId xmlns:p14="http://schemas.microsoft.com/office/powerpoint/2010/main" val="37911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652F75-66C9-7EB0-AD96-63F2A3FDAAB8}"/>
              </a:ext>
            </a:extLst>
          </p:cNvPr>
          <p:cNvSpPr>
            <a:spLocks noGrp="1"/>
          </p:cNvSpPr>
          <p:nvPr>
            <p:ph type="title"/>
          </p:nvPr>
        </p:nvSpPr>
        <p:spPr>
          <a:xfrm>
            <a:off x="484710" y="452718"/>
            <a:ext cx="7055380" cy="767687"/>
          </a:xfrm>
        </p:spPr>
        <p:txBody>
          <a:bodyPr/>
          <a:lstStyle/>
          <a:p>
            <a:r>
              <a:rPr lang="it-IT" dirty="0"/>
              <a:t>Valute e sfruttamento</a:t>
            </a:r>
          </a:p>
        </p:txBody>
      </p:sp>
      <p:sp>
        <p:nvSpPr>
          <p:cNvPr id="3" name="Segnaposto contenuto 2">
            <a:extLst>
              <a:ext uri="{FF2B5EF4-FFF2-40B4-BE49-F238E27FC236}">
                <a16:creationId xmlns:a16="http://schemas.microsoft.com/office/drawing/2014/main" id="{EA92BDA9-182D-A70C-9A40-C0B172C933F3}"/>
              </a:ext>
            </a:extLst>
          </p:cNvPr>
          <p:cNvSpPr>
            <a:spLocks noGrp="1"/>
          </p:cNvSpPr>
          <p:nvPr>
            <p:ph idx="1"/>
          </p:nvPr>
        </p:nvSpPr>
        <p:spPr>
          <a:xfrm>
            <a:off x="483974" y="1220405"/>
            <a:ext cx="7055380" cy="5028001"/>
          </a:xfrm>
        </p:spPr>
        <p:txBody>
          <a:bodyPr/>
          <a:lstStyle/>
          <a:p>
            <a:r>
              <a:rPr lang="it-IT" dirty="0"/>
              <a:t>Importanza di osservare le varie forme funzionali del denaro e distinguerle tra loro (es. d. come capitale, d. come reddito ecc.).</a:t>
            </a:r>
          </a:p>
          <a:p>
            <a:r>
              <a:rPr lang="it-IT" dirty="0"/>
              <a:t> Per quanto riguarda il mercato mondiale, e i rapporti valutari che vi si stabiliscono, dunque, ciò che interessa immediatamente è la circolazione del capitale nella sua </a:t>
            </a:r>
            <a:r>
              <a:rPr lang="it-IT" b="1" dirty="0">
                <a:effectLst>
                  <a:outerShdw blurRad="38100" dist="38100" dir="2700000" algn="tl">
                    <a:srgbClr val="000000">
                      <a:alpha val="43137"/>
                    </a:srgbClr>
                  </a:outerShdw>
                </a:effectLst>
              </a:rPr>
              <a:t>forma di denaro</a:t>
            </a:r>
            <a:r>
              <a:rPr lang="it-IT" dirty="0"/>
              <a:t>, e la circolazione del </a:t>
            </a:r>
            <a:r>
              <a:rPr lang="it-IT" b="1" dirty="0">
                <a:effectLst>
                  <a:outerShdw blurRad="38100" dist="38100" dir="2700000" algn="tl">
                    <a:srgbClr val="000000">
                      <a:alpha val="43137"/>
                    </a:srgbClr>
                  </a:outerShdw>
                </a:effectLst>
              </a:rPr>
              <a:t>denaro in quanto capitale</a:t>
            </a:r>
          </a:p>
          <a:p>
            <a:r>
              <a:rPr lang="it-IT" dirty="0"/>
              <a:t>Le condizioni cicliche della circolazione delle merci prodotte dal capitale, e la realizzazione del loro valore, le stanno alle spalle, nel processo di valorizzazione innanzitutto, e poi in quello della produzione complessiva. </a:t>
            </a:r>
          </a:p>
          <a:p>
            <a:pPr marL="0" indent="0">
              <a:buNone/>
            </a:pPr>
            <a:endParaRPr lang="it-IT" dirty="0"/>
          </a:p>
        </p:txBody>
      </p:sp>
      <p:sp>
        <p:nvSpPr>
          <p:cNvPr id="4" name="Segnaposto data 3">
            <a:extLst>
              <a:ext uri="{FF2B5EF4-FFF2-40B4-BE49-F238E27FC236}">
                <a16:creationId xmlns:a16="http://schemas.microsoft.com/office/drawing/2014/main" id="{4A9CA9AA-840B-91D6-9B62-C0E70869A310}"/>
              </a:ext>
            </a:extLst>
          </p:cNvPr>
          <p:cNvSpPr>
            <a:spLocks noGrp="1"/>
          </p:cNvSpPr>
          <p:nvPr>
            <p:ph type="dt" sz="half" idx="10"/>
          </p:nvPr>
        </p:nvSpPr>
        <p:spPr/>
        <p:txBody>
          <a:bodyPr/>
          <a:lstStyle/>
          <a:p>
            <a:fld id="{7101AEE9-054F-4365-96DA-986DBB84C40F}" type="datetime1">
              <a:rPr lang="it-IT" smtClean="0"/>
              <a:t>14/02/2023</a:t>
            </a:fld>
            <a:endParaRPr lang="it-IT"/>
          </a:p>
        </p:txBody>
      </p:sp>
      <p:sp>
        <p:nvSpPr>
          <p:cNvPr id="5" name="Segnaposto piè di pagina 4">
            <a:extLst>
              <a:ext uri="{FF2B5EF4-FFF2-40B4-BE49-F238E27FC236}">
                <a16:creationId xmlns:a16="http://schemas.microsoft.com/office/drawing/2014/main" id="{7DCF7EED-F361-E212-30DE-725E82AA80A8}"/>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977029EE-60B3-E112-E62B-CCD39282D65E}"/>
              </a:ext>
            </a:extLst>
          </p:cNvPr>
          <p:cNvSpPr>
            <a:spLocks noGrp="1"/>
          </p:cNvSpPr>
          <p:nvPr>
            <p:ph type="sldNum" sz="quarter" idx="12"/>
          </p:nvPr>
        </p:nvSpPr>
        <p:spPr/>
        <p:txBody>
          <a:bodyPr/>
          <a:lstStyle/>
          <a:p>
            <a:fld id="{24FF78E9-1CA5-4CBE-99B9-886A25C4CEDD}" type="slidenum">
              <a:rPr lang="it-IT" smtClean="0"/>
              <a:t>10</a:t>
            </a:fld>
            <a:endParaRPr lang="it-IT"/>
          </a:p>
        </p:txBody>
      </p:sp>
    </p:spTree>
    <p:extLst>
      <p:ext uri="{BB962C8B-B14F-4D97-AF65-F5344CB8AC3E}">
        <p14:creationId xmlns:p14="http://schemas.microsoft.com/office/powerpoint/2010/main" val="214041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9A8F10-B6D4-A991-DE5C-C59D6556E311}"/>
              </a:ext>
            </a:extLst>
          </p:cNvPr>
          <p:cNvSpPr>
            <a:spLocks noGrp="1"/>
          </p:cNvSpPr>
          <p:nvPr>
            <p:ph type="title"/>
          </p:nvPr>
        </p:nvSpPr>
        <p:spPr>
          <a:xfrm>
            <a:off x="484710" y="452718"/>
            <a:ext cx="7055380" cy="767687"/>
          </a:xfrm>
        </p:spPr>
        <p:txBody>
          <a:bodyPr/>
          <a:lstStyle/>
          <a:p>
            <a:r>
              <a:rPr lang="it-IT" dirty="0"/>
              <a:t>Valute e sfruttamento #2</a:t>
            </a:r>
          </a:p>
        </p:txBody>
      </p:sp>
      <p:sp>
        <p:nvSpPr>
          <p:cNvPr id="3" name="Segnaposto contenuto 2">
            <a:extLst>
              <a:ext uri="{FF2B5EF4-FFF2-40B4-BE49-F238E27FC236}">
                <a16:creationId xmlns:a16="http://schemas.microsoft.com/office/drawing/2014/main" id="{7A5AECE8-592A-439C-28F0-94A59B00C332}"/>
              </a:ext>
            </a:extLst>
          </p:cNvPr>
          <p:cNvSpPr>
            <a:spLocks noGrp="1"/>
          </p:cNvSpPr>
          <p:nvPr>
            <p:ph idx="1"/>
          </p:nvPr>
        </p:nvSpPr>
        <p:spPr>
          <a:xfrm>
            <a:off x="483974" y="1220405"/>
            <a:ext cx="7055380" cy="5028001"/>
          </a:xfrm>
        </p:spPr>
        <p:txBody>
          <a:bodyPr>
            <a:normAutofit/>
          </a:bodyPr>
          <a:lstStyle/>
          <a:p>
            <a:r>
              <a:rPr lang="it-IT" dirty="0"/>
              <a:t>“Nel commercio mondiale le merci dispiegano universalmente il loro valore. Dunque la loro forma autonoma di valore si presenta qui di fronte a esse, ovviamente, come moneta mondiale ... mezzo generale di pagamento, ... materializzazione assolutamente sociale della ricchezza in genere, ... quando si tratta ... di </a:t>
            </a:r>
            <a:r>
              <a:rPr lang="it-IT" b="1" dirty="0"/>
              <a:t>trasferimento della ricchezza da un paese all’altro ... in un movimento che segue le incessanti oscillazioni del corso dei cambi ... </a:t>
            </a:r>
            <a:r>
              <a:rPr lang="it-IT" dirty="0"/>
              <a:t>Solo sul mercato mondiale il denaro funziona in pieno come quella merce la cui forma naturale è allo stesso tempo </a:t>
            </a:r>
            <a:r>
              <a:rPr lang="it-IT" b="1" dirty="0">
                <a:effectLst>
                  <a:outerShdw blurRad="38100" dist="38100" dir="2700000" algn="tl">
                    <a:srgbClr val="000000">
                      <a:alpha val="43137"/>
                    </a:srgbClr>
                  </a:outerShdw>
                </a:effectLst>
              </a:rPr>
              <a:t>forma immediatamente sociale di realizzazione del lavoro umano in astratto</a:t>
            </a:r>
            <a:r>
              <a:rPr lang="it-IT" dirty="0"/>
              <a:t>. Il suo modo di esistenza diventa adeguato al suo concetto” [C, I.3,3c].</a:t>
            </a:r>
          </a:p>
        </p:txBody>
      </p:sp>
      <p:sp>
        <p:nvSpPr>
          <p:cNvPr id="4" name="Segnaposto data 3">
            <a:extLst>
              <a:ext uri="{FF2B5EF4-FFF2-40B4-BE49-F238E27FC236}">
                <a16:creationId xmlns:a16="http://schemas.microsoft.com/office/drawing/2014/main" id="{5D142049-45DC-FC64-66E5-101DAD0881AA}"/>
              </a:ext>
            </a:extLst>
          </p:cNvPr>
          <p:cNvSpPr>
            <a:spLocks noGrp="1"/>
          </p:cNvSpPr>
          <p:nvPr>
            <p:ph type="dt" sz="half" idx="10"/>
          </p:nvPr>
        </p:nvSpPr>
        <p:spPr/>
        <p:txBody>
          <a:bodyPr/>
          <a:lstStyle/>
          <a:p>
            <a:fld id="{7101AEE9-054F-4365-96DA-986DBB84C40F}" type="datetime1">
              <a:rPr lang="it-IT" smtClean="0"/>
              <a:t>14/02/2023</a:t>
            </a:fld>
            <a:endParaRPr lang="it-IT"/>
          </a:p>
        </p:txBody>
      </p:sp>
      <p:sp>
        <p:nvSpPr>
          <p:cNvPr id="5" name="Segnaposto piè di pagina 4">
            <a:extLst>
              <a:ext uri="{FF2B5EF4-FFF2-40B4-BE49-F238E27FC236}">
                <a16:creationId xmlns:a16="http://schemas.microsoft.com/office/drawing/2014/main" id="{A90B9A93-4656-D8C4-7A0E-185834EDD7DF}"/>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FD201B8D-614E-D334-009D-2A266E6E45C2}"/>
              </a:ext>
            </a:extLst>
          </p:cNvPr>
          <p:cNvSpPr>
            <a:spLocks noGrp="1"/>
          </p:cNvSpPr>
          <p:nvPr>
            <p:ph type="sldNum" sz="quarter" idx="12"/>
          </p:nvPr>
        </p:nvSpPr>
        <p:spPr/>
        <p:txBody>
          <a:bodyPr/>
          <a:lstStyle/>
          <a:p>
            <a:fld id="{24FF78E9-1CA5-4CBE-99B9-886A25C4CEDD}" type="slidenum">
              <a:rPr lang="it-IT" smtClean="0"/>
              <a:t>11</a:t>
            </a:fld>
            <a:endParaRPr lang="it-IT"/>
          </a:p>
        </p:txBody>
      </p:sp>
    </p:spTree>
    <p:extLst>
      <p:ext uri="{BB962C8B-B14F-4D97-AF65-F5344CB8AC3E}">
        <p14:creationId xmlns:p14="http://schemas.microsoft.com/office/powerpoint/2010/main" val="133888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E64257-C0CC-A02C-A901-C93C4ABEC18E}"/>
              </a:ext>
            </a:extLst>
          </p:cNvPr>
          <p:cNvSpPr>
            <a:spLocks noGrp="1"/>
          </p:cNvSpPr>
          <p:nvPr>
            <p:ph type="title"/>
          </p:nvPr>
        </p:nvSpPr>
        <p:spPr>
          <a:xfrm>
            <a:off x="484710" y="452718"/>
            <a:ext cx="7055380" cy="888050"/>
          </a:xfrm>
        </p:spPr>
        <p:txBody>
          <a:bodyPr/>
          <a:lstStyle/>
          <a:p>
            <a:r>
              <a:rPr lang="it-IT" dirty="0"/>
              <a:t>Plusvalore e cambi</a:t>
            </a:r>
          </a:p>
        </p:txBody>
      </p:sp>
      <p:sp>
        <p:nvSpPr>
          <p:cNvPr id="3" name="Segnaposto contenuto 2">
            <a:extLst>
              <a:ext uri="{FF2B5EF4-FFF2-40B4-BE49-F238E27FC236}">
                <a16:creationId xmlns:a16="http://schemas.microsoft.com/office/drawing/2014/main" id="{DB6E466C-A41C-DBC0-9CCC-3234449E8175}"/>
              </a:ext>
            </a:extLst>
          </p:cNvPr>
          <p:cNvSpPr>
            <a:spLocks noGrp="1"/>
          </p:cNvSpPr>
          <p:nvPr>
            <p:ph idx="1"/>
          </p:nvPr>
        </p:nvSpPr>
        <p:spPr>
          <a:xfrm>
            <a:off x="483974" y="1196752"/>
            <a:ext cx="7055380" cy="5400599"/>
          </a:xfrm>
        </p:spPr>
        <p:txBody>
          <a:bodyPr>
            <a:normAutofit fontScale="92500" lnSpcReduction="10000"/>
          </a:bodyPr>
          <a:lstStyle/>
          <a:p>
            <a:r>
              <a:rPr lang="it-IT" dirty="0"/>
              <a:t>Alla base dei cambi valutari c’è lo scambio reale, sul mercato mondiale, delle merci in quanto prodotte dal capitale sulla base del capitale, e se questo capitale-merce è in ultima analisi materializzazione di </a:t>
            </a:r>
            <a:r>
              <a:rPr lang="it-IT" dirty="0" err="1"/>
              <a:t>pluslavoro</a:t>
            </a:r>
            <a:r>
              <a:rPr lang="it-IT" dirty="0"/>
              <a:t> capitalistico</a:t>
            </a:r>
          </a:p>
          <a:p>
            <a:r>
              <a:rPr lang="it-IT" dirty="0"/>
              <a:t>Il corso dei cambi deve seguire in qualche modo, con i necessari adattamenti spaziali e temporali, questa materializzazione di </a:t>
            </a:r>
            <a:r>
              <a:rPr lang="it-IT" dirty="0" err="1"/>
              <a:t>pluslavoro</a:t>
            </a:r>
            <a:r>
              <a:rPr lang="it-IT" dirty="0"/>
              <a:t> sociale. </a:t>
            </a:r>
          </a:p>
          <a:p>
            <a:r>
              <a:rPr lang="it-IT" dirty="0"/>
              <a:t>Ma siccome il corso dei cambi riguarda il rapporto valutario tra le monete di due paesi che commerciano tra loro capitale sotto forma di merce e denaro, la materializzazione del </a:t>
            </a:r>
            <a:r>
              <a:rPr lang="it-IT" dirty="0" err="1"/>
              <a:t>pluslavoro</a:t>
            </a:r>
            <a:r>
              <a:rPr lang="it-IT" dirty="0"/>
              <a:t> non può che essere considerata relativamente, ossia per un paese rispetto all’altro. </a:t>
            </a:r>
          </a:p>
          <a:p>
            <a:r>
              <a:rPr lang="it-IT" dirty="0"/>
              <a:t>Dunque, il rapporto tra i tassi di sfruttamento o di </a:t>
            </a:r>
            <a:r>
              <a:rPr lang="it-IT" dirty="0" err="1"/>
              <a:t>pluslavoro</a:t>
            </a:r>
            <a:r>
              <a:rPr lang="it-IT" dirty="0"/>
              <a:t> rispettivi sembra essere la grandezza relativa idonea alla costruzione di un indice reale per il confronto con il listino ufficiale del corso dei cambi.</a:t>
            </a:r>
          </a:p>
        </p:txBody>
      </p:sp>
      <p:sp>
        <p:nvSpPr>
          <p:cNvPr id="4" name="Segnaposto data 3">
            <a:extLst>
              <a:ext uri="{FF2B5EF4-FFF2-40B4-BE49-F238E27FC236}">
                <a16:creationId xmlns:a16="http://schemas.microsoft.com/office/drawing/2014/main" id="{B1901181-8F30-50D6-13CF-D93DEF458EA7}"/>
              </a:ext>
            </a:extLst>
          </p:cNvPr>
          <p:cNvSpPr>
            <a:spLocks noGrp="1"/>
          </p:cNvSpPr>
          <p:nvPr>
            <p:ph type="dt" sz="half" idx="10"/>
          </p:nvPr>
        </p:nvSpPr>
        <p:spPr/>
        <p:txBody>
          <a:bodyPr/>
          <a:lstStyle/>
          <a:p>
            <a:fld id="{7101AEE9-054F-4365-96DA-986DBB84C40F}" type="datetime1">
              <a:rPr lang="it-IT" smtClean="0"/>
              <a:t>14/02/2023</a:t>
            </a:fld>
            <a:endParaRPr lang="it-IT"/>
          </a:p>
        </p:txBody>
      </p:sp>
      <p:sp>
        <p:nvSpPr>
          <p:cNvPr id="5" name="Segnaposto piè di pagina 4">
            <a:extLst>
              <a:ext uri="{FF2B5EF4-FFF2-40B4-BE49-F238E27FC236}">
                <a16:creationId xmlns:a16="http://schemas.microsoft.com/office/drawing/2014/main" id="{6DF9C98A-D495-E227-1FC6-E3DDDD1F6F40}"/>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6F7124C2-5FFD-4691-4C29-CB2DF883DF4D}"/>
              </a:ext>
            </a:extLst>
          </p:cNvPr>
          <p:cNvSpPr>
            <a:spLocks noGrp="1"/>
          </p:cNvSpPr>
          <p:nvPr>
            <p:ph type="sldNum" sz="quarter" idx="12"/>
          </p:nvPr>
        </p:nvSpPr>
        <p:spPr/>
        <p:txBody>
          <a:bodyPr/>
          <a:lstStyle/>
          <a:p>
            <a:fld id="{24FF78E9-1CA5-4CBE-99B9-886A25C4CEDD}" type="slidenum">
              <a:rPr lang="it-IT" smtClean="0"/>
              <a:t>12</a:t>
            </a:fld>
            <a:endParaRPr lang="it-IT"/>
          </a:p>
        </p:txBody>
      </p:sp>
    </p:spTree>
    <p:extLst>
      <p:ext uri="{BB962C8B-B14F-4D97-AF65-F5344CB8AC3E}">
        <p14:creationId xmlns:p14="http://schemas.microsoft.com/office/powerpoint/2010/main" val="243640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DB63D5-C661-E22D-AB4B-74A544AB6721}"/>
              </a:ext>
            </a:extLst>
          </p:cNvPr>
          <p:cNvSpPr>
            <a:spLocks noGrp="1"/>
          </p:cNvSpPr>
          <p:nvPr>
            <p:ph type="title"/>
          </p:nvPr>
        </p:nvSpPr>
        <p:spPr>
          <a:xfrm>
            <a:off x="484710" y="452718"/>
            <a:ext cx="7055380" cy="990599"/>
          </a:xfrm>
        </p:spPr>
        <p:txBody>
          <a:bodyPr/>
          <a:lstStyle/>
          <a:p>
            <a:r>
              <a:rPr lang="it-IT" dirty="0"/>
              <a:t>Verifica empirica</a:t>
            </a:r>
          </a:p>
        </p:txBody>
      </p:sp>
      <p:sp>
        <p:nvSpPr>
          <p:cNvPr id="3" name="Segnaposto contenuto 2">
            <a:extLst>
              <a:ext uri="{FF2B5EF4-FFF2-40B4-BE49-F238E27FC236}">
                <a16:creationId xmlns:a16="http://schemas.microsoft.com/office/drawing/2014/main" id="{EB41D17D-704B-1AF1-3A4C-C7AA17C4C45F}"/>
              </a:ext>
            </a:extLst>
          </p:cNvPr>
          <p:cNvSpPr>
            <a:spLocks noGrp="1"/>
          </p:cNvSpPr>
          <p:nvPr>
            <p:ph idx="1"/>
          </p:nvPr>
        </p:nvSpPr>
        <p:spPr>
          <a:xfrm>
            <a:off x="483974" y="1340769"/>
            <a:ext cx="7055380" cy="4907638"/>
          </a:xfrm>
        </p:spPr>
        <p:txBody>
          <a:bodyPr>
            <a:normAutofit lnSpcReduction="10000"/>
          </a:bodyPr>
          <a:lstStyle/>
          <a:p>
            <a:r>
              <a:rPr lang="it-IT" dirty="0"/>
              <a:t>Quanto più il proletariato abbassa la testa sotto i colpi del capitale che lo domina, tanto più forte sarà la moneta del paese da cui quel capitale proviene.</a:t>
            </a:r>
          </a:p>
          <a:p>
            <a:r>
              <a:rPr lang="it-IT" dirty="0"/>
              <a:t>Le variazioni del rapporto dei tassi di sfruttamento</a:t>
            </a:r>
            <a:r>
              <a:rPr lang="it-IT" i="1" dirty="0"/>
              <a:t> (labour share) </a:t>
            </a:r>
            <a:r>
              <a:rPr lang="it-IT" dirty="0"/>
              <a:t>possono essere scelte come base per seguire la tendenza reale che è al fondo dell’andamento del corso dei cambi tra due determinati paesi: ma si ricordi, solo la tendenza reale di fondo di questo andamento, e niente altro.</a:t>
            </a:r>
          </a:p>
          <a:p>
            <a:r>
              <a:rPr lang="it-IT" dirty="0"/>
              <a:t>Cioè, se tasso di sfruttamento = plusvalore/salario, e plusvalore + salario = reddito netto, allora reddito netto/salario = tasso di sfruttamento + uno. Quindi l’inverso del fattore (definito come tasso più uno) di sfruttamento è uguale al rapporto tra salario e reddito netto, cioè alla distribuzione del reddito.</a:t>
            </a:r>
          </a:p>
        </p:txBody>
      </p:sp>
      <p:sp>
        <p:nvSpPr>
          <p:cNvPr id="4" name="Segnaposto data 3">
            <a:extLst>
              <a:ext uri="{FF2B5EF4-FFF2-40B4-BE49-F238E27FC236}">
                <a16:creationId xmlns:a16="http://schemas.microsoft.com/office/drawing/2014/main" id="{E48A8D79-02D7-E1AA-994B-7ADBFD418A05}"/>
              </a:ext>
            </a:extLst>
          </p:cNvPr>
          <p:cNvSpPr>
            <a:spLocks noGrp="1"/>
          </p:cNvSpPr>
          <p:nvPr>
            <p:ph type="dt" sz="half" idx="10"/>
          </p:nvPr>
        </p:nvSpPr>
        <p:spPr/>
        <p:txBody>
          <a:bodyPr/>
          <a:lstStyle/>
          <a:p>
            <a:fld id="{7101AEE9-054F-4365-96DA-986DBB84C40F}" type="datetime1">
              <a:rPr lang="it-IT" smtClean="0"/>
              <a:t>14/02/2023</a:t>
            </a:fld>
            <a:endParaRPr lang="it-IT"/>
          </a:p>
        </p:txBody>
      </p:sp>
      <p:sp>
        <p:nvSpPr>
          <p:cNvPr id="5" name="Segnaposto piè di pagina 4">
            <a:extLst>
              <a:ext uri="{FF2B5EF4-FFF2-40B4-BE49-F238E27FC236}">
                <a16:creationId xmlns:a16="http://schemas.microsoft.com/office/drawing/2014/main" id="{20359F4B-3769-283F-CE42-1C87CF787F24}"/>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A0925E37-429F-64F3-D95F-E2E34A68F2D8}"/>
              </a:ext>
            </a:extLst>
          </p:cNvPr>
          <p:cNvSpPr>
            <a:spLocks noGrp="1"/>
          </p:cNvSpPr>
          <p:nvPr>
            <p:ph type="sldNum" sz="quarter" idx="12"/>
          </p:nvPr>
        </p:nvSpPr>
        <p:spPr/>
        <p:txBody>
          <a:bodyPr/>
          <a:lstStyle/>
          <a:p>
            <a:fld id="{24FF78E9-1CA5-4CBE-99B9-886A25C4CEDD}" type="slidenum">
              <a:rPr lang="it-IT" smtClean="0"/>
              <a:t>13</a:t>
            </a:fld>
            <a:endParaRPr lang="it-IT"/>
          </a:p>
        </p:txBody>
      </p:sp>
    </p:spTree>
    <p:extLst>
      <p:ext uri="{BB962C8B-B14F-4D97-AF65-F5344CB8AC3E}">
        <p14:creationId xmlns:p14="http://schemas.microsoft.com/office/powerpoint/2010/main" val="256514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35" name="Rectangle 103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C50155D9-2F13-D7CF-1627-738424B92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266"/>
          <a:stretch>
            <a:fillRect/>
          </a:stretch>
        </p:blipFill>
        <p:spPr bwMode="auto">
          <a:xfrm>
            <a:off x="2914515" y="643467"/>
            <a:ext cx="3314968"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03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egnaposto numero diapositiva 3">
            <a:extLst>
              <a:ext uri="{FF2B5EF4-FFF2-40B4-BE49-F238E27FC236}">
                <a16:creationId xmlns:a16="http://schemas.microsoft.com/office/drawing/2014/main" id="{965E6A53-6DA5-144D-2240-6369D798D4AA}"/>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a:solidFill>
                  <a:srgbClr val="FFFFFF"/>
                </a:solidFill>
              </a:rPr>
              <a:pPr>
                <a:spcAft>
                  <a:spcPts val="600"/>
                </a:spcAft>
              </a:pPr>
              <a:t>14</a:t>
            </a:fld>
            <a:endParaRPr lang="it-IT">
              <a:solidFill>
                <a:srgbClr val="FFFFFF"/>
              </a:solidFill>
            </a:endParaRPr>
          </a:p>
        </p:txBody>
      </p:sp>
      <p:sp>
        <p:nvSpPr>
          <p:cNvPr id="3" name="Segnaposto piè di pagina 2">
            <a:extLst>
              <a:ext uri="{FF2B5EF4-FFF2-40B4-BE49-F238E27FC236}">
                <a16:creationId xmlns:a16="http://schemas.microsoft.com/office/drawing/2014/main" id="{249C737C-290E-5C87-F92F-B7C46D36EEA1}"/>
              </a:ext>
            </a:extLst>
          </p:cNvPr>
          <p:cNvSpPr>
            <a:spLocks noGrp="1"/>
          </p:cNvSpPr>
          <p:nvPr>
            <p:ph type="ftr" sz="quarter" idx="11"/>
          </p:nvPr>
        </p:nvSpPr>
        <p:spPr>
          <a:xfrm>
            <a:off x="482600" y="6415258"/>
            <a:ext cx="2894846" cy="304801"/>
          </a:xfrm>
        </p:spPr>
        <p:txBody>
          <a:bodyPr>
            <a:normAutofit/>
          </a:bodyPr>
          <a:lstStyle/>
          <a:p>
            <a:pPr>
              <a:lnSpc>
                <a:spcPct val="90000"/>
              </a:lnSpc>
              <a:spcAft>
                <a:spcPts val="600"/>
              </a:spcAft>
            </a:pPr>
            <a:r>
              <a:rPr lang="it-IT" sz="700">
                <a:solidFill>
                  <a:srgbClr val="FFFFFF"/>
                </a:solidFill>
              </a:rPr>
              <a:t>Università popolare A. Gramsci – Moneta, crisi e guerre valutarie (1)</a:t>
            </a:r>
          </a:p>
        </p:txBody>
      </p:sp>
      <p:sp>
        <p:nvSpPr>
          <p:cNvPr id="2" name="Segnaposto data 1">
            <a:extLst>
              <a:ext uri="{FF2B5EF4-FFF2-40B4-BE49-F238E27FC236}">
                <a16:creationId xmlns:a16="http://schemas.microsoft.com/office/drawing/2014/main" id="{6F062ED7-3531-83F1-90C0-331DB5AB2FA0}"/>
              </a:ext>
            </a:extLst>
          </p:cNvPr>
          <p:cNvSpPr>
            <a:spLocks noGrp="1"/>
          </p:cNvSpPr>
          <p:nvPr>
            <p:ph type="dt" sz="half" idx="10"/>
          </p:nvPr>
        </p:nvSpPr>
        <p:spPr>
          <a:xfrm>
            <a:off x="6812315" y="6415259"/>
            <a:ext cx="1973926" cy="304799"/>
          </a:xfrm>
        </p:spPr>
        <p:txBody>
          <a:bodyPr>
            <a:normAutofit/>
          </a:bodyPr>
          <a:lstStyle/>
          <a:p>
            <a:pPr algn="r">
              <a:spcAft>
                <a:spcPts val="600"/>
              </a:spcAft>
            </a:pPr>
            <a:fld id="{46F02A9B-DEA6-4CFD-913A-3F7191362DD1}" type="datetime1">
              <a:rPr lang="it-IT">
                <a:solidFill>
                  <a:srgbClr val="FFFFFF"/>
                </a:solidFill>
              </a:rPr>
              <a:pPr algn="r">
                <a:spcAft>
                  <a:spcPts val="600"/>
                </a:spcAft>
              </a:pPr>
              <a:t>14/02/2023</a:t>
            </a:fld>
            <a:endParaRPr lang="it-IT">
              <a:solidFill>
                <a:srgbClr val="FFFFFF"/>
              </a:solidFill>
            </a:endParaRPr>
          </a:p>
        </p:txBody>
      </p:sp>
    </p:spTree>
    <p:extLst>
      <p:ext uri="{BB962C8B-B14F-4D97-AF65-F5344CB8AC3E}">
        <p14:creationId xmlns:p14="http://schemas.microsoft.com/office/powerpoint/2010/main" val="687847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66AD9D-7307-1043-FA9B-4A30DCCF9183}"/>
              </a:ext>
            </a:extLst>
          </p:cNvPr>
          <p:cNvSpPr>
            <a:spLocks noGrp="1"/>
          </p:cNvSpPr>
          <p:nvPr>
            <p:ph type="title"/>
          </p:nvPr>
        </p:nvSpPr>
        <p:spPr/>
        <p:txBody>
          <a:bodyPr/>
          <a:lstStyle/>
          <a:p>
            <a:r>
              <a:rPr lang="it-IT" dirty="0"/>
              <a:t>In conclusione</a:t>
            </a:r>
          </a:p>
        </p:txBody>
      </p:sp>
      <p:sp>
        <p:nvSpPr>
          <p:cNvPr id="3" name="Segnaposto contenuto 2">
            <a:extLst>
              <a:ext uri="{FF2B5EF4-FFF2-40B4-BE49-F238E27FC236}">
                <a16:creationId xmlns:a16="http://schemas.microsoft.com/office/drawing/2014/main" id="{6AD34D5F-46BA-A471-08E9-7915345EB312}"/>
              </a:ext>
            </a:extLst>
          </p:cNvPr>
          <p:cNvSpPr>
            <a:spLocks noGrp="1"/>
          </p:cNvSpPr>
          <p:nvPr>
            <p:ph idx="1"/>
          </p:nvPr>
        </p:nvSpPr>
        <p:spPr>
          <a:xfrm>
            <a:off x="656573" y="1700808"/>
            <a:ext cx="6711654" cy="3859797"/>
          </a:xfrm>
        </p:spPr>
        <p:txBody>
          <a:bodyPr/>
          <a:lstStyle/>
          <a:p>
            <a:pPr marL="0" indent="0">
              <a:buNone/>
            </a:pPr>
            <a:r>
              <a:rPr lang="it-IT" dirty="0"/>
              <a:t>Quando i lavoratori piegano la testa, la moneta si rafforza!</a:t>
            </a:r>
          </a:p>
          <a:p>
            <a:pPr marL="0" indent="0">
              <a:buNone/>
            </a:pPr>
            <a:r>
              <a:rPr lang="it-IT" dirty="0"/>
              <a:t>Ma per i lavoratori ha veramente senso sperare che la propria economia nazionale abbia una “moneta for-te”, se questo obiettivo è raggiungibile solo con l’aumento del loro assoggettamento e sfruttamento?</a:t>
            </a:r>
          </a:p>
        </p:txBody>
      </p:sp>
      <p:sp>
        <p:nvSpPr>
          <p:cNvPr id="4" name="Segnaposto data 3">
            <a:extLst>
              <a:ext uri="{FF2B5EF4-FFF2-40B4-BE49-F238E27FC236}">
                <a16:creationId xmlns:a16="http://schemas.microsoft.com/office/drawing/2014/main" id="{F16CFB17-AEAD-4365-9D3E-77D674849788}"/>
              </a:ext>
            </a:extLst>
          </p:cNvPr>
          <p:cNvSpPr>
            <a:spLocks noGrp="1"/>
          </p:cNvSpPr>
          <p:nvPr>
            <p:ph type="dt" sz="half" idx="10"/>
          </p:nvPr>
        </p:nvSpPr>
        <p:spPr/>
        <p:txBody>
          <a:bodyPr/>
          <a:lstStyle/>
          <a:p>
            <a:fld id="{7101AEE9-054F-4365-96DA-986DBB84C40F}" type="datetime1">
              <a:rPr lang="it-IT" smtClean="0"/>
              <a:t>14/02/2023</a:t>
            </a:fld>
            <a:endParaRPr lang="it-IT"/>
          </a:p>
        </p:txBody>
      </p:sp>
      <p:sp>
        <p:nvSpPr>
          <p:cNvPr id="5" name="Segnaposto piè di pagina 4">
            <a:extLst>
              <a:ext uri="{FF2B5EF4-FFF2-40B4-BE49-F238E27FC236}">
                <a16:creationId xmlns:a16="http://schemas.microsoft.com/office/drawing/2014/main" id="{A63A6236-C76A-6023-ACF8-1FA211985560}"/>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0249B963-5A9E-F8AB-A586-959AA31301A9}"/>
              </a:ext>
            </a:extLst>
          </p:cNvPr>
          <p:cNvSpPr>
            <a:spLocks noGrp="1"/>
          </p:cNvSpPr>
          <p:nvPr>
            <p:ph type="sldNum" sz="quarter" idx="12"/>
          </p:nvPr>
        </p:nvSpPr>
        <p:spPr/>
        <p:txBody>
          <a:bodyPr/>
          <a:lstStyle/>
          <a:p>
            <a:fld id="{24FF78E9-1CA5-4CBE-99B9-886A25C4CEDD}" type="slidenum">
              <a:rPr lang="it-IT" smtClean="0"/>
              <a:t>15</a:t>
            </a:fld>
            <a:endParaRPr lang="it-IT"/>
          </a:p>
        </p:txBody>
      </p:sp>
    </p:spTree>
    <p:extLst>
      <p:ext uri="{BB962C8B-B14F-4D97-AF65-F5344CB8AC3E}">
        <p14:creationId xmlns:p14="http://schemas.microsoft.com/office/powerpoint/2010/main" val="1356823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B81B3F-B8FD-2E91-3531-F3AB7695C1BB}"/>
              </a:ext>
            </a:extLst>
          </p:cNvPr>
          <p:cNvSpPr>
            <a:spLocks noGrp="1"/>
          </p:cNvSpPr>
          <p:nvPr>
            <p:ph type="title"/>
          </p:nvPr>
        </p:nvSpPr>
        <p:spPr/>
        <p:txBody>
          <a:bodyPr/>
          <a:lstStyle/>
          <a:p>
            <a:r>
              <a:rPr lang="it-IT" dirty="0"/>
              <a:t>Bibliografia</a:t>
            </a:r>
          </a:p>
        </p:txBody>
      </p:sp>
      <p:sp>
        <p:nvSpPr>
          <p:cNvPr id="3" name="Segnaposto contenuto 2">
            <a:extLst>
              <a:ext uri="{FF2B5EF4-FFF2-40B4-BE49-F238E27FC236}">
                <a16:creationId xmlns:a16="http://schemas.microsoft.com/office/drawing/2014/main" id="{65BD593A-C50F-73B1-1811-AF5BD41DF3DB}"/>
              </a:ext>
            </a:extLst>
          </p:cNvPr>
          <p:cNvSpPr>
            <a:spLocks noGrp="1"/>
          </p:cNvSpPr>
          <p:nvPr>
            <p:ph idx="1"/>
          </p:nvPr>
        </p:nvSpPr>
        <p:spPr/>
        <p:txBody>
          <a:bodyPr/>
          <a:lstStyle/>
          <a:p>
            <a:r>
              <a:rPr lang="it-IT" dirty="0"/>
              <a:t>De Cecco M.(1970) - Moneta e impero - </a:t>
            </a:r>
          </a:p>
          <a:p>
            <a:r>
              <a:rPr lang="it-IT" dirty="0"/>
              <a:t>Pala </a:t>
            </a:r>
            <a:r>
              <a:rPr lang="it-IT" dirty="0" err="1"/>
              <a:t>Gf</a:t>
            </a:r>
            <a:r>
              <a:rPr lang="it-IT" dirty="0"/>
              <a:t> (1988)– Il tempo e il denaro – Economia pubblica</a:t>
            </a:r>
          </a:p>
          <a:p>
            <a:r>
              <a:rPr lang="it-IT" dirty="0"/>
              <a:t>Pala </a:t>
            </a:r>
            <a:r>
              <a:rPr lang="it-IT" dirty="0" err="1"/>
              <a:t>Gf</a:t>
            </a:r>
            <a:r>
              <a:rPr lang="it-IT" dirty="0"/>
              <a:t> (1984)– Per un pugno di dollari – corso dei cambi e tasso di sfruttamento – Lineamenti 6</a:t>
            </a:r>
          </a:p>
          <a:p>
            <a:pPr marL="0" indent="0">
              <a:buNone/>
            </a:pPr>
            <a:r>
              <a:rPr lang="it-IT" dirty="0">
                <a:hlinkClick r:id="rId2"/>
              </a:rPr>
              <a:t>http://gianfrancopala.altervista.org/</a:t>
            </a:r>
            <a:endParaRPr lang="it-IT" dirty="0"/>
          </a:p>
          <a:p>
            <a:pPr marL="0" indent="0">
              <a:buNone/>
            </a:pPr>
            <a:r>
              <a:rPr lang="it-IT" dirty="0"/>
              <a:t>Rota M e Schettino F (2010) - </a:t>
            </a:r>
            <a:r>
              <a:rPr lang="en-US" dirty="0"/>
              <a:t>The long-run determinants of British capital exports, 1870–1913</a:t>
            </a:r>
            <a:r>
              <a:rPr lang="it-IT" dirty="0"/>
              <a:t>; Financial History Review</a:t>
            </a:r>
          </a:p>
          <a:p>
            <a:pPr marL="0" indent="0">
              <a:buNone/>
            </a:pPr>
            <a:endParaRPr lang="it-IT" dirty="0"/>
          </a:p>
        </p:txBody>
      </p:sp>
      <p:sp>
        <p:nvSpPr>
          <p:cNvPr id="4" name="Segnaposto data 3">
            <a:extLst>
              <a:ext uri="{FF2B5EF4-FFF2-40B4-BE49-F238E27FC236}">
                <a16:creationId xmlns:a16="http://schemas.microsoft.com/office/drawing/2014/main" id="{C83CF1B4-1002-5063-34CA-A1A0395BD697}"/>
              </a:ext>
            </a:extLst>
          </p:cNvPr>
          <p:cNvSpPr>
            <a:spLocks noGrp="1"/>
          </p:cNvSpPr>
          <p:nvPr>
            <p:ph type="dt" sz="half" idx="10"/>
          </p:nvPr>
        </p:nvSpPr>
        <p:spPr/>
        <p:txBody>
          <a:bodyPr/>
          <a:lstStyle/>
          <a:p>
            <a:fld id="{7101AEE9-054F-4365-96DA-986DBB84C40F}" type="datetime1">
              <a:rPr lang="it-IT" smtClean="0"/>
              <a:t>14/02/2023</a:t>
            </a:fld>
            <a:endParaRPr lang="it-IT"/>
          </a:p>
        </p:txBody>
      </p:sp>
      <p:sp>
        <p:nvSpPr>
          <p:cNvPr id="5" name="Segnaposto piè di pagina 4">
            <a:extLst>
              <a:ext uri="{FF2B5EF4-FFF2-40B4-BE49-F238E27FC236}">
                <a16:creationId xmlns:a16="http://schemas.microsoft.com/office/drawing/2014/main" id="{0EF3D15E-E32C-ADC5-8319-8D9D752ACAB6}"/>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D8697AC5-E90A-F7B0-3D11-1BFF63E07C51}"/>
              </a:ext>
            </a:extLst>
          </p:cNvPr>
          <p:cNvSpPr>
            <a:spLocks noGrp="1"/>
          </p:cNvSpPr>
          <p:nvPr>
            <p:ph type="sldNum" sz="quarter" idx="12"/>
          </p:nvPr>
        </p:nvSpPr>
        <p:spPr/>
        <p:txBody>
          <a:bodyPr/>
          <a:lstStyle/>
          <a:p>
            <a:fld id="{24FF78E9-1CA5-4CBE-99B9-886A25C4CEDD}" type="slidenum">
              <a:rPr lang="it-IT" smtClean="0"/>
              <a:t>16</a:t>
            </a:fld>
            <a:endParaRPr lang="it-IT"/>
          </a:p>
        </p:txBody>
      </p:sp>
    </p:spTree>
    <p:extLst>
      <p:ext uri="{BB962C8B-B14F-4D97-AF65-F5344CB8AC3E}">
        <p14:creationId xmlns:p14="http://schemas.microsoft.com/office/powerpoint/2010/main" val="38660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17C2588-3F09-7FD1-88B9-B1B82B3206B9}"/>
              </a:ext>
            </a:extLst>
          </p:cNvPr>
          <p:cNvSpPr>
            <a:spLocks noGrp="1"/>
          </p:cNvSpPr>
          <p:nvPr>
            <p:ph type="title"/>
          </p:nvPr>
        </p:nvSpPr>
        <p:spPr>
          <a:xfrm>
            <a:off x="724128" y="623571"/>
            <a:ext cx="7695743" cy="3523885"/>
          </a:xfrm>
        </p:spPr>
        <p:txBody>
          <a:bodyPr vert="horz" lIns="91440" tIns="45720" rIns="91440" bIns="45720" rtlCol="0" anchor="b">
            <a:normAutofit/>
          </a:bodyPr>
          <a:lstStyle/>
          <a:p>
            <a:pPr algn="ctr" defTabSz="457200"/>
            <a:r>
              <a:rPr lang="en-US" sz="6600" b="0" i="0" kern="1200" dirty="0" err="1">
                <a:solidFill>
                  <a:schemeClr val="tx2"/>
                </a:solidFill>
                <a:latin typeface="+mj-lt"/>
                <a:ea typeface="+mj-ea"/>
                <a:cs typeface="+mj-cs"/>
              </a:rPr>
              <a:t>Denaro</a:t>
            </a:r>
            <a:r>
              <a:rPr lang="en-US" sz="6600" b="0" i="0" kern="1200" dirty="0">
                <a:solidFill>
                  <a:schemeClr val="tx2"/>
                </a:solidFill>
                <a:latin typeface="+mj-lt"/>
                <a:ea typeface="+mj-ea"/>
                <a:cs typeface="+mj-cs"/>
              </a:rPr>
              <a:t>, Corso </a:t>
            </a:r>
            <a:r>
              <a:rPr lang="en-US" sz="6600" b="0" i="0" kern="1200" dirty="0" err="1">
                <a:solidFill>
                  <a:schemeClr val="tx2"/>
                </a:solidFill>
                <a:latin typeface="+mj-lt"/>
                <a:ea typeface="+mj-ea"/>
                <a:cs typeface="+mj-cs"/>
              </a:rPr>
              <a:t>dei</a:t>
            </a:r>
            <a:r>
              <a:rPr lang="en-US" sz="6600" b="0" i="0" kern="1200" dirty="0">
                <a:solidFill>
                  <a:schemeClr val="tx2"/>
                </a:solidFill>
                <a:latin typeface="+mj-lt"/>
                <a:ea typeface="+mj-ea"/>
                <a:cs typeface="+mj-cs"/>
              </a:rPr>
              <a:t> </a:t>
            </a:r>
            <a:r>
              <a:rPr lang="en-US" sz="6600" b="0" i="0" kern="1200" dirty="0" err="1">
                <a:solidFill>
                  <a:schemeClr val="tx2"/>
                </a:solidFill>
                <a:latin typeface="+mj-lt"/>
                <a:ea typeface="+mj-ea"/>
                <a:cs typeface="+mj-cs"/>
              </a:rPr>
              <a:t>cambi</a:t>
            </a:r>
            <a:r>
              <a:rPr lang="en-US" sz="6600" b="0" i="0" kern="1200" dirty="0">
                <a:solidFill>
                  <a:schemeClr val="tx2"/>
                </a:solidFill>
                <a:latin typeface="+mj-lt"/>
                <a:ea typeface="+mj-ea"/>
                <a:cs typeface="+mj-cs"/>
              </a:rPr>
              <a:t> e </a:t>
            </a:r>
            <a:r>
              <a:rPr lang="en-US" sz="6600" b="0" i="0" kern="1200" dirty="0" err="1">
                <a:solidFill>
                  <a:schemeClr val="tx2"/>
                </a:solidFill>
                <a:latin typeface="+mj-lt"/>
                <a:ea typeface="+mj-ea"/>
                <a:cs typeface="+mj-cs"/>
              </a:rPr>
              <a:t>tasso</a:t>
            </a:r>
            <a:r>
              <a:rPr lang="en-US" sz="6600" b="0" i="0" kern="1200" dirty="0">
                <a:solidFill>
                  <a:schemeClr val="tx2"/>
                </a:solidFill>
                <a:latin typeface="+mj-lt"/>
                <a:ea typeface="+mj-ea"/>
                <a:cs typeface="+mj-cs"/>
              </a:rPr>
              <a:t> di </a:t>
            </a:r>
            <a:r>
              <a:rPr lang="en-US" sz="6600" b="0" i="0" kern="1200" dirty="0" err="1">
                <a:solidFill>
                  <a:schemeClr val="tx2"/>
                </a:solidFill>
                <a:latin typeface="+mj-lt"/>
                <a:ea typeface="+mj-ea"/>
                <a:cs typeface="+mj-cs"/>
              </a:rPr>
              <a:t>sfruttamento</a:t>
            </a:r>
            <a:endParaRPr lang="en-US" sz="6600" b="0" i="1" kern="1200" dirty="0">
              <a:solidFill>
                <a:schemeClr val="tx2"/>
              </a:solidFill>
              <a:latin typeface="+mj-lt"/>
              <a:ea typeface="+mj-ea"/>
              <a:cs typeface="+mj-cs"/>
            </a:endParaRPr>
          </a:p>
        </p:txBody>
      </p:sp>
      <p:sp>
        <p:nvSpPr>
          <p:cNvPr id="5" name="Segnaposto piè di pagina 4">
            <a:extLst>
              <a:ext uri="{FF2B5EF4-FFF2-40B4-BE49-F238E27FC236}">
                <a16:creationId xmlns:a16="http://schemas.microsoft.com/office/drawing/2014/main" id="{9887AA33-0B08-71D6-4414-9CB804AAF699}"/>
              </a:ext>
            </a:extLst>
          </p:cNvPr>
          <p:cNvSpPr>
            <a:spLocks noGrp="1"/>
          </p:cNvSpPr>
          <p:nvPr>
            <p:ph type="ftr" sz="quarter" idx="11"/>
          </p:nvPr>
        </p:nvSpPr>
        <p:spPr>
          <a:xfrm>
            <a:off x="724129" y="6355080"/>
            <a:ext cx="3120411" cy="301752"/>
          </a:xfrm>
        </p:spPr>
        <p:txBody>
          <a:bodyPr vert="horz" lIns="91440" tIns="45720" rIns="91440" bIns="45720" rtlCol="0" anchor="ctr">
            <a:normAutofit/>
          </a:bodyPr>
          <a:lstStyle/>
          <a:p>
            <a:pPr>
              <a:lnSpc>
                <a:spcPct val="90000"/>
              </a:lnSpc>
              <a:spcAft>
                <a:spcPts val="600"/>
              </a:spcAft>
            </a:pPr>
            <a:r>
              <a:rPr lang="en-US" sz="700" b="0" i="0" kern="1200">
                <a:solidFill>
                  <a:schemeClr val="bg1">
                    <a:alpha val="60000"/>
                  </a:schemeClr>
                </a:solidFill>
                <a:latin typeface="+mn-lt"/>
                <a:ea typeface="+mn-ea"/>
                <a:cs typeface="+mn-cs"/>
              </a:rPr>
              <a:t>Università popolare A. Gramsci – Moneta, crisi e guerre valutarie (1)</a:t>
            </a:r>
          </a:p>
        </p:txBody>
      </p:sp>
      <p:sp>
        <p:nvSpPr>
          <p:cNvPr id="4" name="Segnaposto data 3">
            <a:extLst>
              <a:ext uri="{FF2B5EF4-FFF2-40B4-BE49-F238E27FC236}">
                <a16:creationId xmlns:a16="http://schemas.microsoft.com/office/drawing/2014/main" id="{8AB19F9A-7EBD-55FA-143B-6DB046B2260A}"/>
              </a:ext>
            </a:extLst>
          </p:cNvPr>
          <p:cNvSpPr>
            <a:spLocks noGrp="1"/>
          </p:cNvSpPr>
          <p:nvPr>
            <p:ph type="dt" sz="half" idx="10"/>
          </p:nvPr>
        </p:nvSpPr>
        <p:spPr>
          <a:xfrm>
            <a:off x="6776988" y="6355080"/>
            <a:ext cx="1440180" cy="301752"/>
          </a:xfrm>
        </p:spPr>
        <p:txBody>
          <a:bodyPr vert="horz" lIns="91440" tIns="45720" rIns="91440" bIns="45720" rtlCol="0" anchor="ctr">
            <a:normAutofit/>
          </a:bodyPr>
          <a:lstStyle/>
          <a:p>
            <a:pPr algn="r">
              <a:spcAft>
                <a:spcPts val="600"/>
              </a:spcAft>
            </a:pPr>
            <a:fld id="{7101AEE9-054F-4365-96DA-986DBB84C40F}" type="datetime1">
              <a:rPr lang="en-US" b="0" i="0" kern="1200">
                <a:solidFill>
                  <a:schemeClr val="bg1">
                    <a:alpha val="60000"/>
                  </a:schemeClr>
                </a:solidFill>
                <a:latin typeface="+mn-lt"/>
                <a:ea typeface="+mn-ea"/>
                <a:cs typeface="+mn-cs"/>
              </a:rPr>
              <a:pPr algn="r">
                <a:spcAft>
                  <a:spcPts val="600"/>
                </a:spcAft>
              </a:pPr>
              <a:t>2/14/2023</a:t>
            </a:fld>
            <a:endParaRPr lang="en-US" b="0" i="0" kern="1200">
              <a:solidFill>
                <a:schemeClr val="bg1">
                  <a:alpha val="60000"/>
                </a:schemeClr>
              </a:solidFill>
              <a:latin typeface="+mn-lt"/>
              <a:ea typeface="+mn-ea"/>
              <a:cs typeface="+mn-cs"/>
            </a:endParaRPr>
          </a:p>
        </p:txBody>
      </p:sp>
      <p:sp>
        <p:nvSpPr>
          <p:cNvPr id="6" name="Segnaposto numero diapositiva 5">
            <a:extLst>
              <a:ext uri="{FF2B5EF4-FFF2-40B4-BE49-F238E27FC236}">
                <a16:creationId xmlns:a16="http://schemas.microsoft.com/office/drawing/2014/main" id="{E4FD6CB4-7F40-7FD2-A8B3-0A7C6F14FE7A}"/>
              </a:ext>
            </a:extLst>
          </p:cNvPr>
          <p:cNvSpPr>
            <a:spLocks noGrp="1"/>
          </p:cNvSpPr>
          <p:nvPr>
            <p:ph type="sldNum" sz="quarter" idx="12"/>
          </p:nvPr>
        </p:nvSpPr>
        <p:spPr>
          <a:xfrm>
            <a:off x="8280384" y="6355080"/>
            <a:ext cx="628649" cy="301752"/>
          </a:xfrm>
        </p:spPr>
        <p:txBody>
          <a:bodyPr vert="horz" lIns="91440" tIns="45720" rIns="91440" bIns="45720" rtlCol="0" anchor="ctr">
            <a:normAutofit/>
          </a:bodyPr>
          <a:lstStyle/>
          <a:p>
            <a:pPr algn="l">
              <a:spcAft>
                <a:spcPts val="600"/>
              </a:spcAft>
            </a:pPr>
            <a:fld id="{24FF78E9-1CA5-4CBE-99B9-886A25C4CEDD}" type="slidenum">
              <a:rPr lang="en-US" sz="1200" b="0" i="0" kern="1200">
                <a:solidFill>
                  <a:schemeClr val="bg1">
                    <a:alpha val="60000"/>
                  </a:schemeClr>
                </a:solidFill>
                <a:latin typeface="+mn-lt"/>
                <a:ea typeface="+mn-ea"/>
                <a:cs typeface="+mn-cs"/>
              </a:rPr>
              <a:pPr algn="l">
                <a:spcAft>
                  <a:spcPts val="600"/>
                </a:spcAft>
              </a:pPr>
              <a:t>2</a:t>
            </a:fld>
            <a:endParaRPr lang="en-US" sz="1200" b="0" i="0" kern="1200">
              <a:solidFill>
                <a:schemeClr val="bg1">
                  <a:alpha val="60000"/>
                </a:schemeClr>
              </a:solidFill>
              <a:latin typeface="+mn-lt"/>
              <a:ea typeface="+mn-ea"/>
              <a:cs typeface="+mn-cs"/>
            </a:endParaRPr>
          </a:p>
        </p:txBody>
      </p:sp>
    </p:spTree>
    <p:extLst>
      <p:ext uri="{BB962C8B-B14F-4D97-AF65-F5344CB8AC3E}">
        <p14:creationId xmlns:p14="http://schemas.microsoft.com/office/powerpoint/2010/main" val="149584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B5F6E5-FB65-32FB-E307-08DE4BF253E0}"/>
              </a:ext>
            </a:extLst>
          </p:cNvPr>
          <p:cNvSpPr>
            <a:spLocks noGrp="1"/>
          </p:cNvSpPr>
          <p:nvPr>
            <p:ph type="title"/>
          </p:nvPr>
        </p:nvSpPr>
        <p:spPr>
          <a:xfrm>
            <a:off x="884485" y="295736"/>
            <a:ext cx="6620968" cy="829072"/>
          </a:xfrm>
        </p:spPr>
        <p:txBody>
          <a:bodyPr/>
          <a:lstStyle/>
          <a:p>
            <a:r>
              <a:rPr lang="it-IT" dirty="0"/>
              <a:t>…dalla scorsa lezione</a:t>
            </a:r>
          </a:p>
        </p:txBody>
      </p:sp>
      <p:sp>
        <p:nvSpPr>
          <p:cNvPr id="3" name="Segnaposto testo 2">
            <a:extLst>
              <a:ext uri="{FF2B5EF4-FFF2-40B4-BE49-F238E27FC236}">
                <a16:creationId xmlns:a16="http://schemas.microsoft.com/office/drawing/2014/main" id="{174CCBF1-5E28-461A-D813-655C11B9CB12}"/>
              </a:ext>
            </a:extLst>
          </p:cNvPr>
          <p:cNvSpPr>
            <a:spLocks noGrp="1"/>
          </p:cNvSpPr>
          <p:nvPr>
            <p:ph type="body" sz="half" idx="2"/>
          </p:nvPr>
        </p:nvSpPr>
        <p:spPr>
          <a:xfrm>
            <a:off x="1039382" y="980728"/>
            <a:ext cx="6448028" cy="5581536"/>
          </a:xfrm>
        </p:spPr>
        <p:txBody>
          <a:bodyPr>
            <a:normAutofit lnSpcReduction="10000"/>
          </a:bodyPr>
          <a:lstStyle/>
          <a:p>
            <a:r>
              <a:rPr lang="it-IT" dirty="0" err="1"/>
              <a:t>D.Laise</a:t>
            </a:r>
            <a:r>
              <a:rPr lang="it-IT" dirty="0"/>
              <a:t>: «cosa succede alla teoria della crisi se, come fanno i teorici del circuito monetario, dovessimo rimuovere l’ipotesi che il denaro è una merce?»</a:t>
            </a:r>
          </a:p>
          <a:p>
            <a:r>
              <a:rPr lang="it-IT" dirty="0"/>
              <a:t>Rimando a un articolo di </a:t>
            </a:r>
            <a:r>
              <a:rPr lang="it-IT" dirty="0" err="1"/>
              <a:t>Gf</a:t>
            </a:r>
            <a:r>
              <a:rPr lang="it-IT" dirty="0"/>
              <a:t> Pala: «Il tempo e il denaro» </a:t>
            </a:r>
            <a:r>
              <a:rPr lang="it-IT" dirty="0">
                <a:hlinkClick r:id="rId2"/>
              </a:rPr>
              <a:t>http://gianfrancopala.altervista.org/047_tempo_denaro.</a:t>
            </a:r>
            <a:r>
              <a:rPr lang="it-IT" dirty="0">
                <a:latin typeface="+mn-lt"/>
                <a:hlinkClick r:id="rId2"/>
              </a:rPr>
              <a:t>doc</a:t>
            </a:r>
            <a:endParaRPr lang="it-IT" dirty="0">
              <a:latin typeface="+mn-lt"/>
            </a:endParaRPr>
          </a:p>
          <a:p>
            <a:r>
              <a:rPr lang="it-IT" dirty="0">
                <a:latin typeface="+mn-lt"/>
              </a:rPr>
              <a:t>&gt;&gt;</a:t>
            </a:r>
            <a:r>
              <a:rPr lang="it-IT" sz="1800" i="1" dirty="0">
                <a:effectLst/>
                <a:latin typeface="+mn-lt"/>
                <a:ea typeface="Times New Roman" panose="02020603050405020304" pitchFamily="18" charset="0"/>
              </a:rPr>
              <a:t>. </a:t>
            </a:r>
            <a:r>
              <a:rPr lang="it-IT" sz="1800" dirty="0">
                <a:effectLst/>
                <a:latin typeface="+mn-lt"/>
                <a:ea typeface="Times New Roman" panose="02020603050405020304" pitchFamily="18" charset="0"/>
              </a:rPr>
              <a:t>Gli studiosi del “circuito” sono ricorsi, in maniera più o meno influente e consapevole, all’analisi marxiana del processo di circolazione, e alle forme monetarie che vi corrispondono (…) È ovvio altresì che numerose osservazioni qui riproposte non siano affatto in contrasto con quella critica, ma anzi la integrino e la ribadiscano.</a:t>
            </a:r>
          </a:p>
          <a:p>
            <a:r>
              <a:rPr lang="it-IT" dirty="0">
                <a:latin typeface="+mn-lt"/>
              </a:rPr>
              <a:t>&gt;&gt; </a:t>
            </a:r>
            <a:r>
              <a:rPr lang="it-IT" sz="1800" dirty="0">
                <a:effectLst/>
                <a:latin typeface="+mn-lt"/>
                <a:ea typeface="Times New Roman" panose="02020603050405020304" pitchFamily="18" charset="0"/>
              </a:rPr>
              <a:t>Un rischio si annida così nella tendenza a divellere e staccare il </a:t>
            </a:r>
            <a:r>
              <a:rPr lang="it-IT" sz="1800" i="1" dirty="0">
                <a:effectLst/>
                <a:latin typeface="+mn-lt"/>
                <a:ea typeface="Times New Roman" panose="02020603050405020304" pitchFamily="18" charset="0"/>
              </a:rPr>
              <a:t>processo di circolazione </a:t>
            </a:r>
            <a:r>
              <a:rPr lang="it-IT" sz="1800" dirty="0">
                <a:effectLst/>
                <a:latin typeface="+mn-lt"/>
                <a:ea typeface="Times New Roman" panose="02020603050405020304" pitchFamily="18" charset="0"/>
              </a:rPr>
              <a:t>dal sovrastante </a:t>
            </a:r>
            <a:r>
              <a:rPr lang="it-IT" sz="1800" i="1" dirty="0">
                <a:effectLst/>
                <a:latin typeface="+mn-lt"/>
                <a:ea typeface="Times New Roman" panose="02020603050405020304" pitchFamily="18" charset="0"/>
              </a:rPr>
              <a:t>processo di produzione </a:t>
            </a:r>
            <a:r>
              <a:rPr lang="it-IT" sz="1800" dirty="0">
                <a:effectLst/>
                <a:latin typeface="+mn-lt"/>
                <a:ea typeface="Times New Roman" panose="02020603050405020304" pitchFamily="18" charset="0"/>
              </a:rPr>
              <a:t>– da intendere bensì come momento sociale della creazione di valore e della valorizzazione del capitale, e non già come simulacro tecnologico. Si ha la netta impressione che codesto isolamento forzato della circolazione rispetto alla produzione stia in agguato dietro le “teorie del circuito”. </a:t>
            </a:r>
            <a:endParaRPr lang="it-IT" dirty="0">
              <a:latin typeface="+mn-lt"/>
            </a:endParaRPr>
          </a:p>
        </p:txBody>
      </p:sp>
      <p:sp>
        <p:nvSpPr>
          <p:cNvPr id="4" name="Segnaposto data 3">
            <a:extLst>
              <a:ext uri="{FF2B5EF4-FFF2-40B4-BE49-F238E27FC236}">
                <a16:creationId xmlns:a16="http://schemas.microsoft.com/office/drawing/2014/main" id="{2DB8EA6B-6B65-74D0-CBB1-5AAFE3FFB4F6}"/>
              </a:ext>
            </a:extLst>
          </p:cNvPr>
          <p:cNvSpPr>
            <a:spLocks noGrp="1"/>
          </p:cNvSpPr>
          <p:nvPr>
            <p:ph type="dt" sz="half" idx="10"/>
          </p:nvPr>
        </p:nvSpPr>
        <p:spPr/>
        <p:txBody>
          <a:bodyPr/>
          <a:lstStyle/>
          <a:p>
            <a:fld id="{42BCFC98-C996-4B49-BCC2-BE57A88302E3}" type="datetime1">
              <a:rPr lang="it-IT" smtClean="0"/>
              <a:t>14/02/2023</a:t>
            </a:fld>
            <a:endParaRPr lang="it-IT"/>
          </a:p>
        </p:txBody>
      </p:sp>
      <p:sp>
        <p:nvSpPr>
          <p:cNvPr id="5" name="Segnaposto piè di pagina 4">
            <a:extLst>
              <a:ext uri="{FF2B5EF4-FFF2-40B4-BE49-F238E27FC236}">
                <a16:creationId xmlns:a16="http://schemas.microsoft.com/office/drawing/2014/main" id="{BAE06801-F398-C2ED-E7BF-0C72B5EBA880}"/>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8786AD07-B093-CA5B-C6D8-394FDC6C89B0}"/>
              </a:ext>
            </a:extLst>
          </p:cNvPr>
          <p:cNvSpPr>
            <a:spLocks noGrp="1"/>
          </p:cNvSpPr>
          <p:nvPr>
            <p:ph type="sldNum" sz="quarter" idx="12"/>
          </p:nvPr>
        </p:nvSpPr>
        <p:spPr/>
        <p:txBody>
          <a:bodyPr/>
          <a:lstStyle/>
          <a:p>
            <a:fld id="{24FF78E9-1CA5-4CBE-99B9-886A25C4CEDD}" type="slidenum">
              <a:rPr lang="it-IT" smtClean="0"/>
              <a:t>3</a:t>
            </a:fld>
            <a:endParaRPr lang="it-IT"/>
          </a:p>
        </p:txBody>
      </p:sp>
    </p:spTree>
    <p:extLst>
      <p:ext uri="{BB962C8B-B14F-4D97-AF65-F5344CB8AC3E}">
        <p14:creationId xmlns:p14="http://schemas.microsoft.com/office/powerpoint/2010/main" val="132183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06EDAC-E2DF-AFD9-8945-DCAB2D67FDA3}"/>
              </a:ext>
            </a:extLst>
          </p:cNvPr>
          <p:cNvSpPr>
            <a:spLocks noGrp="1"/>
          </p:cNvSpPr>
          <p:nvPr>
            <p:ph type="title"/>
          </p:nvPr>
        </p:nvSpPr>
        <p:spPr/>
        <p:txBody>
          <a:bodyPr/>
          <a:lstStyle/>
          <a:p>
            <a:r>
              <a:rPr lang="it-IT" dirty="0"/>
              <a:t>…ancora sul circuito monetario</a:t>
            </a:r>
          </a:p>
        </p:txBody>
      </p:sp>
      <p:sp>
        <p:nvSpPr>
          <p:cNvPr id="3" name="Segnaposto contenuto 2">
            <a:extLst>
              <a:ext uri="{FF2B5EF4-FFF2-40B4-BE49-F238E27FC236}">
                <a16:creationId xmlns:a16="http://schemas.microsoft.com/office/drawing/2014/main" id="{24581C2A-A1D5-28C2-059F-992A2D6935F5}"/>
              </a:ext>
            </a:extLst>
          </p:cNvPr>
          <p:cNvSpPr>
            <a:spLocks noGrp="1"/>
          </p:cNvSpPr>
          <p:nvPr>
            <p:ph idx="1"/>
          </p:nvPr>
        </p:nvSpPr>
        <p:spPr/>
        <p:txBody>
          <a:bodyPr>
            <a:normAutofit lnSpcReduction="10000"/>
          </a:bodyPr>
          <a:lstStyle/>
          <a:p>
            <a:r>
              <a:rPr lang="it-IT" sz="1800" dirty="0">
                <a:effectLst/>
                <a:latin typeface="+mn-lt"/>
                <a:ea typeface="Times New Roman" panose="02020603050405020304" pitchFamily="18" charset="0"/>
              </a:rPr>
              <a:t>Il processo di circolazione non può neppure essere correttamente concepito e definito se non in rapporto al processo di produzione che lo precede e lo determina. Si è già detto che al di sopra delle teorie del circuito aleggia – evocata forse imprudentemente – la concezione marxiana. In essa, al di là di riferimenti meramente terminologici e di formule magiche, “il </a:t>
            </a:r>
            <a:r>
              <a:rPr lang="it-IT" sz="1800" i="1" dirty="0">
                <a:effectLst/>
                <a:latin typeface="+mn-lt"/>
                <a:ea typeface="Times New Roman" panose="02020603050405020304" pitchFamily="18" charset="0"/>
              </a:rPr>
              <a:t>processo di circolazione </a:t>
            </a:r>
            <a:r>
              <a:rPr lang="it-IT" sz="1800" dirty="0">
                <a:effectLst/>
                <a:latin typeface="+mn-lt"/>
                <a:ea typeface="Times New Roman" panose="02020603050405020304" pitchFamily="18" charset="0"/>
              </a:rPr>
              <a:t>in sé e per sé è contemporaneamente </a:t>
            </a:r>
            <a:r>
              <a:rPr lang="it-IT" sz="1800" i="1" dirty="0">
                <a:effectLst/>
                <a:latin typeface="+mn-lt"/>
                <a:ea typeface="Times New Roman" panose="02020603050405020304" pitchFamily="18" charset="0"/>
              </a:rPr>
              <a:t>processo di riproduzione</a:t>
            </a:r>
            <a:r>
              <a:rPr lang="it-IT" sz="1800" dirty="0">
                <a:effectLst/>
                <a:latin typeface="+mn-lt"/>
                <a:ea typeface="Times New Roman" panose="02020603050405020304" pitchFamily="18" charset="0"/>
              </a:rPr>
              <a:t>”</a:t>
            </a:r>
            <a:r>
              <a:rPr lang="it-IT" sz="1800" i="1" dirty="0">
                <a:effectLst/>
                <a:latin typeface="+mn-lt"/>
                <a:ea typeface="Times New Roman" panose="02020603050405020304" pitchFamily="18" charset="0"/>
              </a:rPr>
              <a:t>. </a:t>
            </a:r>
            <a:r>
              <a:rPr lang="it-IT" sz="1800" dirty="0">
                <a:effectLst/>
                <a:latin typeface="+mn-lt"/>
                <a:ea typeface="Times New Roman" panose="02020603050405020304" pitchFamily="18" charset="0"/>
              </a:rPr>
              <a:t>“Il processo complessivo di circolazione o il processo complessivo di riproduzione del capitale è l’unità della sua fase di produzione e della sua fase di circolazione, in un processo che si svolge attraverso i due processi in quanto sue fasi. In questo è insita una possibilità ulteriormente sviluppata o forma astratta delle crisi” [</a:t>
            </a:r>
            <a:r>
              <a:rPr lang="it-IT" sz="1800" i="1" dirty="0" err="1">
                <a:effectLst/>
                <a:latin typeface="+mn-lt"/>
                <a:ea typeface="Times New Roman" panose="02020603050405020304" pitchFamily="18" charset="0"/>
              </a:rPr>
              <a:t>Tp</a:t>
            </a:r>
            <a:r>
              <a:rPr lang="it-IT" sz="1800" dirty="0">
                <a:effectLst/>
                <a:latin typeface="+mn-lt"/>
                <a:ea typeface="Times New Roman" panose="02020603050405020304" pitchFamily="18" charset="0"/>
              </a:rPr>
              <a:t>, </a:t>
            </a:r>
            <a:r>
              <a:rPr lang="it-IT" sz="1800" dirty="0" err="1">
                <a:effectLst/>
                <a:latin typeface="+mn-lt"/>
                <a:ea typeface="Times New Roman" panose="02020603050405020304" pitchFamily="18" charset="0"/>
              </a:rPr>
              <a:t>q.XIII</a:t>
            </a:r>
            <a:r>
              <a:rPr lang="it-IT" sz="1800" dirty="0">
                <a:effectLst/>
                <a:latin typeface="+mn-lt"/>
                <a:ea typeface="Times New Roman" panose="02020603050405020304" pitchFamily="18" charset="0"/>
              </a:rPr>
              <a:t>, f.717 </a:t>
            </a:r>
            <a:r>
              <a:rPr lang="it-IT" sz="1800" dirty="0" err="1">
                <a:effectLst/>
                <a:latin typeface="+mn-lt"/>
                <a:ea typeface="Times New Roman" panose="02020603050405020304" pitchFamily="18" charset="0"/>
              </a:rPr>
              <a:t>ss</a:t>
            </a:r>
            <a:r>
              <a:rPr lang="it-IT" sz="1800" dirty="0">
                <a:effectLst/>
                <a:latin typeface="+mn-lt"/>
                <a:ea typeface="Times New Roman" panose="02020603050405020304" pitchFamily="18" charset="0"/>
              </a:rPr>
              <a:t>].</a:t>
            </a:r>
            <a:endParaRPr lang="it-IT" dirty="0">
              <a:latin typeface="+mn-lt"/>
            </a:endParaRPr>
          </a:p>
        </p:txBody>
      </p:sp>
      <p:sp>
        <p:nvSpPr>
          <p:cNvPr id="4" name="Segnaposto data 3">
            <a:extLst>
              <a:ext uri="{FF2B5EF4-FFF2-40B4-BE49-F238E27FC236}">
                <a16:creationId xmlns:a16="http://schemas.microsoft.com/office/drawing/2014/main" id="{674BF83B-200B-6D98-61D9-15141E67AF86}"/>
              </a:ext>
            </a:extLst>
          </p:cNvPr>
          <p:cNvSpPr>
            <a:spLocks noGrp="1"/>
          </p:cNvSpPr>
          <p:nvPr>
            <p:ph type="dt" sz="half" idx="10"/>
          </p:nvPr>
        </p:nvSpPr>
        <p:spPr/>
        <p:txBody>
          <a:bodyPr/>
          <a:lstStyle/>
          <a:p>
            <a:fld id="{7101AEE9-054F-4365-96DA-986DBB84C40F}" type="datetime1">
              <a:rPr lang="it-IT" smtClean="0"/>
              <a:t>14/02/2023</a:t>
            </a:fld>
            <a:endParaRPr lang="it-IT"/>
          </a:p>
        </p:txBody>
      </p:sp>
      <p:sp>
        <p:nvSpPr>
          <p:cNvPr id="5" name="Segnaposto piè di pagina 4">
            <a:extLst>
              <a:ext uri="{FF2B5EF4-FFF2-40B4-BE49-F238E27FC236}">
                <a16:creationId xmlns:a16="http://schemas.microsoft.com/office/drawing/2014/main" id="{A5C5ADEC-A8FB-1F3F-74A4-058051FA01EA}"/>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402364F7-8A69-28F1-102C-D0CEF4CB3286}"/>
              </a:ext>
            </a:extLst>
          </p:cNvPr>
          <p:cNvSpPr>
            <a:spLocks noGrp="1"/>
          </p:cNvSpPr>
          <p:nvPr>
            <p:ph type="sldNum" sz="quarter" idx="12"/>
          </p:nvPr>
        </p:nvSpPr>
        <p:spPr/>
        <p:txBody>
          <a:bodyPr/>
          <a:lstStyle/>
          <a:p>
            <a:fld id="{24FF78E9-1CA5-4CBE-99B9-886A25C4CEDD}" type="slidenum">
              <a:rPr lang="it-IT" smtClean="0"/>
              <a:t>4</a:t>
            </a:fld>
            <a:endParaRPr lang="it-IT"/>
          </a:p>
        </p:txBody>
      </p:sp>
    </p:spTree>
    <p:extLst>
      <p:ext uri="{BB962C8B-B14F-4D97-AF65-F5344CB8AC3E}">
        <p14:creationId xmlns:p14="http://schemas.microsoft.com/office/powerpoint/2010/main" val="3523672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A8B8A-73A2-1092-B311-1BD872F56A68}"/>
              </a:ext>
            </a:extLst>
          </p:cNvPr>
          <p:cNvSpPr>
            <a:spLocks noGrp="1"/>
          </p:cNvSpPr>
          <p:nvPr>
            <p:ph type="title"/>
          </p:nvPr>
        </p:nvSpPr>
        <p:spPr/>
        <p:txBody>
          <a:bodyPr/>
          <a:lstStyle/>
          <a:p>
            <a:r>
              <a:rPr lang="it-IT" dirty="0"/>
              <a:t>Nella scorsa lezione</a:t>
            </a:r>
          </a:p>
        </p:txBody>
      </p:sp>
      <p:sp>
        <p:nvSpPr>
          <p:cNvPr id="3" name="Segnaposto contenuto 2">
            <a:extLst>
              <a:ext uri="{FF2B5EF4-FFF2-40B4-BE49-F238E27FC236}">
                <a16:creationId xmlns:a16="http://schemas.microsoft.com/office/drawing/2014/main" id="{942AFD67-B936-0268-9A47-42224108259C}"/>
              </a:ext>
            </a:extLst>
          </p:cNvPr>
          <p:cNvSpPr>
            <a:spLocks noGrp="1"/>
          </p:cNvSpPr>
          <p:nvPr>
            <p:ph idx="1"/>
          </p:nvPr>
        </p:nvSpPr>
        <p:spPr>
          <a:xfrm>
            <a:off x="827699" y="2052925"/>
            <a:ext cx="7055379" cy="4509339"/>
          </a:xfrm>
        </p:spPr>
        <p:txBody>
          <a:bodyPr>
            <a:normAutofit/>
          </a:bodyPr>
          <a:lstStyle/>
          <a:p>
            <a:r>
              <a:rPr lang="it-IT" dirty="0"/>
              <a:t>Abbiamo affermato e sviluppato il concetto di denaro come equivalente universale e come merce capitalistica.</a:t>
            </a:r>
          </a:p>
          <a:p>
            <a:r>
              <a:rPr lang="it-IT" dirty="0">
                <a:sym typeface="Wingdings" panose="05000000000000000000" pitchFamily="2" charset="2"/>
              </a:rPr>
              <a:t>DENARO COME CAPITALE (Carla F)</a:t>
            </a:r>
          </a:p>
          <a:p>
            <a:pPr marL="0" indent="0">
              <a:buNone/>
            </a:pPr>
            <a:r>
              <a:rPr lang="it-IT" dirty="0">
                <a:sym typeface="Wingdings" panose="05000000000000000000" pitchFamily="2" charset="2"/>
              </a:rPr>
              <a:t>D-M-D’  o anche D-D’ (capitale speculativo)</a:t>
            </a:r>
          </a:p>
          <a:p>
            <a:pPr marL="0" indent="0" algn="l">
              <a:buNone/>
            </a:pPr>
            <a:r>
              <a:rPr lang="it-IT" sz="1800" b="0" i="0" u="none" strike="noStrike" baseline="0" dirty="0">
                <a:latin typeface="+mn-lt"/>
              </a:rPr>
              <a:t>Il denaro come capitale è una determinazione del denaro che oltrepassa la sua semplice determinazione di denaro. Può essere considerato una sua realizzazione superiore, così come si può dire che la scimmia si evolve nell’uomo. (LF)</a:t>
            </a:r>
            <a:endParaRPr lang="it-IT" dirty="0">
              <a:latin typeface="+mn-lt"/>
              <a:sym typeface="Wingdings" panose="05000000000000000000" pitchFamily="2" charset="2"/>
            </a:endParaRPr>
          </a:p>
          <a:p>
            <a:r>
              <a:rPr lang="it-IT" dirty="0">
                <a:sym typeface="Wingdings" panose="05000000000000000000" pitchFamily="2" charset="2"/>
              </a:rPr>
              <a:t>DENARO COME REDDITO</a:t>
            </a:r>
          </a:p>
          <a:p>
            <a:pPr marL="0" indent="0">
              <a:buNone/>
            </a:pPr>
            <a:r>
              <a:rPr lang="it-IT" dirty="0">
                <a:sym typeface="Wingdings" panose="05000000000000000000" pitchFamily="2" charset="2"/>
              </a:rPr>
              <a:t>Forma distinta dal capitale necessaria per l’acquisto di beni di consumo  </a:t>
            </a:r>
            <a:r>
              <a:rPr lang="it-IT" b="1" dirty="0">
                <a:solidFill>
                  <a:srgbClr val="FF0000"/>
                </a:solidFill>
                <a:sym typeface="Wingdings" panose="05000000000000000000" pitchFamily="2" charset="2"/>
              </a:rPr>
              <a:t>ricchi o proprietari di capitale?</a:t>
            </a:r>
            <a:endParaRPr lang="it-IT" b="1" dirty="0">
              <a:solidFill>
                <a:srgbClr val="FF0000"/>
              </a:solidFill>
            </a:endParaRPr>
          </a:p>
        </p:txBody>
      </p:sp>
      <p:sp>
        <p:nvSpPr>
          <p:cNvPr id="4" name="Segnaposto data 3">
            <a:extLst>
              <a:ext uri="{FF2B5EF4-FFF2-40B4-BE49-F238E27FC236}">
                <a16:creationId xmlns:a16="http://schemas.microsoft.com/office/drawing/2014/main" id="{4A35FC50-8227-5F8A-AC0C-6ECBFADD861F}"/>
              </a:ext>
            </a:extLst>
          </p:cNvPr>
          <p:cNvSpPr>
            <a:spLocks noGrp="1"/>
          </p:cNvSpPr>
          <p:nvPr>
            <p:ph type="dt" sz="half" idx="10"/>
          </p:nvPr>
        </p:nvSpPr>
        <p:spPr/>
        <p:txBody>
          <a:bodyPr/>
          <a:lstStyle/>
          <a:p>
            <a:fld id="{7101AEE9-054F-4365-96DA-986DBB84C40F}" type="datetime1">
              <a:rPr lang="it-IT" smtClean="0"/>
              <a:t>14/02/2023</a:t>
            </a:fld>
            <a:endParaRPr lang="it-IT"/>
          </a:p>
        </p:txBody>
      </p:sp>
      <p:sp>
        <p:nvSpPr>
          <p:cNvPr id="5" name="Segnaposto piè di pagina 4">
            <a:extLst>
              <a:ext uri="{FF2B5EF4-FFF2-40B4-BE49-F238E27FC236}">
                <a16:creationId xmlns:a16="http://schemas.microsoft.com/office/drawing/2014/main" id="{CDFEB3BE-7266-2945-ACCC-8C8937345FDF}"/>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D7636B1C-7DAA-1E23-A975-19C3DF17CD16}"/>
              </a:ext>
            </a:extLst>
          </p:cNvPr>
          <p:cNvSpPr>
            <a:spLocks noGrp="1"/>
          </p:cNvSpPr>
          <p:nvPr>
            <p:ph type="sldNum" sz="quarter" idx="12"/>
          </p:nvPr>
        </p:nvSpPr>
        <p:spPr/>
        <p:txBody>
          <a:bodyPr/>
          <a:lstStyle/>
          <a:p>
            <a:fld id="{24FF78E9-1CA5-4CBE-99B9-886A25C4CEDD}" type="slidenum">
              <a:rPr lang="it-IT" smtClean="0"/>
              <a:t>5</a:t>
            </a:fld>
            <a:endParaRPr lang="it-IT"/>
          </a:p>
        </p:txBody>
      </p:sp>
    </p:spTree>
    <p:extLst>
      <p:ext uri="{BB962C8B-B14F-4D97-AF65-F5344CB8AC3E}">
        <p14:creationId xmlns:p14="http://schemas.microsoft.com/office/powerpoint/2010/main" val="13225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FA63B6-CDD9-510A-B91F-86B0F3037491}"/>
              </a:ext>
            </a:extLst>
          </p:cNvPr>
          <p:cNvSpPr>
            <a:spLocks noGrp="1" noRot="1" noChangeArrowheads="1"/>
          </p:cNvSpPr>
          <p:nvPr>
            <p:ph type="title"/>
          </p:nvPr>
        </p:nvSpPr>
        <p:spPr>
          <a:xfrm>
            <a:off x="491748" y="188640"/>
            <a:ext cx="7055380" cy="1400530"/>
          </a:xfrm>
        </p:spPr>
        <p:txBody>
          <a:bodyPr/>
          <a:lstStyle/>
          <a:p>
            <a:r>
              <a:rPr lang="en-GB" altLang="it-IT" sz="3600" dirty="0" err="1"/>
              <a:t>Sistemi</a:t>
            </a:r>
            <a:r>
              <a:rPr lang="en-GB" altLang="it-IT" sz="3600" dirty="0"/>
              <a:t> </a:t>
            </a:r>
            <a:r>
              <a:rPr lang="en-GB" altLang="it-IT" sz="3600" dirty="0" err="1"/>
              <a:t>monetari</a:t>
            </a:r>
            <a:r>
              <a:rPr lang="en-GB" altLang="it-IT" sz="3600" dirty="0"/>
              <a:t> </a:t>
            </a:r>
            <a:r>
              <a:rPr lang="en-GB" altLang="it-IT" sz="3600" dirty="0" err="1"/>
              <a:t>internazionali</a:t>
            </a:r>
            <a:endParaRPr lang="en-GB" altLang="it-IT" sz="3600" dirty="0"/>
          </a:p>
        </p:txBody>
      </p:sp>
      <p:sp>
        <p:nvSpPr>
          <p:cNvPr id="5123" name="Rectangle 3">
            <a:extLst>
              <a:ext uri="{FF2B5EF4-FFF2-40B4-BE49-F238E27FC236}">
                <a16:creationId xmlns:a16="http://schemas.microsoft.com/office/drawing/2014/main" id="{6A241667-EABF-8A7F-34E8-70AC19006B11}"/>
              </a:ext>
            </a:extLst>
          </p:cNvPr>
          <p:cNvSpPr>
            <a:spLocks noGrp="1" noChangeArrowheads="1"/>
          </p:cNvSpPr>
          <p:nvPr>
            <p:ph type="body" idx="1"/>
          </p:nvPr>
        </p:nvSpPr>
        <p:spPr>
          <a:xfrm>
            <a:off x="411525" y="888905"/>
            <a:ext cx="7215826" cy="5517231"/>
          </a:xfrm>
        </p:spPr>
        <p:txBody>
          <a:bodyPr>
            <a:normAutofit/>
          </a:bodyPr>
          <a:lstStyle/>
          <a:p>
            <a:pPr>
              <a:lnSpc>
                <a:spcPct val="90000"/>
              </a:lnSpc>
            </a:pPr>
            <a:r>
              <a:rPr lang="en-GB" altLang="it-IT" b="1" dirty="0"/>
              <a:t>Gold Standard: </a:t>
            </a:r>
          </a:p>
          <a:p>
            <a:pPr marL="0" indent="0">
              <a:lnSpc>
                <a:spcPct val="90000"/>
              </a:lnSpc>
              <a:buNone/>
            </a:pPr>
            <a:r>
              <a:rPr lang="en-GB" altLang="it-IT" dirty="0"/>
              <a:t>Per </a:t>
            </a:r>
            <a:r>
              <a:rPr lang="en-GB" altLang="it-IT" dirty="0" err="1"/>
              <a:t>acquistare</a:t>
            </a:r>
            <a:r>
              <a:rPr lang="en-GB" altLang="it-IT" dirty="0"/>
              <a:t> merci </a:t>
            </a:r>
            <a:r>
              <a:rPr lang="en-GB" altLang="it-IT" dirty="0" err="1"/>
              <a:t>all’estero</a:t>
            </a:r>
            <a:r>
              <a:rPr lang="en-GB" altLang="it-IT" dirty="0"/>
              <a:t> era </a:t>
            </a:r>
            <a:r>
              <a:rPr lang="en-GB" altLang="it-IT" dirty="0" err="1"/>
              <a:t>necessario</a:t>
            </a:r>
            <a:r>
              <a:rPr lang="en-GB" altLang="it-IT" dirty="0"/>
              <a:t> </a:t>
            </a:r>
            <a:r>
              <a:rPr lang="en-GB" altLang="it-IT" dirty="0" err="1"/>
              <a:t>disporre</a:t>
            </a:r>
            <a:r>
              <a:rPr lang="en-GB" altLang="it-IT" dirty="0"/>
              <a:t> di </a:t>
            </a:r>
            <a:r>
              <a:rPr lang="en-GB" altLang="it-IT" i="1" dirty="0" err="1"/>
              <a:t>oro</a:t>
            </a:r>
            <a:r>
              <a:rPr lang="en-GB" altLang="it-IT" i="1" dirty="0"/>
              <a:t> </a:t>
            </a:r>
            <a:r>
              <a:rPr lang="en-GB" altLang="it-IT" dirty="0"/>
              <a:t>(o </a:t>
            </a:r>
            <a:r>
              <a:rPr lang="en-GB" altLang="it-IT" dirty="0" err="1"/>
              <a:t>argento</a:t>
            </a:r>
            <a:r>
              <a:rPr lang="en-GB" altLang="it-IT" dirty="0"/>
              <a:t> in </a:t>
            </a:r>
            <a:r>
              <a:rPr lang="en-GB" altLang="it-IT" dirty="0" err="1"/>
              <a:t>periodi</a:t>
            </a:r>
            <a:r>
              <a:rPr lang="en-GB" altLang="it-IT" dirty="0"/>
              <a:t> </a:t>
            </a:r>
            <a:r>
              <a:rPr lang="en-GB" altLang="it-IT" dirty="0" err="1"/>
              <a:t>precedenti</a:t>
            </a:r>
            <a:r>
              <a:rPr lang="en-GB" altLang="it-IT" dirty="0"/>
              <a:t> o </a:t>
            </a:r>
            <a:r>
              <a:rPr lang="en-GB" altLang="it-IT" dirty="0" err="1"/>
              <a:t>anche</a:t>
            </a:r>
            <a:r>
              <a:rPr lang="en-GB" altLang="it-IT" dirty="0"/>
              <a:t> </a:t>
            </a:r>
            <a:r>
              <a:rPr lang="en-GB" altLang="it-IT" dirty="0" err="1"/>
              <a:t>contemporanei</a:t>
            </a:r>
            <a:r>
              <a:rPr lang="en-GB" altLang="it-IT" dirty="0"/>
              <a:t> </a:t>
            </a:r>
            <a:r>
              <a:rPr lang="en-GB" altLang="it-IT" dirty="0">
                <a:sym typeface="Wingdings" panose="05000000000000000000" pitchFamily="2" charset="2"/>
              </a:rPr>
              <a:t> </a:t>
            </a:r>
            <a:r>
              <a:rPr lang="en-GB" altLang="it-IT" dirty="0" err="1">
                <a:sym typeface="Wingdings" panose="05000000000000000000" pitchFamily="2" charset="2"/>
              </a:rPr>
              <a:t>bimetallismo</a:t>
            </a:r>
            <a:r>
              <a:rPr lang="en-GB" altLang="it-IT" dirty="0"/>
              <a:t>) </a:t>
            </a:r>
            <a:r>
              <a:rPr lang="en-GB" altLang="it-IT" dirty="0" err="1"/>
              <a:t>che</a:t>
            </a:r>
            <a:r>
              <a:rPr lang="en-GB" altLang="it-IT" dirty="0"/>
              <a:t> </a:t>
            </a:r>
            <a:r>
              <a:rPr lang="en-GB" altLang="it-IT" dirty="0" err="1"/>
              <a:t>dovevano</a:t>
            </a:r>
            <a:r>
              <a:rPr lang="en-GB" altLang="it-IT" dirty="0"/>
              <a:t> </a:t>
            </a:r>
            <a:r>
              <a:rPr lang="en-GB" altLang="it-IT" dirty="0" err="1"/>
              <a:t>essere</a:t>
            </a:r>
            <a:r>
              <a:rPr lang="en-GB" altLang="it-IT" dirty="0"/>
              <a:t> </a:t>
            </a:r>
            <a:r>
              <a:rPr lang="en-GB" altLang="it-IT" dirty="0" err="1"/>
              <a:t>trasportati</a:t>
            </a:r>
            <a:r>
              <a:rPr lang="en-GB" altLang="it-IT" dirty="0"/>
              <a:t> </a:t>
            </a:r>
            <a:r>
              <a:rPr lang="en-GB" altLang="it-IT" dirty="0" err="1"/>
              <a:t>direttamente</a:t>
            </a:r>
            <a:r>
              <a:rPr lang="en-GB" altLang="it-IT" dirty="0"/>
              <a:t> </a:t>
            </a:r>
            <a:r>
              <a:rPr lang="en-GB" altLang="it-IT" dirty="0" err="1"/>
              <a:t>all’acquirente</a:t>
            </a:r>
            <a:r>
              <a:rPr lang="en-GB" altLang="it-IT" dirty="0"/>
              <a:t>;</a:t>
            </a:r>
          </a:p>
          <a:p>
            <a:r>
              <a:rPr lang="en-GB" altLang="it-IT" b="1" dirty="0"/>
              <a:t>Gold Exchange Standard (dollar standard) (1944):</a:t>
            </a:r>
          </a:p>
          <a:p>
            <a:pPr marL="0" indent="0">
              <a:buNone/>
            </a:pPr>
            <a:r>
              <a:rPr lang="en-GB" altLang="it-IT" b="1" dirty="0"/>
              <a:t>BW: </a:t>
            </a:r>
            <a:r>
              <a:rPr lang="en-GB" altLang="it-IT" dirty="0"/>
              <a:t>Fine </a:t>
            </a:r>
            <a:r>
              <a:rPr lang="en-GB" altLang="it-IT" dirty="0" err="1"/>
              <a:t>della</a:t>
            </a:r>
            <a:r>
              <a:rPr lang="en-GB" altLang="it-IT" dirty="0"/>
              <a:t> </a:t>
            </a:r>
            <a:r>
              <a:rPr lang="en-GB" altLang="it-IT" dirty="0" err="1"/>
              <a:t>convertibilità</a:t>
            </a:r>
            <a:r>
              <a:rPr lang="en-GB" altLang="it-IT" dirty="0"/>
              <a:t> con </a:t>
            </a:r>
            <a:r>
              <a:rPr lang="en-GB" altLang="it-IT" dirty="0" err="1"/>
              <a:t>l’oro</a:t>
            </a:r>
            <a:r>
              <a:rPr lang="en-GB" altLang="it-IT" dirty="0"/>
              <a:t> </a:t>
            </a:r>
            <a:r>
              <a:rPr lang="en-GB" altLang="it-IT" dirty="0" err="1"/>
              <a:t>delle</a:t>
            </a:r>
            <a:r>
              <a:rPr lang="en-GB" altLang="it-IT" dirty="0"/>
              <a:t> </a:t>
            </a:r>
            <a:r>
              <a:rPr lang="en-GB" altLang="it-IT" dirty="0" err="1"/>
              <a:t>altre</a:t>
            </a:r>
            <a:r>
              <a:rPr lang="en-GB" altLang="it-IT" dirty="0"/>
              <a:t> </a:t>
            </a:r>
            <a:r>
              <a:rPr lang="en-GB" altLang="it-IT" dirty="0" err="1"/>
              <a:t>valute</a:t>
            </a:r>
            <a:r>
              <a:rPr lang="en-GB" altLang="it-IT" dirty="0"/>
              <a:t>, </a:t>
            </a:r>
            <a:r>
              <a:rPr lang="en-GB" altLang="it-IT" dirty="0" err="1"/>
              <a:t>perfetta</a:t>
            </a:r>
            <a:r>
              <a:rPr lang="en-GB" altLang="it-IT" dirty="0"/>
              <a:t> </a:t>
            </a:r>
            <a:r>
              <a:rPr lang="en-GB" altLang="it-IT" dirty="0" err="1"/>
              <a:t>convertibilità</a:t>
            </a:r>
            <a:r>
              <a:rPr lang="en-GB" altLang="it-IT" dirty="0"/>
              <a:t> di </a:t>
            </a:r>
            <a:r>
              <a:rPr lang="en-GB" altLang="it-IT" dirty="0" err="1"/>
              <a:t>tutte</a:t>
            </a:r>
            <a:r>
              <a:rPr lang="en-GB" altLang="it-IT" dirty="0"/>
              <a:t> le </a:t>
            </a:r>
            <a:r>
              <a:rPr lang="en-GB" altLang="it-IT" dirty="0" err="1"/>
              <a:t>valute</a:t>
            </a:r>
            <a:r>
              <a:rPr lang="en-GB" altLang="it-IT" dirty="0"/>
              <a:t> col </a:t>
            </a:r>
            <a:r>
              <a:rPr lang="en-GB" altLang="it-IT" dirty="0" err="1"/>
              <a:t>dollaro</a:t>
            </a:r>
            <a:r>
              <a:rPr lang="en-GB" altLang="it-IT" dirty="0"/>
              <a:t> </a:t>
            </a:r>
            <a:r>
              <a:rPr lang="en-GB" altLang="it-IT" dirty="0" err="1"/>
              <a:t>Usa</a:t>
            </a:r>
            <a:r>
              <a:rPr lang="en-GB" altLang="it-IT" dirty="0"/>
              <a:t>;</a:t>
            </a:r>
          </a:p>
          <a:p>
            <a:pPr marL="0" indent="0">
              <a:buNone/>
            </a:pPr>
            <a:r>
              <a:rPr lang="en-GB" altLang="it-IT" dirty="0">
                <a:sym typeface="Wingdings" panose="05000000000000000000" pitchFamily="2" charset="2"/>
              </a:rPr>
              <a:t> </a:t>
            </a:r>
            <a:r>
              <a:rPr lang="en-GB" altLang="it-IT" dirty="0" err="1"/>
              <a:t>Dollaro</a:t>
            </a:r>
            <a:r>
              <a:rPr lang="en-GB" altLang="it-IT" dirty="0"/>
              <a:t> </a:t>
            </a:r>
            <a:r>
              <a:rPr lang="en-GB" altLang="it-IT" dirty="0" err="1"/>
              <a:t>Usa</a:t>
            </a:r>
            <a:r>
              <a:rPr lang="en-GB" altLang="it-IT" dirty="0"/>
              <a:t>, unica valuta </a:t>
            </a:r>
            <a:r>
              <a:rPr lang="en-GB" altLang="it-IT" dirty="0" err="1"/>
              <a:t>perfettamente</a:t>
            </a:r>
            <a:r>
              <a:rPr lang="en-GB" altLang="it-IT" dirty="0"/>
              <a:t> </a:t>
            </a:r>
            <a:r>
              <a:rPr lang="en-GB" altLang="it-IT" dirty="0" err="1"/>
              <a:t>convertibile</a:t>
            </a:r>
            <a:r>
              <a:rPr lang="en-GB" altLang="it-IT" dirty="0"/>
              <a:t> con </a:t>
            </a:r>
            <a:r>
              <a:rPr lang="en-GB" altLang="it-IT" dirty="0" err="1"/>
              <a:t>l’oro</a:t>
            </a:r>
            <a:r>
              <a:rPr lang="en-GB" altLang="it-IT" dirty="0"/>
              <a:t>. “</a:t>
            </a:r>
            <a:r>
              <a:rPr lang="en-GB" altLang="it-IT" i="1" dirty="0" err="1"/>
              <a:t>sicuri</a:t>
            </a:r>
            <a:r>
              <a:rPr lang="en-GB" altLang="it-IT" i="1" dirty="0"/>
              <a:t> come </a:t>
            </a:r>
            <a:r>
              <a:rPr lang="en-GB" altLang="it-IT" i="1" dirty="0" err="1"/>
              <a:t>l’oro</a:t>
            </a:r>
            <a:r>
              <a:rPr lang="en-GB" altLang="it-IT" i="1" dirty="0"/>
              <a:t>”</a:t>
            </a:r>
            <a:endParaRPr lang="en-GB" altLang="it-IT" b="1" dirty="0"/>
          </a:p>
          <a:p>
            <a:pPr>
              <a:lnSpc>
                <a:spcPct val="90000"/>
              </a:lnSpc>
            </a:pPr>
            <a:r>
              <a:rPr lang="en-GB" altLang="it-IT" b="1" dirty="0" err="1"/>
              <a:t>Crisi</a:t>
            </a:r>
            <a:r>
              <a:rPr lang="en-GB" altLang="it-IT" b="1" dirty="0"/>
              <a:t> </a:t>
            </a:r>
            <a:r>
              <a:rPr lang="en-GB" altLang="it-IT" b="1" dirty="0" err="1"/>
              <a:t>degli</a:t>
            </a:r>
            <a:r>
              <a:rPr lang="en-GB" altLang="it-IT" b="1" dirty="0"/>
              <a:t> </a:t>
            </a:r>
            <a:r>
              <a:rPr lang="en-GB" altLang="it-IT" b="1" dirty="0" err="1"/>
              <a:t>accordi</a:t>
            </a:r>
            <a:r>
              <a:rPr lang="en-GB" altLang="it-IT" b="1" dirty="0"/>
              <a:t> di Bretton Woods BWA (1971)</a:t>
            </a:r>
            <a:r>
              <a:rPr lang="it-IT" altLang="it-IT" b="1" dirty="0"/>
              <a:t> </a:t>
            </a:r>
          </a:p>
          <a:p>
            <a:pPr marL="0" indent="0">
              <a:lnSpc>
                <a:spcPct val="90000"/>
              </a:lnSpc>
              <a:buNone/>
            </a:pPr>
            <a:r>
              <a:rPr lang="it-IT" altLang="it-IT" dirty="0"/>
              <a:t>15 agosto con lo </a:t>
            </a:r>
            <a:r>
              <a:rPr lang="it-IT" altLang="it-IT" dirty="0" err="1"/>
              <a:t>Smithsonian</a:t>
            </a:r>
            <a:r>
              <a:rPr lang="it-IT" altLang="it-IT" dirty="0"/>
              <a:t> Agreement, quando gli USA abolirono la convertibilità del dollaro in oro, decretando </a:t>
            </a:r>
            <a:r>
              <a:rPr lang="it-IT" altLang="it-IT" b="1" u="sng" dirty="0"/>
              <a:t>unilateralmente</a:t>
            </a:r>
            <a:r>
              <a:rPr lang="it-IT" altLang="it-IT" dirty="0"/>
              <a:t> di fatto la morte del sistema aureo e la nascita del sistema fluttuante dei cambi flessibili creato dagli stessi USA</a:t>
            </a:r>
            <a:endParaRPr lang="en-GB" alt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2BD64F-DAAC-06F3-4912-7402C8BDC4B0}"/>
              </a:ext>
            </a:extLst>
          </p:cNvPr>
          <p:cNvSpPr>
            <a:spLocks noGrp="1"/>
          </p:cNvSpPr>
          <p:nvPr>
            <p:ph type="title"/>
          </p:nvPr>
        </p:nvSpPr>
        <p:spPr/>
        <p:txBody>
          <a:bodyPr/>
          <a:lstStyle/>
          <a:p>
            <a:r>
              <a:rPr lang="it-IT" dirty="0"/>
              <a:t>Alcune ragioni della sospensione BWA?	</a:t>
            </a:r>
          </a:p>
        </p:txBody>
      </p:sp>
      <p:sp>
        <p:nvSpPr>
          <p:cNvPr id="3" name="Segnaposto contenuto 2">
            <a:extLst>
              <a:ext uri="{FF2B5EF4-FFF2-40B4-BE49-F238E27FC236}">
                <a16:creationId xmlns:a16="http://schemas.microsoft.com/office/drawing/2014/main" id="{B7887657-D8B3-703D-828E-E6CD27F1257E}"/>
              </a:ext>
            </a:extLst>
          </p:cNvPr>
          <p:cNvSpPr>
            <a:spLocks noGrp="1"/>
          </p:cNvSpPr>
          <p:nvPr>
            <p:ph idx="1"/>
          </p:nvPr>
        </p:nvSpPr>
        <p:spPr/>
        <p:txBody>
          <a:bodyPr>
            <a:normAutofit fontScale="92500" lnSpcReduction="20000"/>
          </a:bodyPr>
          <a:lstStyle/>
          <a:p>
            <a:r>
              <a:rPr lang="it-IT" dirty="0"/>
              <a:t>Gli Stati Uniti tornarono liberi di stampare moneta senza l’obbligo di possedere una quantità d’oro pari ai biglietti verdi in circolazione.</a:t>
            </a:r>
          </a:p>
          <a:p>
            <a:r>
              <a:rPr lang="it-IT" dirty="0"/>
              <a:t>Le riserve auree erano scese dai 24 miliardi di dollari del 1948 ai 10 del 1971.</a:t>
            </a:r>
          </a:p>
          <a:p>
            <a:r>
              <a:rPr lang="it-IT" dirty="0"/>
              <a:t>Enorme deficit commerciale USA</a:t>
            </a:r>
          </a:p>
          <a:p>
            <a:r>
              <a:rPr lang="it-IT" dirty="0">
                <a:sym typeface="Wingdings" panose="05000000000000000000" pitchFamily="2" charset="2"/>
              </a:rPr>
              <a:t>DOLLARO DIVIENE PRINCIPALE VALUTA DI RISERVA E USATO NELLE TRANSAZIONI INTERNAZIONALI</a:t>
            </a:r>
          </a:p>
          <a:p>
            <a:pPr lvl="1"/>
            <a:r>
              <a:rPr lang="it-IT" dirty="0"/>
              <a:t>Paul Samuelson: la domanda di dollari all'estero permette agli Stati Uniti di mantenere un persistente deficit commerciale senza la contropartita di un deprezzamento della valuta o un raggiustamento dei flussi commerciali. Il tasso di cambio con le altre monete è poco sensibile a questo deficit della bilancia commerciale se commisurato a quanto ammonta il saldo esportazioni-importazioni.</a:t>
            </a:r>
          </a:p>
          <a:p>
            <a:endParaRPr lang="it-IT" dirty="0"/>
          </a:p>
        </p:txBody>
      </p:sp>
      <p:sp>
        <p:nvSpPr>
          <p:cNvPr id="4" name="Segnaposto data 3">
            <a:extLst>
              <a:ext uri="{FF2B5EF4-FFF2-40B4-BE49-F238E27FC236}">
                <a16:creationId xmlns:a16="http://schemas.microsoft.com/office/drawing/2014/main" id="{324A82AE-B4BF-9A8C-22C9-676A439C7296}"/>
              </a:ext>
            </a:extLst>
          </p:cNvPr>
          <p:cNvSpPr>
            <a:spLocks noGrp="1"/>
          </p:cNvSpPr>
          <p:nvPr>
            <p:ph type="dt" sz="half" idx="10"/>
          </p:nvPr>
        </p:nvSpPr>
        <p:spPr/>
        <p:txBody>
          <a:bodyPr/>
          <a:lstStyle/>
          <a:p>
            <a:fld id="{7101AEE9-054F-4365-96DA-986DBB84C40F}" type="datetime1">
              <a:rPr lang="it-IT" smtClean="0"/>
              <a:t>14/02/2023</a:t>
            </a:fld>
            <a:endParaRPr lang="it-IT"/>
          </a:p>
        </p:txBody>
      </p:sp>
      <p:sp>
        <p:nvSpPr>
          <p:cNvPr id="5" name="Segnaposto piè di pagina 4">
            <a:extLst>
              <a:ext uri="{FF2B5EF4-FFF2-40B4-BE49-F238E27FC236}">
                <a16:creationId xmlns:a16="http://schemas.microsoft.com/office/drawing/2014/main" id="{5A5836D0-4878-B613-8261-8E7D6F6DBD71}"/>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5C2F9746-720D-19CD-768D-AF250D4FFF27}"/>
              </a:ext>
            </a:extLst>
          </p:cNvPr>
          <p:cNvSpPr>
            <a:spLocks noGrp="1"/>
          </p:cNvSpPr>
          <p:nvPr>
            <p:ph type="sldNum" sz="quarter" idx="12"/>
          </p:nvPr>
        </p:nvSpPr>
        <p:spPr/>
        <p:txBody>
          <a:bodyPr/>
          <a:lstStyle/>
          <a:p>
            <a:fld id="{24FF78E9-1CA5-4CBE-99B9-886A25C4CEDD}" type="slidenum">
              <a:rPr lang="it-IT" smtClean="0"/>
              <a:t>7</a:t>
            </a:fld>
            <a:endParaRPr lang="it-IT"/>
          </a:p>
        </p:txBody>
      </p:sp>
    </p:spTree>
    <p:extLst>
      <p:ext uri="{BB962C8B-B14F-4D97-AF65-F5344CB8AC3E}">
        <p14:creationId xmlns:p14="http://schemas.microsoft.com/office/powerpoint/2010/main" val="365619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2436F6-B368-2734-9C67-0FF9C62A9EFE}"/>
              </a:ext>
            </a:extLst>
          </p:cNvPr>
          <p:cNvSpPr>
            <a:spLocks noGrp="1"/>
          </p:cNvSpPr>
          <p:nvPr>
            <p:ph type="title"/>
          </p:nvPr>
        </p:nvSpPr>
        <p:spPr/>
        <p:txBody>
          <a:bodyPr/>
          <a:lstStyle/>
          <a:p>
            <a:r>
              <a:rPr lang="it-IT" dirty="0"/>
              <a:t>Corso dei cambi e tasso di sfruttamento</a:t>
            </a:r>
          </a:p>
        </p:txBody>
      </p:sp>
      <p:sp>
        <p:nvSpPr>
          <p:cNvPr id="3" name="Segnaposto contenuto 2">
            <a:extLst>
              <a:ext uri="{FF2B5EF4-FFF2-40B4-BE49-F238E27FC236}">
                <a16:creationId xmlns:a16="http://schemas.microsoft.com/office/drawing/2014/main" id="{CC7EA68A-CD79-5405-3822-76E6604CDEA7}"/>
              </a:ext>
            </a:extLst>
          </p:cNvPr>
          <p:cNvSpPr>
            <a:spLocks noGrp="1"/>
          </p:cNvSpPr>
          <p:nvPr>
            <p:ph idx="1"/>
          </p:nvPr>
        </p:nvSpPr>
        <p:spPr/>
        <p:txBody>
          <a:bodyPr/>
          <a:lstStyle/>
          <a:p>
            <a:pPr marL="0" indent="0">
              <a:buNone/>
            </a:pPr>
            <a:r>
              <a:rPr lang="it-IT" dirty="0"/>
              <a:t>Se la moneta è un velo e il denaro è sinonimo di moneta (invece il primo è un rapporto sociale, l’altro una carta\metallo) allora perché tutti questi cambiamenti che seguono il ciclo reale (crisi\ripresa)? </a:t>
            </a:r>
          </a:p>
          <a:p>
            <a:r>
              <a:rPr lang="it-IT" dirty="0"/>
              <a:t>Cerchiamo di spiegare perché l’economia reale, ossia le </a:t>
            </a:r>
            <a:r>
              <a:rPr lang="it-IT" b="1" dirty="0"/>
              <a:t>condizioni di produzione e appropriazione di plusvalore </a:t>
            </a:r>
            <a:r>
              <a:rPr lang="it-IT" dirty="0"/>
              <a:t>(</a:t>
            </a:r>
            <a:r>
              <a:rPr lang="it-IT" dirty="0">
                <a:sym typeface="Wingdings" panose="05000000000000000000" pitchFamily="2" charset="2"/>
              </a:rPr>
              <a:t> </a:t>
            </a:r>
            <a:r>
              <a:rPr lang="it-IT">
                <a:sym typeface="Wingdings" panose="05000000000000000000" pitchFamily="2" charset="2"/>
              </a:rPr>
              <a:t>corsa all’oro</a:t>
            </a:r>
            <a:r>
              <a:rPr lang="it-IT" dirty="0">
                <a:sym typeface="Wingdings" panose="05000000000000000000" pitchFamily="2" charset="2"/>
              </a:rPr>
              <a:t>!)</a:t>
            </a:r>
            <a:r>
              <a:rPr lang="it-IT" dirty="0"/>
              <a:t> sono quelle a GUIDARE </a:t>
            </a:r>
            <a:r>
              <a:rPr lang="it-IT" b="1" dirty="0"/>
              <a:t>i fenomeni monetari e valutari </a:t>
            </a:r>
            <a:r>
              <a:rPr lang="it-IT" dirty="0"/>
              <a:t>e dunque a tutte le dinamiche che abbiamo visto e che cercheremo di spiegare anche nella prossima lezione.</a:t>
            </a:r>
          </a:p>
        </p:txBody>
      </p:sp>
      <p:sp>
        <p:nvSpPr>
          <p:cNvPr id="4" name="Segnaposto data 3">
            <a:extLst>
              <a:ext uri="{FF2B5EF4-FFF2-40B4-BE49-F238E27FC236}">
                <a16:creationId xmlns:a16="http://schemas.microsoft.com/office/drawing/2014/main" id="{777909DF-0AD6-6808-1251-B94FA218A15D}"/>
              </a:ext>
            </a:extLst>
          </p:cNvPr>
          <p:cNvSpPr>
            <a:spLocks noGrp="1"/>
          </p:cNvSpPr>
          <p:nvPr>
            <p:ph type="dt" sz="half" idx="10"/>
          </p:nvPr>
        </p:nvSpPr>
        <p:spPr/>
        <p:txBody>
          <a:bodyPr/>
          <a:lstStyle/>
          <a:p>
            <a:fld id="{7101AEE9-054F-4365-96DA-986DBB84C40F}" type="datetime1">
              <a:rPr lang="it-IT" smtClean="0"/>
              <a:t>14/02/2023</a:t>
            </a:fld>
            <a:endParaRPr lang="it-IT"/>
          </a:p>
        </p:txBody>
      </p:sp>
      <p:sp>
        <p:nvSpPr>
          <p:cNvPr id="5" name="Segnaposto piè di pagina 4">
            <a:extLst>
              <a:ext uri="{FF2B5EF4-FFF2-40B4-BE49-F238E27FC236}">
                <a16:creationId xmlns:a16="http://schemas.microsoft.com/office/drawing/2014/main" id="{241B2636-84B3-BDF5-1829-C3E3DF361427}"/>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751EA64F-7B50-9F59-2A01-3990A8D6595E}"/>
              </a:ext>
            </a:extLst>
          </p:cNvPr>
          <p:cNvSpPr>
            <a:spLocks noGrp="1"/>
          </p:cNvSpPr>
          <p:nvPr>
            <p:ph type="sldNum" sz="quarter" idx="12"/>
          </p:nvPr>
        </p:nvSpPr>
        <p:spPr/>
        <p:txBody>
          <a:bodyPr/>
          <a:lstStyle/>
          <a:p>
            <a:fld id="{24FF78E9-1CA5-4CBE-99B9-886A25C4CEDD}" type="slidenum">
              <a:rPr lang="it-IT" smtClean="0"/>
              <a:t>8</a:t>
            </a:fld>
            <a:endParaRPr lang="it-IT"/>
          </a:p>
        </p:txBody>
      </p:sp>
    </p:spTree>
    <p:extLst>
      <p:ext uri="{BB962C8B-B14F-4D97-AF65-F5344CB8AC3E}">
        <p14:creationId xmlns:p14="http://schemas.microsoft.com/office/powerpoint/2010/main" val="69549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6E2A51-B469-1845-2B9C-A7ECDC4561F2}"/>
              </a:ext>
            </a:extLst>
          </p:cNvPr>
          <p:cNvSpPr>
            <a:spLocks noGrp="1"/>
          </p:cNvSpPr>
          <p:nvPr>
            <p:ph type="title"/>
          </p:nvPr>
        </p:nvSpPr>
        <p:spPr/>
        <p:txBody>
          <a:bodyPr/>
          <a:lstStyle/>
          <a:p>
            <a:r>
              <a:rPr lang="it-IT" dirty="0"/>
              <a:t>Valute e sfruttamento</a:t>
            </a:r>
          </a:p>
        </p:txBody>
      </p:sp>
      <p:sp>
        <p:nvSpPr>
          <p:cNvPr id="3" name="Segnaposto contenuto 2">
            <a:extLst>
              <a:ext uri="{FF2B5EF4-FFF2-40B4-BE49-F238E27FC236}">
                <a16:creationId xmlns:a16="http://schemas.microsoft.com/office/drawing/2014/main" id="{0DDE4C5F-B8DF-0E59-0E7A-8C3206AB8DCC}"/>
              </a:ext>
            </a:extLst>
          </p:cNvPr>
          <p:cNvSpPr>
            <a:spLocks noGrp="1"/>
          </p:cNvSpPr>
          <p:nvPr>
            <p:ph idx="1"/>
          </p:nvPr>
        </p:nvSpPr>
        <p:spPr>
          <a:xfrm>
            <a:off x="683568" y="1340769"/>
            <a:ext cx="6855786" cy="4907638"/>
          </a:xfrm>
        </p:spPr>
        <p:txBody>
          <a:bodyPr>
            <a:normAutofit/>
          </a:bodyPr>
          <a:lstStyle/>
          <a:p>
            <a:r>
              <a:rPr lang="it-IT" sz="2400" dirty="0"/>
              <a:t>Obiettivo è quello di provare a stabilire un nesso necessario tra corso dei cambi e tasso di sfruttamento o di </a:t>
            </a:r>
            <a:r>
              <a:rPr lang="it-IT" sz="2400" dirty="0" err="1"/>
              <a:t>pluslavoro</a:t>
            </a:r>
            <a:r>
              <a:rPr lang="it-IT" sz="2400" dirty="0"/>
              <a:t>, e comunque di fornire una base reale ai problemi valutari (e monetari) </a:t>
            </a:r>
          </a:p>
          <a:p>
            <a:r>
              <a:rPr lang="it-IT" sz="2400" dirty="0"/>
              <a:t>Ciò che si cerca di capire è di capire “come, perché, per qual via” il corso dei cambi riposi </a:t>
            </a:r>
            <a:r>
              <a:rPr lang="it-IT" sz="2400" b="1" u="sng" dirty="0"/>
              <a:t>tendenzialmente</a:t>
            </a:r>
            <a:r>
              <a:rPr lang="it-IT" sz="2400" dirty="0"/>
              <a:t>, anziché sulla superficie dei fenomeni monetari, sui reali rapporti di valore della produzione capitalistica (e non meramente sulle fasi della circolazione)</a:t>
            </a:r>
          </a:p>
        </p:txBody>
      </p:sp>
      <p:sp>
        <p:nvSpPr>
          <p:cNvPr id="4" name="Segnaposto data 3">
            <a:extLst>
              <a:ext uri="{FF2B5EF4-FFF2-40B4-BE49-F238E27FC236}">
                <a16:creationId xmlns:a16="http://schemas.microsoft.com/office/drawing/2014/main" id="{603CFA64-4CBF-677A-A64C-D341353CBA3F}"/>
              </a:ext>
            </a:extLst>
          </p:cNvPr>
          <p:cNvSpPr>
            <a:spLocks noGrp="1"/>
          </p:cNvSpPr>
          <p:nvPr>
            <p:ph type="dt" sz="half" idx="10"/>
          </p:nvPr>
        </p:nvSpPr>
        <p:spPr/>
        <p:txBody>
          <a:bodyPr/>
          <a:lstStyle/>
          <a:p>
            <a:fld id="{7101AEE9-054F-4365-96DA-986DBB84C40F}" type="datetime1">
              <a:rPr lang="it-IT" smtClean="0"/>
              <a:t>14/02/2023</a:t>
            </a:fld>
            <a:endParaRPr lang="it-IT"/>
          </a:p>
        </p:txBody>
      </p:sp>
      <p:sp>
        <p:nvSpPr>
          <p:cNvPr id="5" name="Segnaposto piè di pagina 4">
            <a:extLst>
              <a:ext uri="{FF2B5EF4-FFF2-40B4-BE49-F238E27FC236}">
                <a16:creationId xmlns:a16="http://schemas.microsoft.com/office/drawing/2014/main" id="{A52153C6-647F-0137-4043-44D5026F7B7D}"/>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39F61E31-29E5-08EA-FD21-1BCF38D8408C}"/>
              </a:ext>
            </a:extLst>
          </p:cNvPr>
          <p:cNvSpPr>
            <a:spLocks noGrp="1"/>
          </p:cNvSpPr>
          <p:nvPr>
            <p:ph type="sldNum" sz="quarter" idx="12"/>
          </p:nvPr>
        </p:nvSpPr>
        <p:spPr/>
        <p:txBody>
          <a:bodyPr/>
          <a:lstStyle/>
          <a:p>
            <a:fld id="{24FF78E9-1CA5-4CBE-99B9-886A25C4CEDD}" type="slidenum">
              <a:rPr lang="it-IT" smtClean="0"/>
              <a:t>9</a:t>
            </a:fld>
            <a:endParaRPr lang="it-IT"/>
          </a:p>
        </p:txBody>
      </p:sp>
    </p:spTree>
    <p:extLst>
      <p:ext uri="{BB962C8B-B14F-4D97-AF65-F5344CB8AC3E}">
        <p14:creationId xmlns:p14="http://schemas.microsoft.com/office/powerpoint/2010/main" val="2461205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6.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TM02836342[[fn=Ione]]</Template>
  <TotalTime>5668</TotalTime>
  <Words>1856</Words>
  <Application>Microsoft Office PowerPoint</Application>
  <PresentationFormat>Presentazione su schermo (4:3)</PresentationFormat>
  <Paragraphs>108</Paragraphs>
  <Slides>16</Slides>
  <Notes>2</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Century Gothic</vt:lpstr>
      <vt:lpstr>Wingdings 3</vt:lpstr>
      <vt:lpstr>Ione</vt:lpstr>
      <vt:lpstr>Moneta, crisi e guerre valutarie (3) </vt:lpstr>
      <vt:lpstr>Denaro, Corso dei cambi e tasso di sfruttamento</vt:lpstr>
      <vt:lpstr>…dalla scorsa lezione</vt:lpstr>
      <vt:lpstr>…ancora sul circuito monetario</vt:lpstr>
      <vt:lpstr>Nella scorsa lezione</vt:lpstr>
      <vt:lpstr>Sistemi monetari internazionali</vt:lpstr>
      <vt:lpstr>Alcune ragioni della sospensione BWA? </vt:lpstr>
      <vt:lpstr>Corso dei cambi e tasso di sfruttamento</vt:lpstr>
      <vt:lpstr>Valute e sfruttamento</vt:lpstr>
      <vt:lpstr>Valute e sfruttamento</vt:lpstr>
      <vt:lpstr>Valute e sfruttamento #2</vt:lpstr>
      <vt:lpstr>Plusvalore e cambi</vt:lpstr>
      <vt:lpstr>Verifica empirica</vt:lpstr>
      <vt:lpstr>Presentazione standard di PowerPoint</vt:lpstr>
      <vt:lpstr>In conclusione</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guerra</dc:title>
  <dc:creator>carla filosa</dc:creator>
  <cp:lastModifiedBy>Francesco Schettino</cp:lastModifiedBy>
  <cp:revision>108</cp:revision>
  <dcterms:created xsi:type="dcterms:W3CDTF">2022-03-05T09:43:54Z</dcterms:created>
  <dcterms:modified xsi:type="dcterms:W3CDTF">2023-02-14T11:21:37Z</dcterms:modified>
</cp:coreProperties>
</file>