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6"/>
  </p:notesMasterIdLst>
  <p:sldIdLst>
    <p:sldId id="256" r:id="rId2"/>
    <p:sldId id="273" r:id="rId3"/>
    <p:sldId id="271" r:id="rId4"/>
    <p:sldId id="280" r:id="rId5"/>
    <p:sldId id="276" r:id="rId6"/>
    <p:sldId id="277" r:id="rId7"/>
    <p:sldId id="278" r:id="rId8"/>
    <p:sldId id="288" r:id="rId9"/>
    <p:sldId id="287" r:id="rId10"/>
    <p:sldId id="289" r:id="rId11"/>
    <p:sldId id="290" r:id="rId12"/>
    <p:sldId id="291" r:id="rId13"/>
    <p:sldId id="293" r:id="rId14"/>
    <p:sldId id="2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6477" autoAdjust="0"/>
  </p:normalViewPr>
  <p:slideViewPr>
    <p:cSldViewPr>
      <p:cViewPr varScale="1">
        <p:scale>
          <a:sx n="96" d="100"/>
          <a:sy n="96" d="100"/>
        </p:scale>
        <p:origin x="163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42FC2-37B0-4DA6-8607-1B39D964425B}" type="datetimeFigureOut">
              <a:rPr lang="it-IT" smtClean="0"/>
              <a:t>07/02/2023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87C3C-580D-40E1-8746-FDF368E78951}" type="slidenum">
              <a:rPr lang="it-IT" smtClean="0"/>
              <a:t>‹N›</a:t>
            </a:fld>
            <a:endParaRPr lang="it-IT"/>
          </a:p>
        </p:txBody>
      </p:sp>
    </p:spTree>
    <p:extLst>
      <p:ext uri="{BB962C8B-B14F-4D97-AF65-F5344CB8AC3E}">
        <p14:creationId xmlns:p14="http://schemas.microsoft.com/office/powerpoint/2010/main" val="258824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787C3C-580D-40E1-8746-FDF368E78951}" type="slidenum">
              <a:rPr lang="it-IT" smtClean="0"/>
              <a:t>1</a:t>
            </a:fld>
            <a:endParaRPr lang="it-IT"/>
          </a:p>
        </p:txBody>
      </p:sp>
    </p:spTree>
    <p:extLst>
      <p:ext uri="{BB962C8B-B14F-4D97-AF65-F5344CB8AC3E}">
        <p14:creationId xmlns:p14="http://schemas.microsoft.com/office/powerpoint/2010/main" val="127553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F4924F1-205C-48A0-A6B0-AF1F78F8299A}"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65240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BD7236-C33B-40DC-AB11-6ADE403574AA}" type="datetime1">
              <a:rPr lang="it-IT" smtClean="0"/>
              <a:t>07/02/2023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734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2BCFC98-C996-4B49-BCC2-BE57A88302E3}"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50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F2EEE09-C816-4F36-8486-ADEB9EF2C56D}"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299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2D676A-D2A3-45D5-8402-365FC881EAC3}"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77310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1D5845-9C3E-4FF4-B9E7-A9616DE0A8C2}" type="datetime1">
              <a:rPr lang="it-IT" smtClean="0"/>
              <a:t>07/02/2023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49878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9A3EA5-C2AC-453F-B63A-0FC5EB71A9EA}" type="datetime1">
              <a:rPr lang="it-IT" smtClean="0"/>
              <a:t>07/02/2023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54346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5F5852-DA85-401F-B480-796B02524685}"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30047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63F2B-2017-4CA3-A1AF-CE43A7E54637}"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8993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101AEE9-054F-4365-96DA-986DBB84C40F}"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5451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F0FD52-70DB-4470-A423-C3E1B904133F}" type="datetime1">
              <a:rPr lang="it-IT" smtClean="0"/>
              <a:t>07/02/2023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6679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A1C11B4-D6C9-4986-813A-609602DDB12B}" type="datetime1">
              <a:rPr lang="it-IT" smtClean="0"/>
              <a:t>07/02/2023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9150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BE4A9DE-B331-46F7-997E-FDB49DAD08D1}" type="datetime1">
              <a:rPr lang="it-IT" smtClean="0"/>
              <a:t>07/02/2023</a:t>
            </a:fld>
            <a:endParaRPr lang="it-IT"/>
          </a:p>
        </p:txBody>
      </p:sp>
      <p:sp>
        <p:nvSpPr>
          <p:cNvPr id="8" name="Footer Placeholder 7"/>
          <p:cNvSpPr>
            <a:spLocks noGrp="1"/>
          </p:cNvSpPr>
          <p:nvPr>
            <p:ph type="ftr" sz="quarter" idx="11"/>
          </p:nvPr>
        </p:nvSpPr>
        <p:spPr/>
        <p:txBody>
          <a:bodyPr/>
          <a:lstStyle/>
          <a:p>
            <a:r>
              <a:rPr lang="it-IT"/>
              <a:t>Università popolare A. Gramsci – Moneta, crisi e guerre valutarie (1)</a:t>
            </a:r>
          </a:p>
        </p:txBody>
      </p:sp>
      <p:sp>
        <p:nvSpPr>
          <p:cNvPr id="9" name="Slide Number Placeholder 8"/>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086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5B89899E-7912-4E42-AED5-8CE8A2EE1D86}" type="datetime1">
              <a:rPr lang="it-IT" smtClean="0"/>
              <a:t>07/02/2023</a:t>
            </a:fld>
            <a:endParaRPr lang="it-IT"/>
          </a:p>
        </p:txBody>
      </p:sp>
      <p:sp>
        <p:nvSpPr>
          <p:cNvPr id="5" name="Footer Placeholder 3"/>
          <p:cNvSpPr>
            <a:spLocks noGrp="1"/>
          </p:cNvSpPr>
          <p:nvPr>
            <p:ph type="ftr" sz="quarter" idx="11"/>
          </p:nvPr>
        </p:nvSpPr>
        <p:spPr/>
        <p:txBody>
          <a:bodyPr/>
          <a:lstStyle/>
          <a:p>
            <a:r>
              <a:rPr lang="it-IT"/>
              <a:t>Università popolare A. Gramsci – Moneta, crisi e guerre valutarie (1)</a:t>
            </a:r>
          </a:p>
        </p:txBody>
      </p:sp>
      <p:sp>
        <p:nvSpPr>
          <p:cNvPr id="6" name="Slide Number Placeholder 4"/>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1742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F02A9B-DEA6-4CFD-913A-3F7191362DD1}" type="datetime1">
              <a:rPr lang="it-IT" smtClean="0"/>
              <a:t>07/02/2023</a:t>
            </a:fld>
            <a:endParaRPr lang="it-IT"/>
          </a:p>
        </p:txBody>
      </p:sp>
      <p:sp>
        <p:nvSpPr>
          <p:cNvPr id="5" name="Footer Placeholder 2"/>
          <p:cNvSpPr>
            <a:spLocks noGrp="1"/>
          </p:cNvSpPr>
          <p:nvPr>
            <p:ph type="ftr" sz="quarter" idx="11"/>
          </p:nvPr>
        </p:nvSpPr>
        <p:spPr/>
        <p:txBody>
          <a:bodyPr/>
          <a:lstStyle/>
          <a:p>
            <a:r>
              <a:rPr lang="it-IT"/>
              <a:t>Università popolare A. Gramsci – Moneta, crisi e guerre valutarie (1)</a:t>
            </a:r>
          </a:p>
        </p:txBody>
      </p:sp>
      <p:sp>
        <p:nvSpPr>
          <p:cNvPr id="6" name="Slide Number Placeholder 3"/>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8956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20862CC0-1761-4C70-8454-36D91DF9807E}" type="datetime1">
              <a:rPr lang="it-IT" smtClean="0"/>
              <a:t>07/02/2023</a:t>
            </a:fld>
            <a:endParaRPr lang="it-IT"/>
          </a:p>
        </p:txBody>
      </p:sp>
      <p:sp>
        <p:nvSpPr>
          <p:cNvPr id="5" name="Footer Placeholder 5"/>
          <p:cNvSpPr>
            <a:spLocks noGrp="1"/>
          </p:cNvSpPr>
          <p:nvPr>
            <p:ph type="ftr" sz="quarter" idx="11"/>
          </p:nvPr>
        </p:nvSpPr>
        <p:spPr/>
        <p:txBody>
          <a:bodyPr/>
          <a:lstStyle/>
          <a:p>
            <a:r>
              <a:rPr lang="it-IT"/>
              <a:t>Università popolare A. Gramsci – Moneta, crisi e guerre valutarie (1)</a:t>
            </a:r>
          </a:p>
        </p:txBody>
      </p:sp>
      <p:sp>
        <p:nvSpPr>
          <p:cNvPr id="6"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42296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632E9F7-9028-4CD3-BDCA-B5DA2A6076BE}" type="datetime1">
              <a:rPr lang="it-IT" smtClean="0"/>
              <a:t>07/02/2023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0179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A55732-690F-4532-BBE9-F29996FBEFCF}" type="datetime1">
              <a:rPr lang="it-IT" smtClean="0"/>
              <a:t>07/02/2023</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it-IT"/>
              <a:t>Università popolare A. Gramsci – Moneta, crisi e guerre valutarie (1)</a:t>
            </a: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4FF78E9-1CA5-4CBE-99B9-886A25C4CEDD}" type="slidenum">
              <a:rPr lang="it-IT" smtClean="0"/>
              <a:t>‹N›</a:t>
            </a:fld>
            <a:endParaRPr lang="it-IT"/>
          </a:p>
        </p:txBody>
      </p:sp>
    </p:spTree>
    <p:extLst>
      <p:ext uri="{BB962C8B-B14F-4D97-AF65-F5344CB8AC3E}">
        <p14:creationId xmlns:p14="http://schemas.microsoft.com/office/powerpoint/2010/main" val="2876808504"/>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hf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video" Target="https://www.youtube.com/embed/cpbbuaIA3Ds?start=20&amp;feature=oembed" TargetMode="Externa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719304" y="390182"/>
            <a:ext cx="4262485" cy="3284924"/>
          </a:xfrm>
        </p:spPr>
        <p:txBody>
          <a:bodyPr>
            <a:normAutofit fontScale="90000"/>
          </a:bodyPr>
          <a:lstStyle/>
          <a:p>
            <a:r>
              <a:rPr lang="it-IT" sz="5600" dirty="0"/>
              <a:t>Moneta, crisi e guerre valutarie (2)</a:t>
            </a:r>
            <a:br>
              <a:rPr lang="it-IT" sz="5600" dirty="0"/>
            </a:br>
            <a:endParaRPr lang="it-IT" sz="5600" dirty="0"/>
          </a:p>
        </p:txBody>
      </p:sp>
      <p:sp>
        <p:nvSpPr>
          <p:cNvPr id="3" name="Sottotitolo 2"/>
          <p:cNvSpPr>
            <a:spLocks noGrp="1"/>
          </p:cNvSpPr>
          <p:nvPr>
            <p:ph type="subTitle" idx="1"/>
          </p:nvPr>
        </p:nvSpPr>
        <p:spPr>
          <a:xfrm rot="21420000">
            <a:off x="3778875" y="2895365"/>
            <a:ext cx="4865175" cy="1385976"/>
          </a:xfrm>
        </p:spPr>
        <p:txBody>
          <a:bodyPr>
            <a:normAutofit/>
          </a:bodyPr>
          <a:lstStyle/>
          <a:p>
            <a:pPr>
              <a:lnSpc>
                <a:spcPct val="110000"/>
              </a:lnSpc>
            </a:pPr>
            <a:r>
              <a:rPr lang="it-IT" sz="1200"/>
              <a:t>L’origine del denaro è nello scambio di prodotti. Gli scambi internazionali hanno sviluppato il «commercio con la merce-denaro». Di qui  l’attività del cambio come uno dei fondamenti originari del moderno commercio. Denaro come </a:t>
            </a:r>
            <a:r>
              <a:rPr lang="it-IT" sz="1200" i="1"/>
              <a:t>moneta</a:t>
            </a:r>
            <a:r>
              <a:rPr lang="it-IT" sz="1200"/>
              <a:t> nazionale e </a:t>
            </a:r>
            <a:r>
              <a:rPr lang="it-IT" sz="1200" i="1"/>
              <a:t>denaro</a:t>
            </a:r>
            <a:r>
              <a:rPr lang="it-IT" sz="1200"/>
              <a:t> mondiale, </a:t>
            </a:r>
            <a:r>
              <a:rPr lang="it-IT" sz="1200" i="1"/>
              <a:t>lavoro sociale</a:t>
            </a:r>
            <a:r>
              <a:rPr lang="it-IT" sz="1200"/>
              <a:t>.</a:t>
            </a:r>
            <a:endParaRPr lang="it-IT" sz="1200" dirty="0"/>
          </a:p>
        </p:txBody>
      </p:sp>
      <p:sp>
        <p:nvSpPr>
          <p:cNvPr id="7" name="Segnaposto data 6">
            <a:extLst>
              <a:ext uri="{FF2B5EF4-FFF2-40B4-BE49-F238E27FC236}">
                <a16:creationId xmlns:a16="http://schemas.microsoft.com/office/drawing/2014/main" id="{0D9E5309-DAFD-F4E1-7285-4F4C6218EE6F}"/>
              </a:ext>
            </a:extLst>
          </p:cNvPr>
          <p:cNvSpPr>
            <a:spLocks noGrp="1"/>
          </p:cNvSpPr>
          <p:nvPr>
            <p:ph type="dt" sz="half" idx="10"/>
          </p:nvPr>
        </p:nvSpPr>
        <p:spPr/>
        <p:txBody>
          <a:bodyPr/>
          <a:lstStyle/>
          <a:p>
            <a:fld id="{5B7799ED-3315-43A8-A331-CDAD1CE96F06}" type="datetime1">
              <a:rPr lang="it-IT" smtClean="0"/>
              <a:t>07/02/2023</a:t>
            </a:fld>
            <a:endParaRPr lang="it-IT"/>
          </a:p>
        </p:txBody>
      </p:sp>
      <p:sp>
        <p:nvSpPr>
          <p:cNvPr id="5" name="Segnaposto piè di pagina 4"/>
          <p:cNvSpPr>
            <a:spLocks noGrp="1"/>
          </p:cNvSpPr>
          <p:nvPr>
            <p:ph type="ftr" sz="quarter" idx="11"/>
          </p:nvPr>
        </p:nvSpPr>
        <p:spPr>
          <a:xfrm rot="21420000">
            <a:off x="194782" y="4738541"/>
            <a:ext cx="8498918" cy="1584995"/>
          </a:xfrm>
        </p:spPr>
        <p:txBody>
          <a:bodyPr>
            <a:normAutofit/>
          </a:bodyPr>
          <a:lstStyle/>
          <a:p>
            <a:pPr algn="ctr"/>
            <a:r>
              <a:rPr lang="it-IT" sz="3900" dirty="0"/>
              <a:t>Università popolare A. Gramsci </a:t>
            </a:r>
            <a:r>
              <a:rPr lang="it-IT" sz="2600" i="1" dirty="0"/>
              <a:t>francesco.schettino@gmail.com</a:t>
            </a:r>
          </a:p>
        </p:txBody>
      </p:sp>
      <p:sp>
        <p:nvSpPr>
          <p:cNvPr id="6" name="Segnaposto numero diapositiva 5"/>
          <p:cNvSpPr>
            <a:spLocks noGrp="1"/>
          </p:cNvSpPr>
          <p:nvPr>
            <p:ph type="sldNum" sz="quarter" idx="12"/>
          </p:nvPr>
        </p:nvSpPr>
        <p:spPr>
          <a:xfrm rot="21420000">
            <a:off x="7725367" y="5144982"/>
            <a:ext cx="680390" cy="498470"/>
          </a:xfrm>
        </p:spPr>
        <p:txBody>
          <a:bodyPr>
            <a:normAutofit lnSpcReduction="10000"/>
          </a:bodyPr>
          <a:lstStyle/>
          <a:p>
            <a:pPr algn="r">
              <a:spcAft>
                <a:spcPts val="600"/>
              </a:spcAft>
            </a:pPr>
            <a:fld id="{24FF78E9-1CA5-4CBE-99B9-886A25C4CEDD}" type="slidenum">
              <a:rPr lang="it-IT" smtClean="0">
                <a:solidFill>
                  <a:schemeClr val="bg1"/>
                </a:solidFill>
              </a:rPr>
              <a:pPr algn="r">
                <a:spcAft>
                  <a:spcPts val="600"/>
                </a:spcAft>
              </a:pPr>
              <a:t>1</a:t>
            </a:fld>
            <a:endParaRPr lang="it-IT" dirty="0">
              <a:solidFill>
                <a:schemeClr val="bg1"/>
              </a:solidFill>
            </a:endParaRPr>
          </a:p>
        </p:txBody>
      </p:sp>
      <p:pic>
        <p:nvPicPr>
          <p:cNvPr id="14" name="Picture 7">
            <a:extLst>
              <a:ext uri="{FF2B5EF4-FFF2-40B4-BE49-F238E27FC236}">
                <a16:creationId xmlns:a16="http://schemas.microsoft.com/office/drawing/2014/main" id="{0C86F55D-2160-B373-6CF0-1F76FC81EE56}"/>
              </a:ext>
            </a:extLst>
          </p:cNvPr>
          <p:cNvPicPr>
            <a:picLocks noChangeAspect="1"/>
          </p:cNvPicPr>
          <p:nvPr/>
        </p:nvPicPr>
        <p:blipFill rotWithShape="1">
          <a:blip r:embed="rId6"/>
          <a:srcRect l="24102" r="26484" b="1"/>
          <a:stretch/>
        </p:blipFill>
        <p:spPr>
          <a:xfrm rot="21420000">
            <a:off x="-88939" y="237518"/>
            <a:ext cx="3474957" cy="4518254"/>
          </a:xfrm>
          <a:custGeom>
            <a:avLst/>
            <a:gdLst/>
            <a:ahLst/>
            <a:cxnLst/>
            <a:rect l="l" t="t" r="r" b="b"/>
            <a:pathLst>
              <a:path w="4633277" h="4410442">
                <a:moveTo>
                  <a:pt x="4633277" y="0"/>
                </a:moveTo>
                <a:lnTo>
                  <a:pt x="4633277" y="4410442"/>
                </a:lnTo>
                <a:lnTo>
                  <a:pt x="0" y="4410442"/>
                </a:lnTo>
                <a:lnTo>
                  <a:pt x="231142" y="0"/>
                </a:lnTo>
                <a:close/>
              </a:path>
            </a:pathLst>
          </a:custGeom>
        </p:spPr>
      </p:pic>
      <p:pic>
        <p:nvPicPr>
          <p:cNvPr id="9" name="Elementi multimediali online 8" title="Money - Pink Floyd HD (Studio Version)">
            <a:hlinkClick r:id="" action="ppaction://media"/>
            <a:extLst>
              <a:ext uri="{FF2B5EF4-FFF2-40B4-BE49-F238E27FC236}">
                <a16:creationId xmlns:a16="http://schemas.microsoft.com/office/drawing/2014/main" id="{4860344F-A0A6-D84F-8B2D-E977D381F17F}"/>
              </a:ext>
            </a:extLst>
          </p:cNvPr>
          <p:cNvPicPr>
            <a:picLocks noRot="1" noChangeAspect="1"/>
          </p:cNvPicPr>
          <p:nvPr>
            <a:videoFile r:link="rId2"/>
          </p:nvPr>
        </p:nvPicPr>
        <p:blipFill>
          <a:blip r:embed="rId7"/>
          <a:stretch>
            <a:fillRect/>
          </a:stretch>
        </p:blipFill>
        <p:spPr>
          <a:xfrm>
            <a:off x="484108" y="2870803"/>
            <a:ext cx="2540000" cy="1435100"/>
          </a:xfrm>
          <a:prstGeom prst="rect">
            <a:avLst/>
          </a:prstGeom>
        </p:spPr>
      </p:pic>
    </p:spTree>
    <p:custDataLst>
      <p:tags r:id="rId1"/>
    </p:custDataLst>
    <p:extLst>
      <p:ext uri="{BB962C8B-B14F-4D97-AF65-F5344CB8AC3E}">
        <p14:creationId xmlns:p14="http://schemas.microsoft.com/office/powerpoint/2010/main" val="37911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3C0889-53F6-3C62-78E2-A11B76B010E3}"/>
              </a:ext>
            </a:extLst>
          </p:cNvPr>
          <p:cNvSpPr>
            <a:spLocks noGrp="1"/>
          </p:cNvSpPr>
          <p:nvPr>
            <p:ph type="title"/>
          </p:nvPr>
        </p:nvSpPr>
        <p:spPr>
          <a:xfrm>
            <a:off x="748756" y="363158"/>
            <a:ext cx="7055380" cy="1400530"/>
          </a:xfrm>
        </p:spPr>
        <p:txBody>
          <a:bodyPr/>
          <a:lstStyle/>
          <a:p>
            <a:pPr>
              <a:defRPr/>
            </a:pPr>
            <a:r>
              <a:rPr lang="it-IT" dirty="0"/>
              <a:t>Denaro #3</a:t>
            </a:r>
          </a:p>
        </p:txBody>
      </p:sp>
      <p:sp>
        <p:nvSpPr>
          <p:cNvPr id="3" name="Segnaposto contenuto 2">
            <a:extLst>
              <a:ext uri="{FF2B5EF4-FFF2-40B4-BE49-F238E27FC236}">
                <a16:creationId xmlns:a16="http://schemas.microsoft.com/office/drawing/2014/main" id="{053B1813-19B1-8BD3-47D2-0316C3AC0D14}"/>
              </a:ext>
            </a:extLst>
          </p:cNvPr>
          <p:cNvSpPr>
            <a:spLocks noGrp="1"/>
          </p:cNvSpPr>
          <p:nvPr>
            <p:ph idx="1"/>
          </p:nvPr>
        </p:nvSpPr>
        <p:spPr>
          <a:xfrm>
            <a:off x="850818" y="1419000"/>
            <a:ext cx="6711654" cy="4195481"/>
          </a:xfrm>
        </p:spPr>
        <p:txBody>
          <a:bodyPr>
            <a:normAutofit fontScale="92500"/>
          </a:bodyPr>
          <a:lstStyle/>
          <a:p>
            <a:pPr>
              <a:defRPr/>
            </a:pPr>
            <a:r>
              <a:rPr lang="it-IT" sz="2800" i="1" dirty="0"/>
              <a:t>Forma di denaro </a:t>
            </a:r>
            <a:r>
              <a:rPr lang="it-IT" sz="2800" dirty="0"/>
              <a:t>è solo un riflesso delle relazioni di tutte le merci che aderisce saldamente ad una merce;</a:t>
            </a:r>
          </a:p>
          <a:p>
            <a:pPr>
              <a:defRPr/>
            </a:pPr>
            <a:r>
              <a:rPr lang="it-IT" sz="2800" dirty="0"/>
              <a:t>Il processo di scambio non dà alla merce che esso trasforma in denaro il suo </a:t>
            </a:r>
            <a:r>
              <a:rPr lang="it-IT" sz="2800" i="1" dirty="0"/>
              <a:t>valore,</a:t>
            </a:r>
            <a:r>
              <a:rPr lang="it-IT" sz="2800" dirty="0"/>
              <a:t> bensì traduce esso in una forma specifica, appunto monetaria.</a:t>
            </a:r>
          </a:p>
          <a:p>
            <a:pPr>
              <a:defRPr/>
            </a:pPr>
            <a:r>
              <a:rPr lang="it-IT" sz="2800" dirty="0"/>
              <a:t>Valore --- prezzo; Plusvalore --- profitto</a:t>
            </a:r>
          </a:p>
        </p:txBody>
      </p:sp>
      <p:sp>
        <p:nvSpPr>
          <p:cNvPr id="26628" name="Segnaposto numero diapositiva 3">
            <a:extLst>
              <a:ext uri="{FF2B5EF4-FFF2-40B4-BE49-F238E27FC236}">
                <a16:creationId xmlns:a16="http://schemas.microsoft.com/office/drawing/2014/main" id="{0DFF2CAF-EC56-9194-D2C2-3CEAB122A320}"/>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DD0B6ED6-CC9B-4DCB-AC8B-6B5918C6C253}" type="slidenum">
              <a:rPr lang="en-GB" altLang="it-IT">
                <a:latin typeface="Arial" panose="020B0604020202020204" pitchFamily="34" charset="0"/>
              </a:rPr>
              <a:pPr eaLnBrk="1" hangingPunct="1"/>
              <a:t>10</a:t>
            </a:fld>
            <a:endParaRPr lang="en-GB" altLang="it-IT">
              <a:latin typeface="Arial" panose="020B0604020202020204" pitchFamily="34" charset="0"/>
            </a:endParaRPr>
          </a:p>
        </p:txBody>
      </p:sp>
      <p:sp>
        <p:nvSpPr>
          <p:cNvPr id="26629" name="Segnaposto piè di pagina 4">
            <a:extLst>
              <a:ext uri="{FF2B5EF4-FFF2-40B4-BE49-F238E27FC236}">
                <a16:creationId xmlns:a16="http://schemas.microsoft.com/office/drawing/2014/main" id="{C0907F62-B400-EE95-8ED8-3989BCB1166B}"/>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extLst>
      <p:ext uri="{BB962C8B-B14F-4D97-AF65-F5344CB8AC3E}">
        <p14:creationId xmlns:p14="http://schemas.microsoft.com/office/powerpoint/2010/main" val="361470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CA563-4217-68B2-F7F6-C464392F59E0}"/>
              </a:ext>
            </a:extLst>
          </p:cNvPr>
          <p:cNvSpPr>
            <a:spLocks noGrp="1"/>
          </p:cNvSpPr>
          <p:nvPr>
            <p:ph type="title"/>
          </p:nvPr>
        </p:nvSpPr>
        <p:spPr/>
        <p:txBody>
          <a:bodyPr/>
          <a:lstStyle/>
          <a:p>
            <a:pPr>
              <a:defRPr/>
            </a:pPr>
            <a:r>
              <a:rPr lang="it-IT" dirty="0"/>
              <a:t>Denaro, valore e prezzo</a:t>
            </a:r>
          </a:p>
        </p:txBody>
      </p:sp>
      <p:sp>
        <p:nvSpPr>
          <p:cNvPr id="3" name="Segnaposto contenuto 2">
            <a:extLst>
              <a:ext uri="{FF2B5EF4-FFF2-40B4-BE49-F238E27FC236}">
                <a16:creationId xmlns:a16="http://schemas.microsoft.com/office/drawing/2014/main" id="{ED971D1A-58E2-F120-1FD4-B38EBB1B9F72}"/>
              </a:ext>
            </a:extLst>
          </p:cNvPr>
          <p:cNvSpPr>
            <a:spLocks noGrp="1"/>
          </p:cNvSpPr>
          <p:nvPr>
            <p:ph idx="1"/>
          </p:nvPr>
        </p:nvSpPr>
        <p:spPr/>
        <p:txBody>
          <a:bodyPr/>
          <a:lstStyle/>
          <a:p>
            <a:pPr>
              <a:defRPr/>
            </a:pPr>
            <a:r>
              <a:rPr lang="it-IT" sz="3200" dirty="0"/>
              <a:t>Il prezzo è il </a:t>
            </a:r>
            <a:r>
              <a:rPr lang="it-IT" sz="3200" b="1" dirty="0">
                <a:solidFill>
                  <a:srgbClr val="FFFF00"/>
                </a:solidFill>
              </a:rPr>
              <a:t>nome di denaro </a:t>
            </a:r>
            <a:r>
              <a:rPr lang="it-IT" sz="3200" dirty="0"/>
              <a:t>del lavoro oggettivato all’interno della merce</a:t>
            </a:r>
          </a:p>
          <a:p>
            <a:pPr>
              <a:defRPr/>
            </a:pPr>
            <a:r>
              <a:rPr lang="it-IT" dirty="0"/>
              <a:t>Nel rapporto di scambio espresso in denaro può trovare luogo, oltre alla grandezza di valore, anche altri elementi che rendono assai plausibile (per certi versi sistematica) l’incongruenza tra </a:t>
            </a:r>
            <a:r>
              <a:rPr lang="it-IT" i="1" dirty="0"/>
              <a:t>valori </a:t>
            </a:r>
            <a:r>
              <a:rPr lang="it-IT" dirty="0"/>
              <a:t>e </a:t>
            </a:r>
            <a:r>
              <a:rPr lang="it-IT" i="1" dirty="0"/>
              <a:t>prezzi.</a:t>
            </a:r>
          </a:p>
          <a:p>
            <a:pPr marL="0" indent="0">
              <a:buNone/>
              <a:defRPr/>
            </a:pPr>
            <a:r>
              <a:rPr lang="it-IT" sz="2800" i="1" dirty="0">
                <a:highlight>
                  <a:srgbClr val="FF0000"/>
                </a:highlight>
                <a:sym typeface="Wingdings" panose="05000000000000000000" pitchFamily="2" charset="2"/>
              </a:rPr>
              <a:t> Il denaro NON è UN VELO</a:t>
            </a:r>
            <a:endParaRPr lang="it-IT" sz="2800" i="1" dirty="0">
              <a:highlight>
                <a:srgbClr val="FF0000"/>
              </a:highlight>
            </a:endParaRPr>
          </a:p>
          <a:p>
            <a:pPr marL="0" indent="0">
              <a:buNone/>
              <a:defRPr/>
            </a:pPr>
            <a:endParaRPr lang="it-IT" i="1" dirty="0"/>
          </a:p>
          <a:p>
            <a:pPr marL="0" indent="0">
              <a:buFont typeface="Wingdings" panose="05000000000000000000" pitchFamily="2" charset="2"/>
              <a:buNone/>
              <a:defRPr/>
            </a:pPr>
            <a:endParaRPr lang="it-IT" dirty="0"/>
          </a:p>
        </p:txBody>
      </p:sp>
      <p:sp>
        <p:nvSpPr>
          <p:cNvPr id="27652" name="Segnaposto numero diapositiva 3">
            <a:extLst>
              <a:ext uri="{FF2B5EF4-FFF2-40B4-BE49-F238E27FC236}">
                <a16:creationId xmlns:a16="http://schemas.microsoft.com/office/drawing/2014/main" id="{43D3C488-1617-56A4-BBCC-6915A0412753}"/>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27671089-7330-4E88-8D33-2B7677F37C45}" type="slidenum">
              <a:rPr lang="en-GB" altLang="it-IT">
                <a:latin typeface="Arial" panose="020B0604020202020204" pitchFamily="34" charset="0"/>
              </a:rPr>
              <a:pPr eaLnBrk="1" hangingPunct="1"/>
              <a:t>11</a:t>
            </a:fld>
            <a:endParaRPr lang="en-GB" altLang="it-IT">
              <a:latin typeface="Arial" panose="020B0604020202020204" pitchFamily="34" charset="0"/>
            </a:endParaRPr>
          </a:p>
        </p:txBody>
      </p:sp>
      <p:sp>
        <p:nvSpPr>
          <p:cNvPr id="27653" name="Segnaposto piè di pagina 4">
            <a:extLst>
              <a:ext uri="{FF2B5EF4-FFF2-40B4-BE49-F238E27FC236}">
                <a16:creationId xmlns:a16="http://schemas.microsoft.com/office/drawing/2014/main" id="{000CCDEA-5348-41A1-F07A-33D2B521438F}"/>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extLst>
      <p:ext uri="{BB962C8B-B14F-4D97-AF65-F5344CB8AC3E}">
        <p14:creationId xmlns:p14="http://schemas.microsoft.com/office/powerpoint/2010/main" val="227526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EE5A49-83C7-A562-71AC-1C8EACAE36F5}"/>
              </a:ext>
            </a:extLst>
          </p:cNvPr>
          <p:cNvSpPr>
            <a:spLocks noGrp="1"/>
          </p:cNvSpPr>
          <p:nvPr>
            <p:ph type="title"/>
          </p:nvPr>
        </p:nvSpPr>
        <p:spPr>
          <a:xfrm>
            <a:off x="542749" y="56804"/>
            <a:ext cx="7055380" cy="1400530"/>
          </a:xfrm>
        </p:spPr>
        <p:txBody>
          <a:bodyPr/>
          <a:lstStyle/>
          <a:p>
            <a:r>
              <a:rPr lang="it-IT" dirty="0"/>
              <a:t>Denaro e moneta</a:t>
            </a:r>
          </a:p>
        </p:txBody>
      </p:sp>
      <p:sp>
        <p:nvSpPr>
          <p:cNvPr id="3" name="Segnaposto contenuto 2">
            <a:extLst>
              <a:ext uri="{FF2B5EF4-FFF2-40B4-BE49-F238E27FC236}">
                <a16:creationId xmlns:a16="http://schemas.microsoft.com/office/drawing/2014/main" id="{E736DDD7-3734-2E5A-3D39-8C52FB2972FB}"/>
              </a:ext>
            </a:extLst>
          </p:cNvPr>
          <p:cNvSpPr>
            <a:spLocks noGrp="1"/>
          </p:cNvSpPr>
          <p:nvPr>
            <p:ph idx="1"/>
          </p:nvPr>
        </p:nvSpPr>
        <p:spPr>
          <a:xfrm>
            <a:off x="264919" y="836712"/>
            <a:ext cx="7274435" cy="5411695"/>
          </a:xfrm>
        </p:spPr>
        <p:txBody>
          <a:bodyPr>
            <a:normAutofit/>
          </a:bodyPr>
          <a:lstStyle/>
          <a:p>
            <a:r>
              <a:rPr lang="it-IT" sz="1800" dirty="0"/>
              <a:t>Dalla funzione del denaro come mezzo di circolazione sorge la sua figura di </a:t>
            </a:r>
            <a:r>
              <a:rPr lang="it-IT" sz="1800" dirty="0">
                <a:solidFill>
                  <a:schemeClr val="accent3"/>
                </a:solidFill>
              </a:rPr>
              <a:t>moneta</a:t>
            </a:r>
            <a:r>
              <a:rPr lang="it-IT" sz="1800" dirty="0"/>
              <a:t>. La parte di peso d'oro rappresentata nel prezzo ossia nel nome in denaro delle merci, deve presentarsi di contro ad esse, nella circolazione, come pezzo d'oro di identico nome, ossia moneta. </a:t>
            </a:r>
          </a:p>
          <a:p>
            <a:r>
              <a:rPr lang="it-IT" sz="1800" dirty="0"/>
              <a:t>Come già la definizione della scala di misura dei prezzi, la monetazione è affare che spetta allo Stato. Nelle differenti uniformi nazionali che oro e argento portano quando sono moneta, ma che poi tornano a svestire sul mercato mondiale, si fa luce la distinzione fra le sfere interne o nazionali della circolazione delle merci e la loro sfera generale, il mercato mondiale.</a:t>
            </a:r>
          </a:p>
          <a:p>
            <a:r>
              <a:rPr lang="it-IT" sz="1800" dirty="0"/>
              <a:t>Se lo stesso corso del denaro separa il contenuto reale dal contenuto nominale della moneta, ossia separa la sua esistenza di metallo dalla sua esistenza funzionale, questo significa che in esso è latente la possibilità di sostituire il denaro metallico, nella sua funzione di moneta, con marche di altro materiale, ossia con simboli. </a:t>
            </a:r>
            <a:r>
              <a:rPr lang="it-IT" sz="1800" dirty="0">
                <a:highlight>
                  <a:srgbClr val="FF0000"/>
                </a:highlight>
                <a:sym typeface="Wingdings" panose="05000000000000000000" pitchFamily="2" charset="2"/>
              </a:rPr>
              <a:t> CRIPTOVALUTE</a:t>
            </a:r>
            <a:endParaRPr lang="it-IT" sz="1800" dirty="0">
              <a:highlight>
                <a:srgbClr val="FF0000"/>
              </a:highlight>
            </a:endParaRPr>
          </a:p>
        </p:txBody>
      </p:sp>
      <p:sp>
        <p:nvSpPr>
          <p:cNvPr id="4" name="Segnaposto data 3">
            <a:extLst>
              <a:ext uri="{FF2B5EF4-FFF2-40B4-BE49-F238E27FC236}">
                <a16:creationId xmlns:a16="http://schemas.microsoft.com/office/drawing/2014/main" id="{D81052C6-4661-23FD-17AB-AC264D672EC2}"/>
              </a:ext>
            </a:extLst>
          </p:cNvPr>
          <p:cNvSpPr>
            <a:spLocks noGrp="1"/>
          </p:cNvSpPr>
          <p:nvPr>
            <p:ph type="dt" sz="half" idx="10"/>
          </p:nvPr>
        </p:nvSpPr>
        <p:spPr/>
        <p:txBody>
          <a:bodyPr/>
          <a:lstStyle/>
          <a:p>
            <a:fld id="{7101AEE9-054F-4365-96DA-986DBB84C40F}" type="datetime1">
              <a:rPr lang="it-IT" smtClean="0"/>
              <a:t>07/02/2023</a:t>
            </a:fld>
            <a:endParaRPr lang="it-IT"/>
          </a:p>
        </p:txBody>
      </p:sp>
      <p:sp>
        <p:nvSpPr>
          <p:cNvPr id="5" name="Segnaposto piè di pagina 4">
            <a:extLst>
              <a:ext uri="{FF2B5EF4-FFF2-40B4-BE49-F238E27FC236}">
                <a16:creationId xmlns:a16="http://schemas.microsoft.com/office/drawing/2014/main" id="{9671B4E2-9EF6-B533-04DA-FD9005A44D1D}"/>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D0BA61C5-6C6B-E6C2-037B-4F260CDDE872}"/>
              </a:ext>
            </a:extLst>
          </p:cNvPr>
          <p:cNvSpPr>
            <a:spLocks noGrp="1"/>
          </p:cNvSpPr>
          <p:nvPr>
            <p:ph type="sldNum" sz="quarter" idx="12"/>
          </p:nvPr>
        </p:nvSpPr>
        <p:spPr/>
        <p:txBody>
          <a:bodyPr/>
          <a:lstStyle/>
          <a:p>
            <a:fld id="{24FF78E9-1CA5-4CBE-99B9-886A25C4CEDD}" type="slidenum">
              <a:rPr lang="it-IT" smtClean="0"/>
              <a:t>12</a:t>
            </a:fld>
            <a:endParaRPr lang="it-IT"/>
          </a:p>
        </p:txBody>
      </p:sp>
    </p:spTree>
    <p:extLst>
      <p:ext uri="{BB962C8B-B14F-4D97-AF65-F5344CB8AC3E}">
        <p14:creationId xmlns:p14="http://schemas.microsoft.com/office/powerpoint/2010/main" val="3807253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5716B6-15E0-038E-CC5E-14A79DCE6CCE}"/>
              </a:ext>
            </a:extLst>
          </p:cNvPr>
          <p:cNvSpPr>
            <a:spLocks noGrp="1"/>
          </p:cNvSpPr>
          <p:nvPr>
            <p:ph type="title"/>
          </p:nvPr>
        </p:nvSpPr>
        <p:spPr/>
        <p:txBody>
          <a:bodyPr/>
          <a:lstStyle/>
          <a:p>
            <a:r>
              <a:rPr lang="it-IT" dirty="0"/>
              <a:t>Moneta mondiale</a:t>
            </a:r>
          </a:p>
        </p:txBody>
      </p:sp>
      <p:sp>
        <p:nvSpPr>
          <p:cNvPr id="3" name="Segnaposto contenuto 2">
            <a:extLst>
              <a:ext uri="{FF2B5EF4-FFF2-40B4-BE49-F238E27FC236}">
                <a16:creationId xmlns:a16="http://schemas.microsoft.com/office/drawing/2014/main" id="{EC99CC81-B3BD-27FC-F432-34E4897B3BFF}"/>
              </a:ext>
            </a:extLst>
          </p:cNvPr>
          <p:cNvSpPr>
            <a:spLocks noGrp="1"/>
          </p:cNvSpPr>
          <p:nvPr>
            <p:ph idx="1"/>
          </p:nvPr>
        </p:nvSpPr>
        <p:spPr>
          <a:xfrm>
            <a:off x="611560" y="1196753"/>
            <a:ext cx="6927794" cy="5051654"/>
          </a:xfrm>
        </p:spPr>
        <p:txBody>
          <a:bodyPr>
            <a:normAutofit fontScale="25000" lnSpcReduction="20000"/>
          </a:bodyPr>
          <a:lstStyle/>
          <a:p>
            <a:r>
              <a:rPr lang="it-IT" sz="6400" dirty="0"/>
              <a:t>Nel commercio mondiale le merci dispiegano universalmente il </a:t>
            </a:r>
            <a:r>
              <a:rPr lang="it-IT" sz="6400" dirty="0">
                <a:solidFill>
                  <a:schemeClr val="accent3"/>
                </a:solidFill>
              </a:rPr>
              <a:t>loro valore</a:t>
            </a:r>
            <a:r>
              <a:rPr lang="it-IT" sz="6400" dirty="0"/>
              <a:t>. Dunque, la loro forma autonoma di valore si presenta quivi di fronte ad esse, ovviamente, come moneta mondiale. Solo sul mercato mondiale il denaro funziona in pieno come quella merce la cui forma naturale è allo stesso tempo forma immediatamente sociale di realizzazione del lavoro umano in </a:t>
            </a:r>
            <a:r>
              <a:rPr lang="it-IT" sz="6400" dirty="0" err="1"/>
              <a:t>abstracto</a:t>
            </a:r>
            <a:r>
              <a:rPr lang="it-IT" sz="6400" dirty="0"/>
              <a:t>. Il suo modo di esistenza diventa adeguato al suo concetto.</a:t>
            </a:r>
          </a:p>
          <a:p>
            <a:r>
              <a:rPr lang="it-IT" sz="6400" dirty="0">
                <a:highlight>
                  <a:srgbClr val="FF0000"/>
                </a:highlight>
              </a:rPr>
              <a:t>La moneta mondiale funziona come mezzo generale di pagamento, mezzo generale d'acquisto e come materializzazione assolutamente sociale della ricchezza in genere </a:t>
            </a:r>
            <a:r>
              <a:rPr lang="it-IT" sz="6400" b="1" dirty="0">
                <a:solidFill>
                  <a:schemeClr val="accent3"/>
                </a:solidFill>
                <a:highlight>
                  <a:srgbClr val="FF0000"/>
                </a:highlight>
              </a:rPr>
              <a:t>(</a:t>
            </a:r>
            <a:r>
              <a:rPr lang="it-IT" sz="6400" b="1" dirty="0" err="1">
                <a:solidFill>
                  <a:schemeClr val="accent3"/>
                </a:solidFill>
                <a:highlight>
                  <a:srgbClr val="FF0000"/>
                </a:highlight>
              </a:rPr>
              <a:t>universal</a:t>
            </a:r>
            <a:r>
              <a:rPr lang="it-IT" sz="6400" b="1" dirty="0">
                <a:solidFill>
                  <a:schemeClr val="accent3"/>
                </a:solidFill>
                <a:highlight>
                  <a:srgbClr val="FF0000"/>
                </a:highlight>
              </a:rPr>
              <a:t> </a:t>
            </a:r>
            <a:r>
              <a:rPr lang="it-IT" sz="6400" b="1" dirty="0" err="1">
                <a:solidFill>
                  <a:schemeClr val="accent3"/>
                </a:solidFill>
                <a:highlight>
                  <a:srgbClr val="FF0000"/>
                </a:highlight>
              </a:rPr>
              <a:t>wealth</a:t>
            </a:r>
            <a:r>
              <a:rPr lang="it-IT" sz="6400" b="1" dirty="0">
                <a:solidFill>
                  <a:schemeClr val="accent3"/>
                </a:solidFill>
                <a:highlight>
                  <a:srgbClr val="FF0000"/>
                </a:highlight>
              </a:rPr>
              <a:t>). </a:t>
            </a:r>
            <a:r>
              <a:rPr lang="it-IT" sz="6400" dirty="0"/>
              <a:t>Predomina la funzione di mezzo di pagamento, per la compensazione dei bilanci internazionali</a:t>
            </a:r>
          </a:p>
          <a:p>
            <a:r>
              <a:rPr lang="it-IT" sz="6400" dirty="0"/>
              <a:t>Come per la sua circolazione interna, </a:t>
            </a:r>
            <a:r>
              <a:rPr lang="it-IT" sz="6400" dirty="0">
                <a:highlight>
                  <a:srgbClr val="FF0000"/>
                </a:highlight>
              </a:rPr>
              <a:t>ogni paese ha bisogno d'un fondo di riserva per la circolazione sul mercato mondiale. </a:t>
            </a:r>
            <a:r>
              <a:rPr lang="it-IT" sz="6400" dirty="0"/>
              <a:t>Le funzioni dei tesori sorgono dunque, in parte dalla funzione del denaro come mezzo interno di circolazione e di pagamento, in parte dalla sua funzione come moneta mondiale. Per questa ultima parte si esige sempre la merce denaro reale, oro e argento in persona, ragione per la quale James </a:t>
            </a:r>
            <a:r>
              <a:rPr lang="it-IT" sz="6400" dirty="0" err="1"/>
              <a:t>Steuart</a:t>
            </a:r>
            <a:r>
              <a:rPr lang="it-IT" sz="6400" dirty="0"/>
              <a:t> caratterizza espressamente l'oro e l'argento (dollaro e euro), a differenza dei loro luogotenenti puramente locali, come </a:t>
            </a:r>
            <a:r>
              <a:rPr lang="it-IT" sz="6400" dirty="0">
                <a:solidFill>
                  <a:schemeClr val="accent3"/>
                </a:solidFill>
              </a:rPr>
              <a:t>money of the world.</a:t>
            </a:r>
          </a:p>
          <a:p>
            <a:r>
              <a:rPr lang="it-IT" sz="7200" b="1" dirty="0">
                <a:solidFill>
                  <a:schemeClr val="accent3"/>
                </a:solidFill>
                <a:effectLst>
                  <a:outerShdw blurRad="38100" dist="38100" dir="2700000" algn="tl">
                    <a:srgbClr val="000000">
                      <a:alpha val="43137"/>
                    </a:srgbClr>
                  </a:outerShdw>
                </a:effectLst>
              </a:rPr>
              <a:t>TUTTI HANNO BISOGNO DI MONETA MONDIALE</a:t>
            </a:r>
          </a:p>
          <a:p>
            <a:endParaRPr lang="it-IT" dirty="0"/>
          </a:p>
        </p:txBody>
      </p:sp>
      <p:sp>
        <p:nvSpPr>
          <p:cNvPr id="4" name="Segnaposto data 3">
            <a:extLst>
              <a:ext uri="{FF2B5EF4-FFF2-40B4-BE49-F238E27FC236}">
                <a16:creationId xmlns:a16="http://schemas.microsoft.com/office/drawing/2014/main" id="{9D2F0127-4814-91D2-3A7C-EA596E1FE142}"/>
              </a:ext>
            </a:extLst>
          </p:cNvPr>
          <p:cNvSpPr>
            <a:spLocks noGrp="1"/>
          </p:cNvSpPr>
          <p:nvPr>
            <p:ph type="dt" sz="half" idx="10"/>
          </p:nvPr>
        </p:nvSpPr>
        <p:spPr/>
        <p:txBody>
          <a:bodyPr/>
          <a:lstStyle/>
          <a:p>
            <a:fld id="{7101AEE9-054F-4365-96DA-986DBB84C40F}" type="datetime1">
              <a:rPr lang="it-IT" smtClean="0"/>
              <a:t>07/02/2023</a:t>
            </a:fld>
            <a:endParaRPr lang="it-IT"/>
          </a:p>
        </p:txBody>
      </p:sp>
      <p:sp>
        <p:nvSpPr>
          <p:cNvPr id="5" name="Segnaposto piè di pagina 4">
            <a:extLst>
              <a:ext uri="{FF2B5EF4-FFF2-40B4-BE49-F238E27FC236}">
                <a16:creationId xmlns:a16="http://schemas.microsoft.com/office/drawing/2014/main" id="{41798FAD-52F7-434E-04B6-64D474B14665}"/>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FD1C1997-442E-91B4-A75B-C5A1BBA7943D}"/>
              </a:ext>
            </a:extLst>
          </p:cNvPr>
          <p:cNvSpPr>
            <a:spLocks noGrp="1"/>
          </p:cNvSpPr>
          <p:nvPr>
            <p:ph type="sldNum" sz="quarter" idx="12"/>
          </p:nvPr>
        </p:nvSpPr>
        <p:spPr/>
        <p:txBody>
          <a:bodyPr/>
          <a:lstStyle/>
          <a:p>
            <a:fld id="{24FF78E9-1CA5-4CBE-99B9-886A25C4CEDD}" type="slidenum">
              <a:rPr lang="it-IT" smtClean="0"/>
              <a:t>13</a:t>
            </a:fld>
            <a:endParaRPr lang="it-IT"/>
          </a:p>
        </p:txBody>
      </p:sp>
    </p:spTree>
    <p:extLst>
      <p:ext uri="{BB962C8B-B14F-4D97-AF65-F5344CB8AC3E}">
        <p14:creationId xmlns:p14="http://schemas.microsoft.com/office/powerpoint/2010/main" val="81013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ECD21-9CBB-AD9C-490E-3617CF688965}"/>
              </a:ext>
            </a:extLst>
          </p:cNvPr>
          <p:cNvSpPr>
            <a:spLocks noGrp="1"/>
          </p:cNvSpPr>
          <p:nvPr>
            <p:ph type="title"/>
          </p:nvPr>
        </p:nvSpPr>
        <p:spPr/>
        <p:txBody>
          <a:bodyPr/>
          <a:lstStyle/>
          <a:p>
            <a:r>
              <a:rPr lang="it-IT" dirty="0"/>
              <a:t>Prossime lezioni</a:t>
            </a:r>
          </a:p>
        </p:txBody>
      </p:sp>
      <p:sp>
        <p:nvSpPr>
          <p:cNvPr id="3" name="Segnaposto contenuto 2">
            <a:extLst>
              <a:ext uri="{FF2B5EF4-FFF2-40B4-BE49-F238E27FC236}">
                <a16:creationId xmlns:a16="http://schemas.microsoft.com/office/drawing/2014/main" id="{BFEB158D-53AC-C9DB-A533-BBAFA1BA7A3A}"/>
              </a:ext>
            </a:extLst>
          </p:cNvPr>
          <p:cNvSpPr>
            <a:spLocks noGrp="1"/>
          </p:cNvSpPr>
          <p:nvPr>
            <p:ph idx="1"/>
          </p:nvPr>
        </p:nvSpPr>
        <p:spPr>
          <a:xfrm>
            <a:off x="539552" y="2060847"/>
            <a:ext cx="6999802" cy="4187559"/>
          </a:xfrm>
        </p:spPr>
        <p:txBody>
          <a:bodyPr>
            <a:normAutofit/>
          </a:bodyPr>
          <a:lstStyle/>
          <a:p>
            <a:r>
              <a:rPr lang="it-IT" sz="3200" dirty="0"/>
              <a:t>14 febbraio: Sistema monetario internazionale; Tassi di cambio e sfruttamento</a:t>
            </a:r>
          </a:p>
          <a:p>
            <a:r>
              <a:rPr lang="it-IT" sz="3200" dirty="0"/>
              <a:t>21 febbraio: Le Aree valutarie; crisi e conflittualità tra capitali</a:t>
            </a:r>
          </a:p>
        </p:txBody>
      </p:sp>
      <p:sp>
        <p:nvSpPr>
          <p:cNvPr id="4" name="Segnaposto data 3">
            <a:extLst>
              <a:ext uri="{FF2B5EF4-FFF2-40B4-BE49-F238E27FC236}">
                <a16:creationId xmlns:a16="http://schemas.microsoft.com/office/drawing/2014/main" id="{BB852BEE-7DC7-3E34-7ED7-CC8CFD419742}"/>
              </a:ext>
            </a:extLst>
          </p:cNvPr>
          <p:cNvSpPr>
            <a:spLocks noGrp="1"/>
          </p:cNvSpPr>
          <p:nvPr>
            <p:ph type="dt" sz="half" idx="10"/>
          </p:nvPr>
        </p:nvSpPr>
        <p:spPr/>
        <p:txBody>
          <a:bodyPr/>
          <a:lstStyle/>
          <a:p>
            <a:fld id="{7101AEE9-054F-4365-96DA-986DBB84C40F}" type="datetime1">
              <a:rPr lang="it-IT" smtClean="0"/>
              <a:t>07/02/2023</a:t>
            </a:fld>
            <a:endParaRPr lang="it-IT"/>
          </a:p>
        </p:txBody>
      </p:sp>
      <p:sp>
        <p:nvSpPr>
          <p:cNvPr id="5" name="Segnaposto piè di pagina 4">
            <a:extLst>
              <a:ext uri="{FF2B5EF4-FFF2-40B4-BE49-F238E27FC236}">
                <a16:creationId xmlns:a16="http://schemas.microsoft.com/office/drawing/2014/main" id="{7C65224C-8903-7006-637B-DBD19C5F869F}"/>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4E3B957E-CC10-0E8D-4F0D-C7D6C41B6562}"/>
              </a:ext>
            </a:extLst>
          </p:cNvPr>
          <p:cNvSpPr>
            <a:spLocks noGrp="1"/>
          </p:cNvSpPr>
          <p:nvPr>
            <p:ph type="sldNum" sz="quarter" idx="12"/>
          </p:nvPr>
        </p:nvSpPr>
        <p:spPr/>
        <p:txBody>
          <a:bodyPr/>
          <a:lstStyle/>
          <a:p>
            <a:fld id="{24FF78E9-1CA5-4CBE-99B9-886A25C4CEDD}" type="slidenum">
              <a:rPr lang="it-IT" smtClean="0"/>
              <a:t>14</a:t>
            </a:fld>
            <a:endParaRPr lang="it-IT"/>
          </a:p>
        </p:txBody>
      </p:sp>
    </p:spTree>
    <p:extLst>
      <p:ext uri="{BB962C8B-B14F-4D97-AF65-F5344CB8AC3E}">
        <p14:creationId xmlns:p14="http://schemas.microsoft.com/office/powerpoint/2010/main" val="270315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9143771"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7C2588-3F09-7FD1-88B9-B1B82B3206B9}"/>
              </a:ext>
            </a:extLst>
          </p:cNvPr>
          <p:cNvSpPr>
            <a:spLocks noGrp="1"/>
          </p:cNvSpPr>
          <p:nvPr>
            <p:ph type="title"/>
          </p:nvPr>
        </p:nvSpPr>
        <p:spPr>
          <a:xfrm>
            <a:off x="724128" y="623571"/>
            <a:ext cx="7695743" cy="3523885"/>
          </a:xfrm>
        </p:spPr>
        <p:txBody>
          <a:bodyPr vert="horz" lIns="91440" tIns="45720" rIns="91440" bIns="45720" rtlCol="0" anchor="b">
            <a:normAutofit/>
          </a:bodyPr>
          <a:lstStyle/>
          <a:p>
            <a:pPr algn="ctr" defTabSz="457200"/>
            <a:r>
              <a:rPr lang="en-US" sz="6600" b="0" i="0" kern="1200" dirty="0" err="1">
                <a:solidFill>
                  <a:schemeClr val="tx2"/>
                </a:solidFill>
                <a:latin typeface="+mj-lt"/>
                <a:ea typeface="+mj-ea"/>
                <a:cs typeface="+mj-cs"/>
              </a:rPr>
              <a:t>Denaro</a:t>
            </a:r>
            <a:r>
              <a:rPr lang="en-US" sz="6600" b="0" i="0" kern="1200" dirty="0">
                <a:solidFill>
                  <a:schemeClr val="tx2"/>
                </a:solidFill>
                <a:latin typeface="+mj-lt"/>
                <a:ea typeface="+mj-ea"/>
                <a:cs typeface="+mj-cs"/>
              </a:rPr>
              <a:t>, </a:t>
            </a:r>
            <a:r>
              <a:rPr lang="en-US" sz="6600" b="0" i="0" kern="1200" dirty="0" err="1">
                <a:solidFill>
                  <a:schemeClr val="tx2"/>
                </a:solidFill>
                <a:latin typeface="+mj-lt"/>
                <a:ea typeface="+mj-ea"/>
                <a:cs typeface="+mj-cs"/>
              </a:rPr>
              <a:t>valore</a:t>
            </a:r>
            <a:r>
              <a:rPr lang="en-US" sz="6600" b="0" i="0" kern="1200" dirty="0">
                <a:solidFill>
                  <a:schemeClr val="tx2"/>
                </a:solidFill>
                <a:latin typeface="+mj-lt"/>
                <a:ea typeface="+mj-ea"/>
                <a:cs typeface="+mj-cs"/>
              </a:rPr>
              <a:t> e </a:t>
            </a:r>
            <a:r>
              <a:rPr lang="en-US" sz="6600" b="0" i="0" kern="1200" dirty="0" err="1">
                <a:solidFill>
                  <a:schemeClr val="tx2"/>
                </a:solidFill>
                <a:latin typeface="+mj-lt"/>
                <a:ea typeface="+mj-ea"/>
                <a:cs typeface="+mj-cs"/>
              </a:rPr>
              <a:t>valute</a:t>
            </a:r>
            <a:endParaRPr lang="en-US" sz="6600" b="0" i="1" kern="1200" dirty="0">
              <a:solidFill>
                <a:schemeClr val="tx2"/>
              </a:solidFill>
              <a:latin typeface="+mj-lt"/>
              <a:ea typeface="+mj-ea"/>
              <a:cs typeface="+mj-cs"/>
            </a:endParaRPr>
          </a:p>
        </p:txBody>
      </p:sp>
      <p:sp>
        <p:nvSpPr>
          <p:cNvPr id="5" name="Segnaposto piè di pagina 4">
            <a:extLst>
              <a:ext uri="{FF2B5EF4-FFF2-40B4-BE49-F238E27FC236}">
                <a16:creationId xmlns:a16="http://schemas.microsoft.com/office/drawing/2014/main" id="{9887AA33-0B08-71D6-4414-9CB804AAF699}"/>
              </a:ext>
            </a:extLst>
          </p:cNvPr>
          <p:cNvSpPr>
            <a:spLocks noGrp="1"/>
          </p:cNvSpPr>
          <p:nvPr>
            <p:ph type="ftr" sz="quarter" idx="11"/>
          </p:nvPr>
        </p:nvSpPr>
        <p:spPr>
          <a:xfrm>
            <a:off x="724129" y="6355080"/>
            <a:ext cx="3120411" cy="301752"/>
          </a:xfrm>
        </p:spPr>
        <p:txBody>
          <a:bodyPr vert="horz" lIns="91440" tIns="45720" rIns="91440" bIns="45720" rtlCol="0" anchor="ctr">
            <a:normAutofit/>
          </a:bodyPr>
          <a:lstStyle/>
          <a:p>
            <a:pPr>
              <a:lnSpc>
                <a:spcPct val="90000"/>
              </a:lnSpc>
              <a:spcAft>
                <a:spcPts val="600"/>
              </a:spcAft>
            </a:pPr>
            <a:r>
              <a:rPr lang="en-US" sz="700" b="0" i="0" kern="1200">
                <a:solidFill>
                  <a:schemeClr val="bg1">
                    <a:alpha val="60000"/>
                  </a:schemeClr>
                </a:solidFill>
                <a:latin typeface="+mn-lt"/>
                <a:ea typeface="+mn-ea"/>
                <a:cs typeface="+mn-cs"/>
              </a:rPr>
              <a:t>Università popolare A. Gramsci – Moneta, crisi e guerre valutarie (1)</a:t>
            </a:r>
          </a:p>
        </p:txBody>
      </p:sp>
      <p:sp>
        <p:nvSpPr>
          <p:cNvPr id="4" name="Segnaposto data 3">
            <a:extLst>
              <a:ext uri="{FF2B5EF4-FFF2-40B4-BE49-F238E27FC236}">
                <a16:creationId xmlns:a16="http://schemas.microsoft.com/office/drawing/2014/main" id="{8AB19F9A-7EBD-55FA-143B-6DB046B2260A}"/>
              </a:ext>
            </a:extLst>
          </p:cNvPr>
          <p:cNvSpPr>
            <a:spLocks noGrp="1"/>
          </p:cNvSpPr>
          <p:nvPr>
            <p:ph type="dt" sz="half" idx="10"/>
          </p:nvPr>
        </p:nvSpPr>
        <p:spPr>
          <a:xfrm>
            <a:off x="6776988" y="6355080"/>
            <a:ext cx="1440180" cy="301752"/>
          </a:xfrm>
        </p:spPr>
        <p:txBody>
          <a:bodyPr vert="horz" lIns="91440" tIns="45720" rIns="91440" bIns="45720" rtlCol="0" anchor="ctr">
            <a:normAutofit/>
          </a:bodyPr>
          <a:lstStyle/>
          <a:p>
            <a:pPr algn="r">
              <a:spcAft>
                <a:spcPts val="600"/>
              </a:spcAft>
            </a:pPr>
            <a:fld id="{7101AEE9-054F-4365-96DA-986DBB84C40F}" type="datetime1">
              <a:rPr lang="en-US" b="0" i="0" kern="1200">
                <a:solidFill>
                  <a:schemeClr val="bg1">
                    <a:alpha val="60000"/>
                  </a:schemeClr>
                </a:solidFill>
                <a:latin typeface="+mn-lt"/>
                <a:ea typeface="+mn-ea"/>
                <a:cs typeface="+mn-cs"/>
              </a:rPr>
              <a:pPr algn="r">
                <a:spcAft>
                  <a:spcPts val="600"/>
                </a:spcAft>
              </a:pPr>
              <a:t>2/7/2023</a:t>
            </a:fld>
            <a:endParaRPr lang="en-US" b="0" i="0" kern="1200">
              <a:solidFill>
                <a:schemeClr val="bg1">
                  <a:alpha val="60000"/>
                </a:schemeClr>
              </a:solidFill>
              <a:latin typeface="+mn-lt"/>
              <a:ea typeface="+mn-ea"/>
              <a:cs typeface="+mn-cs"/>
            </a:endParaRPr>
          </a:p>
        </p:txBody>
      </p:sp>
      <p:sp>
        <p:nvSpPr>
          <p:cNvPr id="6" name="Segnaposto numero diapositiva 5">
            <a:extLst>
              <a:ext uri="{FF2B5EF4-FFF2-40B4-BE49-F238E27FC236}">
                <a16:creationId xmlns:a16="http://schemas.microsoft.com/office/drawing/2014/main" id="{E4FD6CB4-7F40-7FD2-A8B3-0A7C6F14FE7A}"/>
              </a:ext>
            </a:extLst>
          </p:cNvPr>
          <p:cNvSpPr>
            <a:spLocks noGrp="1"/>
          </p:cNvSpPr>
          <p:nvPr>
            <p:ph type="sldNum" sz="quarter" idx="12"/>
          </p:nvPr>
        </p:nvSpPr>
        <p:spPr>
          <a:xfrm>
            <a:off x="8280384" y="6355080"/>
            <a:ext cx="628649" cy="301752"/>
          </a:xfrm>
        </p:spPr>
        <p:txBody>
          <a:bodyPr vert="horz" lIns="91440" tIns="45720" rIns="91440" bIns="45720" rtlCol="0" anchor="ctr">
            <a:normAutofit/>
          </a:bodyPr>
          <a:lstStyle/>
          <a:p>
            <a:pPr algn="l">
              <a:spcAft>
                <a:spcPts val="600"/>
              </a:spcAft>
            </a:pPr>
            <a:fld id="{24FF78E9-1CA5-4CBE-99B9-886A25C4CEDD}" type="slidenum">
              <a:rPr lang="en-US" sz="1200" b="0" i="0" kern="1200">
                <a:solidFill>
                  <a:schemeClr val="bg1">
                    <a:alpha val="60000"/>
                  </a:schemeClr>
                </a:solidFill>
                <a:latin typeface="+mn-lt"/>
                <a:ea typeface="+mn-ea"/>
                <a:cs typeface="+mn-cs"/>
              </a:rPr>
              <a:pPr algn="l">
                <a:spcAft>
                  <a:spcPts val="600"/>
                </a:spcAft>
              </a:pPr>
              <a:t>2</a:t>
            </a:fld>
            <a:endParaRPr lang="en-US" sz="1200" b="0" i="0" kern="1200">
              <a:solidFill>
                <a:schemeClr val="bg1">
                  <a:alpha val="60000"/>
                </a:schemeClr>
              </a:solidFill>
              <a:latin typeface="+mn-lt"/>
              <a:ea typeface="+mn-ea"/>
              <a:cs typeface="+mn-cs"/>
            </a:endParaRPr>
          </a:p>
        </p:txBody>
      </p:sp>
    </p:spTree>
    <p:extLst>
      <p:ext uri="{BB962C8B-B14F-4D97-AF65-F5344CB8AC3E}">
        <p14:creationId xmlns:p14="http://schemas.microsoft.com/office/powerpoint/2010/main" val="149584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77DB6-FF74-DEBA-52C5-2EA37A8DD98A}"/>
              </a:ext>
            </a:extLst>
          </p:cNvPr>
          <p:cNvSpPr>
            <a:spLocks noGrp="1"/>
          </p:cNvSpPr>
          <p:nvPr>
            <p:ph type="title"/>
          </p:nvPr>
        </p:nvSpPr>
        <p:spPr>
          <a:xfrm>
            <a:off x="484710" y="452718"/>
            <a:ext cx="7910534" cy="1400530"/>
          </a:xfrm>
        </p:spPr>
        <p:txBody>
          <a:bodyPr/>
          <a:lstStyle/>
          <a:p>
            <a:r>
              <a:rPr lang="it-IT" sz="3600" dirty="0"/>
              <a:t>Teorie </a:t>
            </a:r>
            <a:r>
              <a:rPr lang="it-IT" sz="3600" dirty="0" err="1"/>
              <a:t>MainStream</a:t>
            </a:r>
            <a:endParaRPr lang="it-IT" sz="3600" dirty="0"/>
          </a:p>
        </p:txBody>
      </p:sp>
      <p:sp>
        <p:nvSpPr>
          <p:cNvPr id="3" name="Segnaposto contenuto 2">
            <a:extLst>
              <a:ext uri="{FF2B5EF4-FFF2-40B4-BE49-F238E27FC236}">
                <a16:creationId xmlns:a16="http://schemas.microsoft.com/office/drawing/2014/main" id="{E659CA5A-7E50-431A-C04E-EBB12C68618F}"/>
              </a:ext>
            </a:extLst>
          </p:cNvPr>
          <p:cNvSpPr>
            <a:spLocks noGrp="1"/>
          </p:cNvSpPr>
          <p:nvPr>
            <p:ph idx="1"/>
          </p:nvPr>
        </p:nvSpPr>
        <p:spPr>
          <a:xfrm>
            <a:off x="323528" y="1279960"/>
            <a:ext cx="7216562" cy="5125322"/>
          </a:xfrm>
        </p:spPr>
        <p:txBody>
          <a:bodyPr>
            <a:normAutofit lnSpcReduction="10000"/>
          </a:bodyPr>
          <a:lstStyle/>
          <a:p>
            <a:pPr marL="0" indent="0" eaLnBrk="1" hangingPunct="1">
              <a:lnSpc>
                <a:spcPct val="90000"/>
              </a:lnSpc>
              <a:buNone/>
            </a:pPr>
            <a:r>
              <a:rPr lang="it-IT" altLang="it-IT" b="1" dirty="0">
                <a:solidFill>
                  <a:schemeClr val="accent1">
                    <a:lumMod val="40000"/>
                    <a:lumOff val="60000"/>
                  </a:schemeClr>
                </a:solidFill>
              </a:rPr>
              <a:t>La moneta è un velo (</a:t>
            </a:r>
            <a:r>
              <a:rPr lang="it-IT" altLang="it-IT" b="1" dirty="0" err="1">
                <a:solidFill>
                  <a:schemeClr val="accent1">
                    <a:lumMod val="40000"/>
                    <a:lumOff val="60000"/>
                  </a:schemeClr>
                </a:solidFill>
              </a:rPr>
              <a:t>nuetralità</a:t>
            </a:r>
            <a:r>
              <a:rPr lang="it-IT" altLang="it-IT" b="1" dirty="0">
                <a:solidFill>
                  <a:schemeClr val="accent1">
                    <a:lumMod val="40000"/>
                    <a:lumOff val="60000"/>
                  </a:schemeClr>
                </a:solidFill>
              </a:rPr>
              <a:t> della moneta) </a:t>
            </a:r>
            <a:r>
              <a:rPr lang="it-IT" altLang="it-IT" dirty="0"/>
              <a:t>=&gt; Le variazioni delle quantità offerte e domandate di moneta possono avere effetti solamente transitori sul livello di occupazione e di produzione che si indica sempre al livello </a:t>
            </a:r>
            <a:r>
              <a:rPr lang="it-IT" altLang="it-IT" dirty="0" err="1"/>
              <a:t>massimo,quello</a:t>
            </a:r>
            <a:r>
              <a:rPr lang="it-IT" altLang="it-IT" dirty="0"/>
              <a:t> ottimale e di piena occupazione.</a:t>
            </a:r>
          </a:p>
          <a:p>
            <a:pPr>
              <a:lnSpc>
                <a:spcPct val="90000"/>
              </a:lnSpc>
            </a:pPr>
            <a:r>
              <a:rPr lang="it-IT" altLang="it-IT" b="1" dirty="0">
                <a:solidFill>
                  <a:srgbClr val="FFFF00"/>
                </a:solidFill>
              </a:rPr>
              <a:t>Ambito keynesiano</a:t>
            </a:r>
            <a:r>
              <a:rPr lang="it-IT" altLang="it-IT" dirty="0"/>
              <a:t>: </a:t>
            </a:r>
          </a:p>
          <a:p>
            <a:pPr marL="0" indent="0">
              <a:lnSpc>
                <a:spcPct val="90000"/>
              </a:lnSpc>
              <a:buNone/>
            </a:pPr>
            <a:r>
              <a:rPr lang="it-IT" altLang="it-IT" dirty="0"/>
              <a:t>le fluttuazioni della moneta almeno nel breve periodo </a:t>
            </a:r>
            <a:r>
              <a:rPr lang="it-IT" altLang="it-IT" b="1" dirty="0">
                <a:solidFill>
                  <a:schemeClr val="accent1"/>
                </a:solidFill>
              </a:rPr>
              <a:t>possono influenzare </a:t>
            </a:r>
            <a:r>
              <a:rPr lang="it-IT" altLang="it-IT" dirty="0"/>
              <a:t>anche significativamente i livelli di occupazione e di produzione reale.</a:t>
            </a:r>
            <a:br>
              <a:rPr lang="it-IT" altLang="it-IT" dirty="0"/>
            </a:br>
            <a:r>
              <a:rPr lang="it-IT" altLang="it-IT" dirty="0"/>
              <a:t>Il tasso di interesse diviene l’anello di congiunzione del mercato della moneta e di quello di produzione di beni e servizi.</a:t>
            </a:r>
          </a:p>
          <a:p>
            <a:pPr marL="0" indent="0">
              <a:lnSpc>
                <a:spcPct val="90000"/>
              </a:lnSpc>
              <a:buNone/>
            </a:pPr>
            <a:endParaRPr lang="it-IT" altLang="it-IT" dirty="0"/>
          </a:p>
          <a:p>
            <a:pPr marL="0" indent="0" algn="ctr">
              <a:lnSpc>
                <a:spcPct val="90000"/>
              </a:lnSpc>
              <a:buNone/>
            </a:pPr>
            <a:r>
              <a:rPr lang="it-IT" altLang="it-IT" sz="3600" dirty="0" err="1">
                <a:sym typeface="Wingdings" panose="05000000000000000000" pitchFamily="2" charset="2"/>
              </a:rPr>
              <a:t>D.Laise</a:t>
            </a:r>
            <a:r>
              <a:rPr lang="it-IT" altLang="it-IT" sz="3600" dirty="0">
                <a:sym typeface="Wingdings" panose="05000000000000000000" pitchFamily="2" charset="2"/>
              </a:rPr>
              <a:t>: «Come mai non abbiamo parlato di denaro?»</a:t>
            </a:r>
            <a:endParaRPr lang="it-IT" altLang="it-IT" sz="3600" dirty="0"/>
          </a:p>
          <a:p>
            <a:pPr marL="0" indent="0" eaLnBrk="1" hangingPunct="1">
              <a:lnSpc>
                <a:spcPct val="90000"/>
              </a:lnSpc>
              <a:buNone/>
            </a:pPr>
            <a:endParaRPr lang="en-US" altLang="it-IT" dirty="0"/>
          </a:p>
          <a:p>
            <a:pPr marL="0" indent="0" eaLnBrk="1" hangingPunct="1">
              <a:lnSpc>
                <a:spcPct val="90000"/>
              </a:lnSpc>
              <a:buNone/>
            </a:pPr>
            <a:endParaRPr lang="en-US" altLang="it-IT" dirty="0"/>
          </a:p>
          <a:p>
            <a:pPr marL="0" indent="0" eaLnBrk="1" hangingPunct="1">
              <a:lnSpc>
                <a:spcPct val="90000"/>
              </a:lnSpc>
              <a:buNone/>
            </a:pPr>
            <a:endParaRPr lang="en-US" altLang="it-IT" sz="1600" dirty="0"/>
          </a:p>
          <a:p>
            <a:pPr marL="0" indent="0" eaLnBrk="1" hangingPunct="1">
              <a:lnSpc>
                <a:spcPct val="90000"/>
              </a:lnSpc>
              <a:buNone/>
            </a:pPr>
            <a:endParaRPr lang="en-US" altLang="it-IT" sz="1600" dirty="0"/>
          </a:p>
        </p:txBody>
      </p:sp>
      <p:sp>
        <p:nvSpPr>
          <p:cNvPr id="4" name="Segnaposto data 3">
            <a:extLst>
              <a:ext uri="{FF2B5EF4-FFF2-40B4-BE49-F238E27FC236}">
                <a16:creationId xmlns:a16="http://schemas.microsoft.com/office/drawing/2014/main" id="{1AEB648B-300D-945E-40FA-A081805A8E3A}"/>
              </a:ext>
            </a:extLst>
          </p:cNvPr>
          <p:cNvSpPr>
            <a:spLocks noGrp="1"/>
          </p:cNvSpPr>
          <p:nvPr>
            <p:ph type="dt" sz="half" idx="10"/>
          </p:nvPr>
        </p:nvSpPr>
        <p:spPr/>
        <p:txBody>
          <a:bodyPr/>
          <a:lstStyle/>
          <a:p>
            <a:fld id="{9778EA51-39AC-4119-9A2E-E521916E4B4F}" type="datetime1">
              <a:rPr lang="it-IT" smtClean="0"/>
              <a:t>07/02/2023</a:t>
            </a:fld>
            <a:endParaRPr lang="it-IT"/>
          </a:p>
        </p:txBody>
      </p:sp>
      <p:sp>
        <p:nvSpPr>
          <p:cNvPr id="5" name="Segnaposto piè di pagina 4">
            <a:extLst>
              <a:ext uri="{FF2B5EF4-FFF2-40B4-BE49-F238E27FC236}">
                <a16:creationId xmlns:a16="http://schemas.microsoft.com/office/drawing/2014/main" id="{D9785BE3-5AF7-93F4-E832-A974BA31E9F3}"/>
              </a:ext>
            </a:extLst>
          </p:cNvPr>
          <p:cNvSpPr>
            <a:spLocks noGrp="1"/>
          </p:cNvSpPr>
          <p:nvPr>
            <p:ph type="ftr" sz="quarter" idx="11"/>
          </p:nvPr>
        </p:nvSpPr>
        <p:spPr/>
        <p:txBody>
          <a:bodyPr/>
          <a:lstStyle/>
          <a:p>
            <a:r>
              <a:rPr lang="it-IT"/>
              <a:t>Università popolare A. Gramsci – Moneta, crisi e guerre valutarie (1)</a:t>
            </a:r>
          </a:p>
        </p:txBody>
      </p:sp>
      <p:sp>
        <p:nvSpPr>
          <p:cNvPr id="6" name="Segnaposto numero diapositiva 5">
            <a:extLst>
              <a:ext uri="{FF2B5EF4-FFF2-40B4-BE49-F238E27FC236}">
                <a16:creationId xmlns:a16="http://schemas.microsoft.com/office/drawing/2014/main" id="{E5090006-E36E-E4CF-D76C-42DD59A7D3F3}"/>
              </a:ext>
            </a:extLst>
          </p:cNvPr>
          <p:cNvSpPr>
            <a:spLocks noGrp="1"/>
          </p:cNvSpPr>
          <p:nvPr>
            <p:ph type="sldNum" sz="quarter" idx="12"/>
          </p:nvPr>
        </p:nvSpPr>
        <p:spPr/>
        <p:txBody>
          <a:bodyPr/>
          <a:lstStyle/>
          <a:p>
            <a:fld id="{24FF78E9-1CA5-4CBE-99B9-886A25C4CEDD}" type="slidenum">
              <a:rPr lang="it-IT" smtClean="0"/>
              <a:t>3</a:t>
            </a:fld>
            <a:endParaRPr lang="it-IT"/>
          </a:p>
        </p:txBody>
      </p:sp>
    </p:spTree>
    <p:extLst>
      <p:ext uri="{BB962C8B-B14F-4D97-AF65-F5344CB8AC3E}">
        <p14:creationId xmlns:p14="http://schemas.microsoft.com/office/powerpoint/2010/main" val="250625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3E867-7159-B5B6-76EB-00BF2C96BB49}"/>
              </a:ext>
            </a:extLst>
          </p:cNvPr>
          <p:cNvSpPr>
            <a:spLocks noGrp="1"/>
          </p:cNvSpPr>
          <p:nvPr>
            <p:ph type="title"/>
          </p:nvPr>
        </p:nvSpPr>
        <p:spPr/>
        <p:txBody>
          <a:bodyPr/>
          <a:lstStyle/>
          <a:p>
            <a:pPr algn="ctr"/>
            <a:r>
              <a:rPr lang="it-IT" dirty="0"/>
              <a:t>DENARO &lt;=&gt; TEORIA DEL VALORE</a:t>
            </a:r>
          </a:p>
        </p:txBody>
      </p:sp>
      <p:pic>
        <p:nvPicPr>
          <p:cNvPr id="9" name="Segnaposto immagine 8" descr="Immagine che contiene edificio, esterni, strada, via&#10;&#10;Descrizione generata automaticamente">
            <a:extLst>
              <a:ext uri="{FF2B5EF4-FFF2-40B4-BE49-F238E27FC236}">
                <a16:creationId xmlns:a16="http://schemas.microsoft.com/office/drawing/2014/main" id="{4B34EA66-5485-E958-B35C-2E19F35085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536" r="4536"/>
          <a:stretch>
            <a:fillRect/>
          </a:stretch>
        </p:blipFill>
        <p:spPr/>
      </p:pic>
      <p:sp>
        <p:nvSpPr>
          <p:cNvPr id="4" name="Segnaposto testo 3">
            <a:extLst>
              <a:ext uri="{FF2B5EF4-FFF2-40B4-BE49-F238E27FC236}">
                <a16:creationId xmlns:a16="http://schemas.microsoft.com/office/drawing/2014/main" id="{F7400DD5-4480-CA94-B15C-332BF60A297F}"/>
              </a:ext>
            </a:extLst>
          </p:cNvPr>
          <p:cNvSpPr>
            <a:spLocks noGrp="1"/>
          </p:cNvSpPr>
          <p:nvPr>
            <p:ph type="body" sz="half" idx="2"/>
          </p:nvPr>
        </p:nvSpPr>
        <p:spPr/>
        <p:txBody>
          <a:bodyPr>
            <a:normAutofit/>
          </a:bodyPr>
          <a:lstStyle/>
          <a:p>
            <a:pPr algn="ctr"/>
            <a:r>
              <a:rPr lang="it-IT" sz="2400" dirty="0"/>
              <a:t>Perché esiste lo scambio delle merci?</a:t>
            </a:r>
          </a:p>
        </p:txBody>
      </p:sp>
      <p:sp>
        <p:nvSpPr>
          <p:cNvPr id="5" name="Segnaposto data 4">
            <a:extLst>
              <a:ext uri="{FF2B5EF4-FFF2-40B4-BE49-F238E27FC236}">
                <a16:creationId xmlns:a16="http://schemas.microsoft.com/office/drawing/2014/main" id="{2A7B560E-8832-CDEA-58F9-339BF8FF31FE}"/>
              </a:ext>
            </a:extLst>
          </p:cNvPr>
          <p:cNvSpPr>
            <a:spLocks noGrp="1"/>
          </p:cNvSpPr>
          <p:nvPr>
            <p:ph type="dt" sz="half" idx="10"/>
          </p:nvPr>
        </p:nvSpPr>
        <p:spPr/>
        <p:txBody>
          <a:bodyPr/>
          <a:lstStyle/>
          <a:p>
            <a:fld id="{EABD7236-C33B-40DC-AB11-6ADE403574AA}" type="datetime1">
              <a:rPr lang="it-IT" smtClean="0"/>
              <a:t>07/02/2023</a:t>
            </a:fld>
            <a:endParaRPr lang="it-IT"/>
          </a:p>
        </p:txBody>
      </p:sp>
      <p:sp>
        <p:nvSpPr>
          <p:cNvPr id="6" name="Segnaposto piè di pagina 5">
            <a:extLst>
              <a:ext uri="{FF2B5EF4-FFF2-40B4-BE49-F238E27FC236}">
                <a16:creationId xmlns:a16="http://schemas.microsoft.com/office/drawing/2014/main" id="{87644630-D36C-862E-B7F4-EB7739C56330}"/>
              </a:ext>
            </a:extLst>
          </p:cNvPr>
          <p:cNvSpPr>
            <a:spLocks noGrp="1"/>
          </p:cNvSpPr>
          <p:nvPr>
            <p:ph type="ftr" sz="quarter" idx="11"/>
          </p:nvPr>
        </p:nvSpPr>
        <p:spPr/>
        <p:txBody>
          <a:bodyPr/>
          <a:lstStyle/>
          <a:p>
            <a:r>
              <a:rPr lang="it-IT"/>
              <a:t>Università popolare A. Gramsci – Moneta, crisi e guerre valutarie (1)</a:t>
            </a:r>
          </a:p>
        </p:txBody>
      </p:sp>
      <p:sp>
        <p:nvSpPr>
          <p:cNvPr id="7" name="Segnaposto numero diapositiva 6">
            <a:extLst>
              <a:ext uri="{FF2B5EF4-FFF2-40B4-BE49-F238E27FC236}">
                <a16:creationId xmlns:a16="http://schemas.microsoft.com/office/drawing/2014/main" id="{EE0FBC9C-7C7E-F63A-DF52-0CC0D8817FE9}"/>
              </a:ext>
            </a:extLst>
          </p:cNvPr>
          <p:cNvSpPr>
            <a:spLocks noGrp="1"/>
          </p:cNvSpPr>
          <p:nvPr>
            <p:ph type="sldNum" sz="quarter" idx="12"/>
          </p:nvPr>
        </p:nvSpPr>
        <p:spPr/>
        <p:txBody>
          <a:bodyPr/>
          <a:lstStyle/>
          <a:p>
            <a:fld id="{24FF78E9-1CA5-4CBE-99B9-886A25C4CEDD}" type="slidenum">
              <a:rPr lang="it-IT" smtClean="0"/>
              <a:t>4</a:t>
            </a:fld>
            <a:endParaRPr lang="it-IT"/>
          </a:p>
        </p:txBody>
      </p:sp>
    </p:spTree>
    <p:extLst>
      <p:ext uri="{BB962C8B-B14F-4D97-AF65-F5344CB8AC3E}">
        <p14:creationId xmlns:p14="http://schemas.microsoft.com/office/powerpoint/2010/main" val="111696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215290-443E-9D3B-9109-3C13C8569A64}"/>
              </a:ext>
            </a:extLst>
          </p:cNvPr>
          <p:cNvSpPr>
            <a:spLocks noGrp="1"/>
          </p:cNvSpPr>
          <p:nvPr>
            <p:ph type="title"/>
          </p:nvPr>
        </p:nvSpPr>
        <p:spPr/>
        <p:txBody>
          <a:bodyPr/>
          <a:lstStyle/>
          <a:p>
            <a:pPr>
              <a:defRPr/>
            </a:pPr>
            <a:r>
              <a:rPr lang="it-IT" dirty="0"/>
              <a:t>Valore della merce #1</a:t>
            </a:r>
          </a:p>
        </p:txBody>
      </p:sp>
      <p:sp>
        <p:nvSpPr>
          <p:cNvPr id="3" name="Segnaposto contenuto 2">
            <a:extLst>
              <a:ext uri="{FF2B5EF4-FFF2-40B4-BE49-F238E27FC236}">
                <a16:creationId xmlns:a16="http://schemas.microsoft.com/office/drawing/2014/main" id="{432C4AAC-FE3D-C695-F5EC-421B660BBC30}"/>
              </a:ext>
            </a:extLst>
          </p:cNvPr>
          <p:cNvSpPr>
            <a:spLocks noGrp="1"/>
          </p:cNvSpPr>
          <p:nvPr>
            <p:ph idx="1"/>
          </p:nvPr>
        </p:nvSpPr>
        <p:spPr>
          <a:xfrm>
            <a:off x="827700" y="1447803"/>
            <a:ext cx="6711654" cy="4800603"/>
          </a:xfrm>
        </p:spPr>
        <p:txBody>
          <a:bodyPr>
            <a:normAutofit fontScale="92500"/>
          </a:bodyPr>
          <a:lstStyle/>
          <a:p>
            <a:pPr>
              <a:defRPr/>
            </a:pPr>
            <a:r>
              <a:rPr lang="it-IT" dirty="0" err="1"/>
              <a:t>A.Smith</a:t>
            </a:r>
            <a:r>
              <a:rPr lang="it-IT" dirty="0"/>
              <a:t>: «Valore di una merce, per la persona che la possiede e non intende usarla è uguale alla quantità di lavoro che è in grado di </a:t>
            </a:r>
            <a:r>
              <a:rPr lang="it-IT" i="1" dirty="0"/>
              <a:t>comprare </a:t>
            </a:r>
            <a:r>
              <a:rPr lang="it-IT" dirty="0"/>
              <a:t>o </a:t>
            </a:r>
            <a:r>
              <a:rPr lang="it-IT" i="1" dirty="0"/>
              <a:t>comandare</a:t>
            </a:r>
            <a:r>
              <a:rPr lang="it-IT" dirty="0"/>
              <a:t>» </a:t>
            </a:r>
            <a:r>
              <a:rPr lang="it-IT" sz="2800" b="1" u="sng" dirty="0">
                <a:solidFill>
                  <a:srgbClr val="FFFF00"/>
                </a:solidFill>
                <a:sym typeface="Wingdings" pitchFamily="2" charset="2"/>
              </a:rPr>
              <a:t>Lavoro è la misura reale del valore di scambio di tutte le merci</a:t>
            </a:r>
          </a:p>
          <a:p>
            <a:pPr>
              <a:defRPr/>
            </a:pPr>
            <a:r>
              <a:rPr lang="it-IT" dirty="0" err="1"/>
              <a:t>K.Marx</a:t>
            </a:r>
            <a:r>
              <a:rPr lang="it-IT" dirty="0"/>
              <a:t>: «Il valore di una merce, ovvero la quantità di ogni merce con cui si scambierà, dipende dalla </a:t>
            </a:r>
            <a:r>
              <a:rPr lang="it-IT" b="1" dirty="0">
                <a:solidFill>
                  <a:srgbClr val="FFFF00"/>
                </a:solidFill>
              </a:rPr>
              <a:t>relativa quantità di lavoro necessaria </a:t>
            </a:r>
            <a:r>
              <a:rPr lang="it-IT" dirty="0"/>
              <a:t>alla sua produzione» e riproduzione.</a:t>
            </a:r>
          </a:p>
          <a:p>
            <a:pPr>
              <a:defRPr/>
            </a:pPr>
            <a:r>
              <a:rPr lang="it-IT" b="1" u="sng" dirty="0">
                <a:solidFill>
                  <a:srgbClr val="FFFF00"/>
                </a:solidFill>
              </a:rPr>
              <a:t>Il lavoro umano è l’unico elemento comune a ogni merce o servizio in ogni epoca. «ancora non esiste una fabbrica che produce senza l’ausilio di almeno un minuto di lavoro umano» </a:t>
            </a:r>
          </a:p>
          <a:p>
            <a:pPr>
              <a:defRPr/>
            </a:pPr>
            <a:r>
              <a:rPr lang="it-IT" b="1" u="sng" dirty="0">
                <a:solidFill>
                  <a:srgbClr val="FFFF00"/>
                </a:solidFill>
                <a:sym typeface="Wingdings" panose="05000000000000000000" pitchFamily="2" charset="2"/>
              </a:rPr>
              <a:t> </a:t>
            </a:r>
            <a:r>
              <a:rPr lang="it-IT" b="1" u="sng" dirty="0">
                <a:solidFill>
                  <a:schemeClr val="accent3">
                    <a:lumMod val="40000"/>
                    <a:lumOff val="60000"/>
                  </a:schemeClr>
                </a:solidFill>
                <a:sym typeface="Wingdings" panose="05000000000000000000" pitchFamily="2" charset="2"/>
              </a:rPr>
              <a:t>Sostanza del valore – elemento comune</a:t>
            </a:r>
            <a:endParaRPr lang="it-IT" b="1" u="sng" dirty="0">
              <a:solidFill>
                <a:schemeClr val="accent3">
                  <a:lumMod val="40000"/>
                  <a:lumOff val="60000"/>
                </a:schemeClr>
              </a:solidFill>
            </a:endParaRPr>
          </a:p>
        </p:txBody>
      </p:sp>
      <p:sp>
        <p:nvSpPr>
          <p:cNvPr id="13316" name="Segnaposto numero diapositiva 3">
            <a:extLst>
              <a:ext uri="{FF2B5EF4-FFF2-40B4-BE49-F238E27FC236}">
                <a16:creationId xmlns:a16="http://schemas.microsoft.com/office/drawing/2014/main" id="{1696DB94-F3AE-C8C0-4A82-456757A0AC91}"/>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2A35AAD-75FB-4CCE-9A69-E76E88B6D582}" type="slidenum">
              <a:rPr lang="en-GB" altLang="it-IT">
                <a:latin typeface="Arial" panose="020B0604020202020204" pitchFamily="34" charset="0"/>
              </a:rPr>
              <a:pPr eaLnBrk="1" hangingPunct="1"/>
              <a:t>5</a:t>
            </a:fld>
            <a:endParaRPr lang="en-GB" altLang="it-IT">
              <a:latin typeface="Arial" panose="020B0604020202020204" pitchFamily="34" charset="0"/>
            </a:endParaRPr>
          </a:p>
        </p:txBody>
      </p:sp>
      <p:sp>
        <p:nvSpPr>
          <p:cNvPr id="13317" name="Segnaposto piè di pagina 4">
            <a:extLst>
              <a:ext uri="{FF2B5EF4-FFF2-40B4-BE49-F238E27FC236}">
                <a16:creationId xmlns:a16="http://schemas.microsoft.com/office/drawing/2014/main" id="{EBE7A368-F8A4-99B8-71BA-69AB58410F3D}"/>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extLst>
      <p:ext uri="{BB962C8B-B14F-4D97-AF65-F5344CB8AC3E}">
        <p14:creationId xmlns:p14="http://schemas.microsoft.com/office/powerpoint/2010/main" val="309937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24F35-7C6C-4247-9F92-3CB9D3A9843F}"/>
              </a:ext>
            </a:extLst>
          </p:cNvPr>
          <p:cNvSpPr>
            <a:spLocks noGrp="1"/>
          </p:cNvSpPr>
          <p:nvPr>
            <p:ph type="title"/>
          </p:nvPr>
        </p:nvSpPr>
        <p:spPr/>
        <p:txBody>
          <a:bodyPr/>
          <a:lstStyle/>
          <a:p>
            <a:pPr>
              <a:defRPr/>
            </a:pPr>
            <a:r>
              <a:rPr lang="it-IT" dirty="0"/>
              <a:t>Valore della merce #2</a:t>
            </a:r>
          </a:p>
        </p:txBody>
      </p:sp>
      <p:sp>
        <p:nvSpPr>
          <p:cNvPr id="3" name="Segnaposto contenuto 2">
            <a:extLst>
              <a:ext uri="{FF2B5EF4-FFF2-40B4-BE49-F238E27FC236}">
                <a16:creationId xmlns:a16="http://schemas.microsoft.com/office/drawing/2014/main" id="{D810DDCF-8BA3-7531-B0D0-52DFF035669E}"/>
              </a:ext>
            </a:extLst>
          </p:cNvPr>
          <p:cNvSpPr>
            <a:spLocks noGrp="1"/>
          </p:cNvSpPr>
          <p:nvPr>
            <p:ph idx="1"/>
          </p:nvPr>
        </p:nvSpPr>
        <p:spPr>
          <a:xfrm>
            <a:off x="457200" y="1484313"/>
            <a:ext cx="8229600" cy="4641850"/>
          </a:xfrm>
        </p:spPr>
        <p:txBody>
          <a:bodyPr>
            <a:normAutofit fontScale="92500" lnSpcReduction="10000"/>
          </a:bodyPr>
          <a:lstStyle/>
          <a:p>
            <a:pPr>
              <a:defRPr/>
            </a:pPr>
            <a:r>
              <a:rPr lang="it-IT" dirty="0"/>
              <a:t>Teorie mainstream: i beni e i servizi si scambiano in ragione della loro scarsità relativa (prezzi) e dell’utilità che sono in grado di garantire ai consumatori </a:t>
            </a:r>
          </a:p>
          <a:p>
            <a:pPr>
              <a:buFont typeface="Wingdings" panose="05000000000000000000" pitchFamily="2" charset="2"/>
              <a:buChar char="q"/>
              <a:defRPr/>
            </a:pPr>
            <a:r>
              <a:rPr lang="it-IT" dirty="0">
                <a:sym typeface="Wingdings" panose="05000000000000000000" pitchFamily="2" charset="2"/>
              </a:rPr>
              <a:t> massimizzazione del benessere (soggettivo)</a:t>
            </a:r>
          </a:p>
          <a:p>
            <a:pPr>
              <a:buFont typeface="Wingdings" panose="05000000000000000000" pitchFamily="2" charset="2"/>
              <a:buChar char="q"/>
              <a:defRPr/>
            </a:pPr>
            <a:r>
              <a:rPr lang="it-IT" dirty="0">
                <a:sym typeface="Wingdings" panose="05000000000000000000" pitchFamily="2" charset="2"/>
              </a:rPr>
              <a:t> moneta è un velo, inessenziale ai fini della prosperità</a:t>
            </a:r>
          </a:p>
          <a:p>
            <a:pPr>
              <a:buFont typeface="Wingdings" panose="05000000000000000000" pitchFamily="2" charset="2"/>
              <a:buChar char="q"/>
              <a:defRPr/>
            </a:pPr>
            <a:r>
              <a:rPr lang="it-IT" dirty="0"/>
              <a:t>Il valore della merce è il suo prezzo (ruolo del mercato)</a:t>
            </a:r>
          </a:p>
          <a:p>
            <a:pPr marL="0" indent="0">
              <a:buNone/>
              <a:defRPr/>
            </a:pPr>
            <a:endParaRPr lang="it-IT" dirty="0"/>
          </a:p>
          <a:p>
            <a:pPr>
              <a:defRPr/>
            </a:pPr>
            <a:r>
              <a:rPr lang="it-IT" dirty="0"/>
              <a:t>Valore d’uso della merce non può essere misura del valore di scambio, sebbene sia elemento </a:t>
            </a:r>
            <a:r>
              <a:rPr lang="it-IT" b="1" dirty="0">
                <a:solidFill>
                  <a:srgbClr val="FFFF00"/>
                </a:solidFill>
              </a:rPr>
              <a:t>essenziale </a:t>
            </a:r>
            <a:r>
              <a:rPr lang="it-IT" dirty="0"/>
              <a:t>della stessa perché </a:t>
            </a:r>
            <a:r>
              <a:rPr lang="it-IT" b="1" dirty="0">
                <a:solidFill>
                  <a:srgbClr val="FFFF00"/>
                </a:solidFill>
              </a:rPr>
              <a:t>soggettivo</a:t>
            </a:r>
            <a:r>
              <a:rPr lang="it-IT" dirty="0"/>
              <a:t> e </a:t>
            </a:r>
            <a:r>
              <a:rPr lang="it-IT" b="1" dirty="0">
                <a:solidFill>
                  <a:srgbClr val="FFFF00"/>
                </a:solidFill>
              </a:rPr>
              <a:t>non immutabile</a:t>
            </a:r>
          </a:p>
          <a:p>
            <a:pPr>
              <a:defRPr/>
            </a:pPr>
            <a:r>
              <a:rPr lang="it-IT" dirty="0"/>
              <a:t>Esistono merci il cui valore è determinato dalla scarsità relativa (statue, libri rari, vini particolarmente pregiati); </a:t>
            </a:r>
            <a:r>
              <a:rPr lang="it-IT" dirty="0">
                <a:sym typeface="Wingdings" pitchFamily="2" charset="2"/>
              </a:rPr>
              <a:t></a:t>
            </a:r>
            <a:r>
              <a:rPr lang="it-IT" dirty="0"/>
              <a:t> non esiste lavoro che possa accrescerne la quantità, facendone ridurre il valore, a causa dell’offerta in aumento {</a:t>
            </a:r>
            <a:r>
              <a:rPr lang="it-IT" i="1" dirty="0"/>
              <a:t>merci di lusso}</a:t>
            </a:r>
            <a:endParaRPr lang="it-IT" dirty="0"/>
          </a:p>
        </p:txBody>
      </p:sp>
      <p:sp>
        <p:nvSpPr>
          <p:cNvPr id="14340" name="Segnaposto numero diapositiva 3">
            <a:extLst>
              <a:ext uri="{FF2B5EF4-FFF2-40B4-BE49-F238E27FC236}">
                <a16:creationId xmlns:a16="http://schemas.microsoft.com/office/drawing/2014/main" id="{E6902BCF-C748-2B95-8D72-8265623971C7}"/>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672A8B7-F3D4-4BAF-8971-0E47327895DF}" type="slidenum">
              <a:rPr lang="en-GB" altLang="it-IT">
                <a:latin typeface="Arial" panose="020B0604020202020204" pitchFamily="34" charset="0"/>
              </a:rPr>
              <a:pPr eaLnBrk="1" hangingPunct="1"/>
              <a:t>6</a:t>
            </a:fld>
            <a:endParaRPr lang="en-GB" altLang="it-IT" dirty="0">
              <a:latin typeface="Arial" panose="020B0604020202020204" pitchFamily="34" charset="0"/>
            </a:endParaRPr>
          </a:p>
        </p:txBody>
      </p:sp>
      <p:sp>
        <p:nvSpPr>
          <p:cNvPr id="14341" name="Segnaposto piè di pagina 4">
            <a:extLst>
              <a:ext uri="{FF2B5EF4-FFF2-40B4-BE49-F238E27FC236}">
                <a16:creationId xmlns:a16="http://schemas.microsoft.com/office/drawing/2014/main" id="{E544F8E8-2CFD-9B5B-EA16-305A26C57FF3}"/>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extLst>
      <p:ext uri="{BB962C8B-B14F-4D97-AF65-F5344CB8AC3E}">
        <p14:creationId xmlns:p14="http://schemas.microsoft.com/office/powerpoint/2010/main" val="21457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54230-ACB8-71DE-2195-8E6658B7DB1B}"/>
              </a:ext>
            </a:extLst>
          </p:cNvPr>
          <p:cNvSpPr>
            <a:spLocks noGrp="1"/>
          </p:cNvSpPr>
          <p:nvPr>
            <p:ph type="title"/>
          </p:nvPr>
        </p:nvSpPr>
        <p:spPr/>
        <p:txBody>
          <a:bodyPr/>
          <a:lstStyle/>
          <a:p>
            <a:pPr>
              <a:defRPr/>
            </a:pPr>
            <a:r>
              <a:rPr lang="it-IT" dirty="0"/>
              <a:t>Grandezza di valore</a:t>
            </a:r>
          </a:p>
        </p:txBody>
      </p:sp>
      <p:sp>
        <p:nvSpPr>
          <p:cNvPr id="3" name="Segnaposto contenuto 2">
            <a:extLst>
              <a:ext uri="{FF2B5EF4-FFF2-40B4-BE49-F238E27FC236}">
                <a16:creationId xmlns:a16="http://schemas.microsoft.com/office/drawing/2014/main" id="{663FA768-B330-2C17-F5C0-57D23C014BE7}"/>
              </a:ext>
            </a:extLst>
          </p:cNvPr>
          <p:cNvSpPr>
            <a:spLocks noGrp="1"/>
          </p:cNvSpPr>
          <p:nvPr>
            <p:ph idx="1"/>
          </p:nvPr>
        </p:nvSpPr>
        <p:spPr>
          <a:xfrm>
            <a:off x="941607" y="1331259"/>
            <a:ext cx="6711654" cy="4978061"/>
          </a:xfrm>
        </p:spPr>
        <p:txBody>
          <a:bodyPr>
            <a:normAutofit lnSpcReduction="10000"/>
          </a:bodyPr>
          <a:lstStyle/>
          <a:p>
            <a:pPr>
              <a:defRPr/>
            </a:pPr>
            <a:r>
              <a:rPr lang="it-IT" dirty="0" err="1"/>
              <a:t>Def</a:t>
            </a:r>
            <a:r>
              <a:rPr lang="it-IT" dirty="0"/>
              <a:t>: «</a:t>
            </a:r>
            <a:r>
              <a:rPr lang="it-IT" dirty="0">
                <a:sym typeface="Wingdings" pitchFamily="2" charset="2"/>
              </a:rPr>
              <a:t>è la </a:t>
            </a:r>
            <a:r>
              <a:rPr lang="it-IT" b="1" dirty="0">
                <a:solidFill>
                  <a:srgbClr val="FFFF00"/>
                </a:solidFill>
                <a:sym typeface="Wingdings" pitchFamily="2" charset="2"/>
              </a:rPr>
              <a:t>quantità</a:t>
            </a:r>
            <a:r>
              <a:rPr lang="it-IT" dirty="0">
                <a:sym typeface="Wingdings" pitchFamily="2" charset="2"/>
              </a:rPr>
              <a:t> della “sostanza vivificante” ossia il lavoro in essa contenuta  tempo di lavoro per produrre la merce (socialmente necessario)»</a:t>
            </a:r>
            <a:endParaRPr lang="en-GB" dirty="0">
              <a:sym typeface="Wingdings" pitchFamily="2" charset="2"/>
            </a:endParaRPr>
          </a:p>
          <a:p>
            <a:pPr>
              <a:defRPr/>
            </a:pPr>
            <a:r>
              <a:rPr lang="it-IT" dirty="0"/>
              <a:t>Se il tempo socialmente necessario alla produzione di una merce fosse costante, allora la quantità di lavoro contenuto in una determinata merce rimarrebbe inalterato</a:t>
            </a:r>
          </a:p>
          <a:p>
            <a:pPr>
              <a:defRPr/>
            </a:pPr>
            <a:r>
              <a:rPr lang="it-IT" dirty="0"/>
              <a:t>Qualora si verifichi un salto tecnologico, esso tenderà a risparmiare lavoro e quindi, tendenzialmente a </a:t>
            </a:r>
            <a:r>
              <a:rPr lang="it-IT" b="1" dirty="0">
                <a:solidFill>
                  <a:srgbClr val="FFFF00"/>
                </a:solidFill>
              </a:rPr>
              <a:t>ridurre la grandezza di valore </a:t>
            </a:r>
            <a:r>
              <a:rPr lang="it-IT" dirty="0"/>
              <a:t>presente in ogni merce.</a:t>
            </a:r>
          </a:p>
          <a:p>
            <a:pPr>
              <a:defRPr/>
            </a:pPr>
            <a:r>
              <a:rPr lang="it-IT" dirty="0"/>
              <a:t>Il valore di </a:t>
            </a:r>
            <a:r>
              <a:rPr lang="it-IT" b="1" i="1" dirty="0">
                <a:solidFill>
                  <a:srgbClr val="FFFF00"/>
                </a:solidFill>
              </a:rPr>
              <a:t>tutte</a:t>
            </a:r>
            <a:r>
              <a:rPr lang="it-IT" i="1" dirty="0"/>
              <a:t> </a:t>
            </a:r>
            <a:r>
              <a:rPr lang="it-IT" dirty="0"/>
              <a:t>le merci sta in proporzione </a:t>
            </a:r>
            <a:r>
              <a:rPr lang="it-IT" b="1" dirty="0">
                <a:solidFill>
                  <a:srgbClr val="FFFF00"/>
                </a:solidFill>
              </a:rPr>
              <a:t>indiretta</a:t>
            </a:r>
            <a:r>
              <a:rPr lang="it-IT" dirty="0"/>
              <a:t> con lo sviluppo delle forze produttive sociali, ossia con il perfezionamento tecnologico</a:t>
            </a:r>
            <a:endParaRPr lang="it-IT" b="1" dirty="0">
              <a:solidFill>
                <a:srgbClr val="FFFF00"/>
              </a:solidFill>
            </a:endParaRPr>
          </a:p>
        </p:txBody>
      </p:sp>
      <p:sp>
        <p:nvSpPr>
          <p:cNvPr id="16388" name="Segnaposto numero diapositiva 3">
            <a:extLst>
              <a:ext uri="{FF2B5EF4-FFF2-40B4-BE49-F238E27FC236}">
                <a16:creationId xmlns:a16="http://schemas.microsoft.com/office/drawing/2014/main" id="{B7A87E8A-B0F5-EED1-533F-B5A390A47ADB}"/>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8BB4A18F-C8EB-4972-87F0-35B636F07C27}" type="slidenum">
              <a:rPr lang="en-GB" altLang="it-IT">
                <a:latin typeface="Arial" panose="020B0604020202020204" pitchFamily="34" charset="0"/>
              </a:rPr>
              <a:pPr eaLnBrk="1" hangingPunct="1"/>
              <a:t>7</a:t>
            </a:fld>
            <a:endParaRPr lang="en-GB" altLang="it-IT">
              <a:latin typeface="Arial" panose="020B0604020202020204" pitchFamily="34" charset="0"/>
            </a:endParaRPr>
          </a:p>
        </p:txBody>
      </p:sp>
      <p:sp>
        <p:nvSpPr>
          <p:cNvPr id="16389" name="Segnaposto piè di pagina 4">
            <a:extLst>
              <a:ext uri="{FF2B5EF4-FFF2-40B4-BE49-F238E27FC236}">
                <a16:creationId xmlns:a16="http://schemas.microsoft.com/office/drawing/2014/main" id="{DEF7CC30-0D9A-8F11-BD72-9AB911B41F3A}"/>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96F5DF-7F53-9479-4288-885387B9C540}"/>
              </a:ext>
            </a:extLst>
          </p:cNvPr>
          <p:cNvSpPr>
            <a:spLocks noGrp="1"/>
          </p:cNvSpPr>
          <p:nvPr>
            <p:ph type="title"/>
          </p:nvPr>
        </p:nvSpPr>
        <p:spPr>
          <a:xfrm>
            <a:off x="468313" y="115888"/>
            <a:ext cx="8229600" cy="1143000"/>
          </a:xfrm>
        </p:spPr>
        <p:txBody>
          <a:bodyPr/>
          <a:lstStyle/>
          <a:p>
            <a:pPr>
              <a:defRPr/>
            </a:pPr>
            <a:r>
              <a:rPr lang="it-IT" dirty="0"/>
              <a:t>Denaro </a:t>
            </a:r>
          </a:p>
        </p:txBody>
      </p:sp>
      <p:sp>
        <p:nvSpPr>
          <p:cNvPr id="3" name="Segnaposto contenuto 2">
            <a:extLst>
              <a:ext uri="{FF2B5EF4-FFF2-40B4-BE49-F238E27FC236}">
                <a16:creationId xmlns:a16="http://schemas.microsoft.com/office/drawing/2014/main" id="{7207BF86-4A5A-E2A0-02F2-0C1D25B39AB8}"/>
              </a:ext>
            </a:extLst>
          </p:cNvPr>
          <p:cNvSpPr>
            <a:spLocks noGrp="1"/>
          </p:cNvSpPr>
          <p:nvPr>
            <p:ph idx="1"/>
          </p:nvPr>
        </p:nvSpPr>
        <p:spPr>
          <a:xfrm>
            <a:off x="395288" y="1052513"/>
            <a:ext cx="8229600" cy="4713287"/>
          </a:xfrm>
        </p:spPr>
        <p:txBody>
          <a:bodyPr>
            <a:normAutofit lnSpcReduction="10000"/>
          </a:bodyPr>
          <a:lstStyle/>
          <a:p>
            <a:pPr>
              <a:defRPr/>
            </a:pPr>
            <a:r>
              <a:rPr lang="it-IT" sz="2400" dirty="0"/>
              <a:t>Le merci non diventano commensurabili per mezzo del denaro, </a:t>
            </a:r>
            <a:r>
              <a:rPr lang="it-IT" sz="2400" dirty="0">
                <a:highlight>
                  <a:srgbClr val="FF0000"/>
                </a:highlight>
              </a:rPr>
              <a:t>bensì della sostanza comune </a:t>
            </a:r>
            <a:r>
              <a:rPr lang="it-IT" sz="2400" dirty="0"/>
              <a:t>(lavoro vivo)</a:t>
            </a:r>
          </a:p>
          <a:p>
            <a:pPr>
              <a:defRPr/>
            </a:pPr>
            <a:r>
              <a:rPr lang="it-IT" sz="2400" dirty="0"/>
              <a:t>Proprio perché tutte le merci in quanto </a:t>
            </a:r>
            <a:r>
              <a:rPr lang="it-IT" sz="2400" i="1" dirty="0"/>
              <a:t>valori</a:t>
            </a:r>
            <a:r>
              <a:rPr lang="it-IT" sz="2400" dirty="0"/>
              <a:t> sono prodotto di </a:t>
            </a:r>
            <a:r>
              <a:rPr lang="it-IT" sz="2400" i="1" dirty="0">
                <a:highlight>
                  <a:srgbClr val="FF0000"/>
                </a:highlight>
              </a:rPr>
              <a:t>lavoro umano </a:t>
            </a:r>
            <a:r>
              <a:rPr lang="it-IT" sz="2400" dirty="0"/>
              <a:t>(e quindi sono misurabili in sé e per sé) esse possono essere espresse in un </a:t>
            </a:r>
            <a:r>
              <a:rPr lang="it-IT" sz="2400" i="1" dirty="0"/>
              <a:t>equivalente generale </a:t>
            </a:r>
            <a:r>
              <a:rPr lang="it-IT" sz="2400" dirty="0"/>
              <a:t>che è il </a:t>
            </a:r>
            <a:r>
              <a:rPr lang="it-IT" sz="2400" i="1" dirty="0"/>
              <a:t>denaro</a:t>
            </a:r>
            <a:r>
              <a:rPr lang="it-IT" sz="2400" dirty="0"/>
              <a:t>.</a:t>
            </a:r>
          </a:p>
          <a:p>
            <a:pPr>
              <a:defRPr/>
            </a:pPr>
            <a:r>
              <a:rPr lang="it-IT" sz="2400" dirty="0"/>
              <a:t>Come misura del valore è la </a:t>
            </a:r>
            <a:r>
              <a:rPr lang="it-IT" sz="2400" i="1" dirty="0"/>
              <a:t>forma fenomenica necessaria </a:t>
            </a:r>
            <a:r>
              <a:rPr lang="it-IT" sz="2400" dirty="0"/>
              <a:t>della misura immanente del valore delle merci, ossia del </a:t>
            </a:r>
            <a:r>
              <a:rPr lang="it-IT" sz="2400" b="1" i="1" dirty="0">
                <a:solidFill>
                  <a:srgbClr val="FFFF00"/>
                </a:solidFill>
              </a:rPr>
              <a:t>tempo di lavoro </a:t>
            </a:r>
          </a:p>
          <a:p>
            <a:pPr>
              <a:defRPr/>
            </a:pPr>
            <a:r>
              <a:rPr lang="it-IT" sz="2400" b="1" i="1" dirty="0">
                <a:solidFill>
                  <a:srgbClr val="FFFF00"/>
                </a:solidFill>
              </a:rPr>
              <a:t>Valore di scambio «naturale» vs «manifesto» (Lineamenti fondamentali, G)</a:t>
            </a:r>
            <a:endParaRPr lang="it-IT" sz="2400" b="1" dirty="0">
              <a:solidFill>
                <a:srgbClr val="FFFF00"/>
              </a:solidFill>
            </a:endParaRPr>
          </a:p>
        </p:txBody>
      </p:sp>
      <p:sp>
        <p:nvSpPr>
          <p:cNvPr id="24580" name="Segnaposto numero diapositiva 3">
            <a:extLst>
              <a:ext uri="{FF2B5EF4-FFF2-40B4-BE49-F238E27FC236}">
                <a16:creationId xmlns:a16="http://schemas.microsoft.com/office/drawing/2014/main" id="{29F6561A-66B2-3EC8-2B5B-9D6AED4DFA5F}"/>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DCF1CB42-AE6E-4D30-87BA-F72F8ED7C4D5}" type="slidenum">
              <a:rPr lang="en-GB" altLang="it-IT">
                <a:latin typeface="Arial" panose="020B0604020202020204" pitchFamily="34" charset="0"/>
              </a:rPr>
              <a:pPr eaLnBrk="1" hangingPunct="1"/>
              <a:t>8</a:t>
            </a:fld>
            <a:endParaRPr lang="en-GB" altLang="it-IT">
              <a:latin typeface="Arial" panose="020B0604020202020204" pitchFamily="34" charset="0"/>
            </a:endParaRPr>
          </a:p>
        </p:txBody>
      </p:sp>
      <p:sp>
        <p:nvSpPr>
          <p:cNvPr id="24581" name="Segnaposto piè di pagina 4">
            <a:extLst>
              <a:ext uri="{FF2B5EF4-FFF2-40B4-BE49-F238E27FC236}">
                <a16:creationId xmlns:a16="http://schemas.microsoft.com/office/drawing/2014/main" id="{AB35D47A-D4F6-9141-E82B-DC19081B63D2}"/>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extLst>
      <p:ext uri="{BB962C8B-B14F-4D97-AF65-F5344CB8AC3E}">
        <p14:creationId xmlns:p14="http://schemas.microsoft.com/office/powerpoint/2010/main" val="192942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4BD31-F75C-A135-0DFC-190E23EEFDC1}"/>
              </a:ext>
            </a:extLst>
          </p:cNvPr>
          <p:cNvSpPr>
            <a:spLocks noGrp="1"/>
          </p:cNvSpPr>
          <p:nvPr>
            <p:ph type="title"/>
          </p:nvPr>
        </p:nvSpPr>
        <p:spPr/>
        <p:txBody>
          <a:bodyPr/>
          <a:lstStyle/>
          <a:p>
            <a:pPr>
              <a:defRPr/>
            </a:pPr>
            <a:r>
              <a:rPr lang="it-IT" dirty="0"/>
              <a:t>Denaro #2</a:t>
            </a:r>
          </a:p>
        </p:txBody>
      </p:sp>
      <p:sp>
        <p:nvSpPr>
          <p:cNvPr id="3" name="Segnaposto contenuto 2">
            <a:extLst>
              <a:ext uri="{FF2B5EF4-FFF2-40B4-BE49-F238E27FC236}">
                <a16:creationId xmlns:a16="http://schemas.microsoft.com/office/drawing/2014/main" id="{94BBA40A-73EC-7511-2EC0-B9A26FD7E78B}"/>
              </a:ext>
            </a:extLst>
          </p:cNvPr>
          <p:cNvSpPr>
            <a:spLocks noGrp="1"/>
          </p:cNvSpPr>
          <p:nvPr>
            <p:ph idx="1"/>
          </p:nvPr>
        </p:nvSpPr>
        <p:spPr>
          <a:xfrm>
            <a:off x="828436" y="1447803"/>
            <a:ext cx="6711654" cy="4195481"/>
          </a:xfrm>
        </p:spPr>
        <p:txBody>
          <a:bodyPr>
            <a:normAutofit/>
          </a:bodyPr>
          <a:lstStyle/>
          <a:p>
            <a:pPr>
              <a:defRPr/>
            </a:pPr>
            <a:r>
              <a:rPr lang="it-IT" sz="2400" dirty="0"/>
              <a:t>Questa forma di </a:t>
            </a:r>
            <a:r>
              <a:rPr lang="it-IT" sz="2400" i="1" dirty="0"/>
              <a:t>equivalente generale </a:t>
            </a:r>
            <a:r>
              <a:rPr lang="it-IT" sz="2400" dirty="0"/>
              <a:t>può spettare teoricamente ad </a:t>
            </a:r>
            <a:r>
              <a:rPr lang="it-IT" sz="2400" i="1" dirty="0"/>
              <a:t>ogni merce</a:t>
            </a:r>
            <a:r>
              <a:rPr lang="it-IT" sz="2400" dirty="0"/>
              <a:t> (ad es. sale).</a:t>
            </a:r>
          </a:p>
          <a:p>
            <a:pPr>
              <a:defRPr/>
            </a:pPr>
            <a:r>
              <a:rPr lang="it-IT" sz="2400" dirty="0"/>
              <a:t>Questo tipo di merce s’è venuta identificando nei secoli come </a:t>
            </a:r>
            <a:r>
              <a:rPr lang="it-IT" sz="2400" i="1" dirty="0"/>
              <a:t>forma di equivalente</a:t>
            </a:r>
            <a:r>
              <a:rPr lang="it-IT" sz="2400" dirty="0"/>
              <a:t> divenendo </a:t>
            </a:r>
            <a:r>
              <a:rPr lang="it-IT" sz="2400" b="1" dirty="0">
                <a:solidFill>
                  <a:srgbClr val="FFFF00"/>
                </a:solidFill>
              </a:rPr>
              <a:t>merce denaro </a:t>
            </a:r>
            <a:r>
              <a:rPr lang="it-IT" sz="2400" dirty="0"/>
              <a:t>che funziona come </a:t>
            </a:r>
            <a:r>
              <a:rPr lang="it-IT" sz="2400" b="1" dirty="0">
                <a:solidFill>
                  <a:srgbClr val="FFFF00"/>
                </a:solidFill>
              </a:rPr>
              <a:t>moneta</a:t>
            </a:r>
          </a:p>
          <a:p>
            <a:pPr>
              <a:defRPr/>
            </a:pPr>
            <a:r>
              <a:rPr lang="it-IT" sz="2400" b="1" dirty="0">
                <a:solidFill>
                  <a:srgbClr val="FFFF00"/>
                </a:solidFill>
              </a:rPr>
              <a:t>Il denaro è l’equivalente generale delle merci </a:t>
            </a:r>
            <a:r>
              <a:rPr lang="it-IT" sz="2400" dirty="0">
                <a:effectLst/>
              </a:rPr>
              <a:t>che si confrontano col denaro come </a:t>
            </a:r>
            <a:r>
              <a:rPr lang="it-IT" sz="2400" i="1" dirty="0">
                <a:effectLst/>
              </a:rPr>
              <a:t>merce universale.</a:t>
            </a:r>
            <a:endParaRPr lang="it-IT" sz="2400" b="1" dirty="0"/>
          </a:p>
        </p:txBody>
      </p:sp>
      <p:sp>
        <p:nvSpPr>
          <p:cNvPr id="25604" name="Segnaposto numero diapositiva 3">
            <a:extLst>
              <a:ext uri="{FF2B5EF4-FFF2-40B4-BE49-F238E27FC236}">
                <a16:creationId xmlns:a16="http://schemas.microsoft.com/office/drawing/2014/main" id="{5D767977-C25F-D08A-CBD4-7E57102107EC}"/>
              </a:ext>
            </a:extLst>
          </p:cNvPr>
          <p:cNvSpPr>
            <a:spLocks noGrp="1"/>
          </p:cNvSpPr>
          <p:nvPr>
            <p:ph type="sldNum" sz="quarter" idx="11"/>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EB2D565-8B86-426B-831A-30261B5DD48A}" type="slidenum">
              <a:rPr lang="en-GB" altLang="it-IT">
                <a:latin typeface="Arial" panose="020B0604020202020204" pitchFamily="34" charset="0"/>
              </a:rPr>
              <a:pPr eaLnBrk="1" hangingPunct="1"/>
              <a:t>9</a:t>
            </a:fld>
            <a:endParaRPr lang="en-GB" altLang="it-IT">
              <a:latin typeface="Arial" panose="020B0604020202020204" pitchFamily="34" charset="0"/>
            </a:endParaRPr>
          </a:p>
        </p:txBody>
      </p:sp>
      <p:sp>
        <p:nvSpPr>
          <p:cNvPr id="25605" name="Segnaposto piè di pagina 4">
            <a:extLst>
              <a:ext uri="{FF2B5EF4-FFF2-40B4-BE49-F238E27FC236}">
                <a16:creationId xmlns:a16="http://schemas.microsoft.com/office/drawing/2014/main" id="{4D6E27CA-3588-461A-8C3F-18CE46EACD11}"/>
              </a:ext>
            </a:extLst>
          </p:cNvPr>
          <p:cNvSpPr>
            <a:spLocks noGrp="1"/>
          </p:cNvSpPr>
          <p:nvPr>
            <p:ph type="ftr" sz="quarter" idx="12"/>
          </p:nvPr>
        </p:nvSpPr>
        <p:spPr>
          <a:noFill/>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GB" altLang="it-IT" dirty="0">
              <a:latin typeface="Arial" panose="020B0604020202020204" pitchFamily="34" charset="0"/>
            </a:endParaRPr>
          </a:p>
        </p:txBody>
      </p:sp>
    </p:spTree>
    <p:extLst>
      <p:ext uri="{BB962C8B-B14F-4D97-AF65-F5344CB8AC3E}">
        <p14:creationId xmlns:p14="http://schemas.microsoft.com/office/powerpoint/2010/main" val="2579004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TM02836342[[fn=Ione]]</Template>
  <TotalTime>5506</TotalTime>
  <Words>1379</Words>
  <Application>Microsoft Office PowerPoint</Application>
  <PresentationFormat>Presentazione su schermo (4:3)</PresentationFormat>
  <Paragraphs>89</Paragraphs>
  <Slides>14</Slides>
  <Notes>1</Notes>
  <HiddenSlides>0</HiddenSlides>
  <MMClips>1</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Century Gothic</vt:lpstr>
      <vt:lpstr>Wingdings</vt:lpstr>
      <vt:lpstr>Wingdings 3</vt:lpstr>
      <vt:lpstr>Ione</vt:lpstr>
      <vt:lpstr>Moneta, crisi e guerre valutarie (2) </vt:lpstr>
      <vt:lpstr>Denaro, valore e valute</vt:lpstr>
      <vt:lpstr>Teorie MainStream</vt:lpstr>
      <vt:lpstr>DENARO &lt;=&gt; TEORIA DEL VALORE</vt:lpstr>
      <vt:lpstr>Valore della merce #1</vt:lpstr>
      <vt:lpstr>Valore della merce #2</vt:lpstr>
      <vt:lpstr>Grandezza di valore</vt:lpstr>
      <vt:lpstr>Denaro </vt:lpstr>
      <vt:lpstr>Denaro #2</vt:lpstr>
      <vt:lpstr>Denaro #3</vt:lpstr>
      <vt:lpstr>Denaro, valore e prezzo</vt:lpstr>
      <vt:lpstr>Denaro e moneta</vt:lpstr>
      <vt:lpstr>Moneta mondiale</vt:lpstr>
      <vt:lpstr>Prossime lezioni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dc:title>
  <dc:creator>carla filosa</dc:creator>
  <cp:lastModifiedBy>Francesco Schettino</cp:lastModifiedBy>
  <cp:revision>92</cp:revision>
  <dcterms:created xsi:type="dcterms:W3CDTF">2022-03-05T09:43:54Z</dcterms:created>
  <dcterms:modified xsi:type="dcterms:W3CDTF">2023-02-07T20:18:35Z</dcterms:modified>
</cp:coreProperties>
</file>