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1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90353B-6835-33F4-2FD3-3C66E7F34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A1EE3B9-475E-5047-D023-4E9BD3F8C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C4BC7B-83B4-D20A-21F5-6D6EC6C6A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0303-8225-46A6-B51C-55109112C285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182072-378E-5EDB-D533-0C34CA45C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6062D9-6BD9-CB81-9E87-4831DAC3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8882-8205-4366-93C8-E55B2E02F0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71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A6C728-1CC0-0FA3-A24B-F4A82752D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EFA49DC-ED72-63E9-F61D-E69A13F7B1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6C7ED5-CD0C-4482-1761-1E8BAD5E0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0303-8225-46A6-B51C-55109112C285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9487FB-7BE5-E1FB-95C5-87455078B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56B267-3DEC-7B32-BC50-69D8EFE58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8882-8205-4366-93C8-E55B2E02F0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26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A0208D3-9F83-E802-B9E6-CB547ED10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E4D69D-22DF-D342-87E7-BE7018E08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C599A0-4C36-DCA3-9441-BF615486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0303-8225-46A6-B51C-55109112C285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4B53A8-DA66-40AC-61A4-ECF421078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10A9B2-220D-91F4-1AD4-7E9F66CF9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8882-8205-4366-93C8-E55B2E02F0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43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BCA81D-3A93-B13D-C5AB-090524EEA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E50AB7-FEB7-C83D-0F14-FE762094E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D9C888-3B1C-1DCF-726D-5B08A4D6A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0303-8225-46A6-B51C-55109112C285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48FCEE-8A7C-2BE3-E97C-7D6BC8800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C313AD-2975-1F58-E33B-43721EBD0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8882-8205-4366-93C8-E55B2E02F0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5CA396-A5B9-5C2E-70A1-062CD3083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436687-5935-A5F4-E183-9ACF1AAC5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8C8F01-FB0B-5153-1ACA-B68F4C7DC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0303-8225-46A6-B51C-55109112C285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F5EEF9-103E-452A-3B10-16A9FA797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D5604B-719D-AD32-1D3A-6017423EC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8882-8205-4366-93C8-E55B2E02F0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50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0332D8-88B5-99F7-DF87-D75843D6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880D02-7C43-3323-8EB8-C5545C2429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1D5793-E752-060F-35D0-B327D7DE4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315D4A-5FBB-D330-5AF8-68E0F3A58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0303-8225-46A6-B51C-55109112C285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CDEB3FE-139D-9858-FBA7-78666C33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2268DF6-8EBE-F5EB-C9D0-044C0CE22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8882-8205-4366-93C8-E55B2E02F0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30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1AEAB-4164-44D7-D92A-84B42729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07F120-48A5-F392-7934-DB0E6E47E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4A9FD5F-9822-F3A2-3362-3C072C53C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6357670-2CD8-4D35-6619-24ABCD8862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3235A47-2BDC-881C-8CE7-F0BF841199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765725E-33A3-1C2D-EB86-705FBFC08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0303-8225-46A6-B51C-55109112C285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2A750DB-3F5D-844D-6B58-6E38BE3CE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17BFC9-8018-3767-A6CC-E1EFE3B3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8882-8205-4366-93C8-E55B2E02F0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23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DA1E50-9DED-0D17-1709-5AB2C407C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6992D95-53DF-E7A9-FEC6-D78BDED91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0303-8225-46A6-B51C-55109112C285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A3E7E4A-573C-9F99-0BA6-6C9C61EBD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31F0FD-F18C-4988-D895-D20F2D1FD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8882-8205-4366-93C8-E55B2E02F0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35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2A5BA01-909E-68EC-E5CD-A9DAED293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0303-8225-46A6-B51C-55109112C285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FEAFFD6-5823-CC34-E0DF-39A06D113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3E8EC28-178F-D2D4-133A-D9FAFC6FE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8882-8205-4366-93C8-E55B2E02F0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2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95B8E7-4377-1B56-2513-DA7517366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BFD6C3-9EDC-277D-A470-A5D6FF3CB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89E1C07-0FA6-8A30-11CB-51B239C67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2D3F38-903A-EC96-D199-86774448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0303-8225-46A6-B51C-55109112C285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3138C2-4B05-A8F8-AF5B-4B862894C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9EBD23E-385A-959C-04D1-A605105D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8882-8205-4366-93C8-E55B2E02F0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44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8FABE0-9ED6-17C7-8CF4-047EB48A2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2BB18BC-1A7A-2E97-1FF2-095C0F0E9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77A135A-CA75-AB9E-6EB5-B6157E1EA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FC1D4E5-F3A1-5586-E0AE-194D80C0D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0303-8225-46A6-B51C-55109112C285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124491F-4221-A9EB-5566-9DCEF5EA0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886BBC7-3014-6DA3-9B36-664EEA66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8882-8205-4366-93C8-E55B2E02F0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22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0524F76-B7E4-D69F-0F75-8FB1A0C52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F9ABAB0-FEB9-4CEE-E042-98F799529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6B7F6A-CD0A-C1D4-1832-35E6D20CE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40303-8225-46A6-B51C-55109112C285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0DD2F6-2C93-4CD3-6327-6078327734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3D2455-5332-8B02-624E-BA222E6D11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F8882-8205-4366-93C8-E55B2E02F0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7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CC34AC-4014-5557-F5ED-6AB452DC18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 risultati del neoliberismo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E09093D-CAE2-951A-98AA-E82AE1F719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Negativi per i lavoratori</a:t>
            </a:r>
          </a:p>
        </p:txBody>
      </p:sp>
    </p:spTree>
    <p:extLst>
      <p:ext uri="{BB962C8B-B14F-4D97-AF65-F5344CB8AC3E}">
        <p14:creationId xmlns:p14="http://schemas.microsoft.com/office/powerpoint/2010/main" val="2288911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8D2AEC-0967-CB04-C309-6DE8B0C51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Privatizzazione e mercificazione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BA092B-460E-6E80-DD76-860D5752C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Il diritto di proprietà intellettuale definito tramite i cosiddetti accordi TRIPS (Trade-</a:t>
            </a:r>
            <a:r>
              <a:rPr lang="it-IT" sz="2800" b="0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Related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0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Intellectual</a:t>
            </a:r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0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Property</a:t>
            </a:r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0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Rights</a:t>
            </a:r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) all'interno del WTO definisce come proprietà privata i materiali genetici, il plasma seminale e ogni genere di altri prodotti.</a:t>
            </a:r>
          </a:p>
          <a:p>
            <a:pPr algn="l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Ipersfruttamento privato natura. Allevamenti intensivi, mercificazione forme culturali.</a:t>
            </a:r>
          </a:p>
        </p:txBody>
      </p:sp>
    </p:spTree>
    <p:extLst>
      <p:ext uri="{BB962C8B-B14F-4D97-AF65-F5344CB8AC3E}">
        <p14:creationId xmlns:p14="http://schemas.microsoft.com/office/powerpoint/2010/main" val="968923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F667DE-E16B-C97C-1190-B17394577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Finanziarizzazione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082B6D-167D-7970-8BBF-62A13110E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it-IT" sz="2800" b="0" i="1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Finanziarizzazione. </a:t>
            </a:r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La forte ondata di finanziarizzazione iniziata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dopo il 1980 è stata contrassegnata da uno stile speculativo e predatorio. 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deregolamentazione ha consentito al sistema finanziario di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diventare uno dei principali centri di attività ridistributiva, grazie a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speculazioni, saccheggi, frodi e furti. La promozione di titoli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azionari, i piani truffaldini, la distruzione tramite inflazione di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attività strutturate, il frazionamento di attività aziendali tramite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fusioni e acquisizioni, la promozione di titoli di debito a livelli che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riducevano intere popolazioni, anche in paesi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340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4B6E23-96BB-97CD-26E4-41208DAD6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funziona sistema finanziario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59F627-7C4D-979C-DFB8-DDC0112F8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it-IT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 capitalismo avanzato, in condizioni di schiavitù debitoria, per non parlare delle frodi aziendali, dell'esproprio di ricchezze (le razzie dei fondi pensioni e la loro decimazione, attraverso crolli azionari e</a:t>
            </a:r>
          </a:p>
          <a:p>
            <a:pPr algn="l"/>
            <a:r>
              <a:rPr lang="it-IT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aziendali) tramite manipolazione del credito e del capitale azionario: tutti questi sono divenuti aspetti centrali del sistema finanziario capitalista. </a:t>
            </a:r>
          </a:p>
          <a:p>
            <a:pPr algn="l"/>
            <a:r>
              <a:rPr lang="it-IT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Dato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che gli intermediari ricevono una commissione per ogni transazione, possono massimizzare i loro introiti compiendo frequenti operazioni sui loro conti (una pratica che viene definita </a:t>
            </a:r>
            <a:r>
              <a:rPr lang="it-IT" b="0" i="1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churning</a:t>
            </a:r>
            <a:r>
              <a:rPr lang="it-IT" b="0" i="1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)-, </a:t>
            </a:r>
            <a:r>
              <a:rPr lang="it-IT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che i movimenti aggiungano qualcosa o no al conto stesso non ha importanza.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944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C71688-7C7D-9634-D77D-A2655741A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Gestione e manipolazione crisi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7F1713-4859-2ED7-C622-30BEEB51F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Gestori cointeressanti grazie a stock options. Enron. 130 miliardi di $. Fallimento 2001. legami con politica. Perdite impiegati.</a:t>
            </a:r>
            <a:r>
              <a:rPr lang="it-IT" sz="2800" b="0" i="0" u="none" strike="noStrike" baseline="0" dirty="0"/>
              <a:t> </a:t>
            </a:r>
          </a:p>
          <a:p>
            <a:pPr algn="l"/>
            <a:r>
              <a:rPr lang="it-IT" dirty="0"/>
              <a:t>T</a:t>
            </a:r>
            <a:r>
              <a:rPr lang="it-IT" sz="2800" b="0" i="0" u="none" strike="noStrike" baseline="0" dirty="0"/>
              <a:t>rappola debitoria, strumento primario di accumulazione tramite esproprio. La creazione, la gestione e la manipolazione delle crisi sullo scenario mondiale si è evoluta in un'arte sottile di redistribuzione intenzionale di ricchezze dai paesi poveri a quelli ricchi. </a:t>
            </a:r>
          </a:p>
          <a:p>
            <a:pPr algn="l"/>
            <a:r>
              <a:rPr lang="it-IT" sz="2800" b="0" i="0" u="none" strike="noStrike" baseline="0" dirty="0"/>
              <a:t>Altra Trojka: Tesoro statunitense-Wall Street-FMI. Queste crisi debitorie sono state orchestrate, gestite e controllate allo scopo di razionalizzare il sistema e di ridistribuire ricchezze. Dal 1980, è stato calcolato, «l'equivalente di oltre cinquanta piani Marshall (cioè più di 4600 miliardi di dollari) è stato inviato dalle popolazioni della periferia del mondo ai loro creditori al centro».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2172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EB283E-730B-CCBF-775A-CA0FC57D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Trasferimenti ricchezza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3D0159-5801-6F02-D416-57A2904D4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«deflazione confiscatoria» non è altro che accumulazione tramite esproprio. Asia, AL, Messico.</a:t>
            </a:r>
          </a:p>
          <a:p>
            <a:pPr algn="l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Creazione deliberata disoccupazione. Ma crisi non deve andare fuori controllo come Argentina e Indonesia. 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Ajuste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. Austerità. Repressione.</a:t>
            </a:r>
          </a:p>
          <a:p>
            <a:pPr algn="l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Stato redistribuisce. Taglio salario sociale. No progressività tasse, canoni utilizzo. Speculazione edilizia. Bene d’uso diventa bene di scambio. Ovunque lavoratori cacciati da zone centrali. Esenzioni fiscali aziende.</a:t>
            </a:r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La crescita delle attività di sorveglianza e controllo poliziesco e, nel caso dell'America, l'incarcerazione delle componenti recalcitranti della popolazione indicano una svolta preoccupante verso un controllo sociale più rigido. Il complesso dell'industria carceraria è un settore fiorente (insieme ai servizi di sicurezza personale) dell'economia statunitense.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05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AC1BE5-34CE-5614-332D-FA82E952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Opposizione e libertà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C4B37A-DA16-0381-EFF9-B8C7AB7B5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Guerra a bassa intensità contro oppositori come contro terroristi o narco come Colombia. </a:t>
            </a:r>
          </a:p>
          <a:p>
            <a:r>
              <a:rPr lang="it-IT" dirty="0"/>
              <a:t>1935 </a:t>
            </a:r>
            <a:r>
              <a:rPr lang="it-IT" dirty="0" err="1"/>
              <a:t>Roosvelt</a:t>
            </a:r>
            <a:r>
              <a:rPr lang="it-IT" dirty="0"/>
              <a:t> in un celebre discorso parla di giustizia sociale. Poveri non sono liberi. Marx: Regno libertà comincia quando lavoro non è necessità e non ha finalità esterna.</a:t>
            </a:r>
          </a:p>
          <a:p>
            <a:r>
              <a:rPr lang="it-IT" dirty="0" err="1"/>
              <a:t>Hobsbawm</a:t>
            </a:r>
            <a:r>
              <a:rPr lang="it-IT" dirty="0"/>
              <a:t>: gli esclusi dal mercato e dalle protezioni sociali sono restati soli e hanno trovato libertà del neoliberismo, ossia proprietà privata e libertà impresa, che hanno schiacciato i loro diritti.</a:t>
            </a:r>
          </a:p>
        </p:txBody>
      </p:sp>
    </p:spTree>
    <p:extLst>
      <p:ext uri="{BB962C8B-B14F-4D97-AF65-F5344CB8AC3E}">
        <p14:creationId xmlns:p14="http://schemas.microsoft.com/office/powerpoint/2010/main" val="3787225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BFD48B-E91A-9D20-9334-93B5B478D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CE2F13-EF4F-8BD5-5057-B75032C95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Secondo Harvey Neoliberismo non è esempio di una teoria finita fuori controllo (Stiglitz)</a:t>
            </a:r>
          </a:p>
          <a:p>
            <a:r>
              <a:rPr lang="it-IT" dirty="0"/>
              <a:t>Né attuazione insensata di una falsa utopia (Gray)</a:t>
            </a:r>
          </a:p>
          <a:p>
            <a:r>
              <a:rPr lang="it-IT" dirty="0"/>
              <a:t>È risultato di tensione tra difesa del capitalismo e ricostituzione del potere di classe indebolito dall’embedded liberalismo, patto </a:t>
            </a:r>
            <a:r>
              <a:rPr lang="it-IT" dirty="0" err="1"/>
              <a:t>keynesiamo</a:t>
            </a:r>
            <a:r>
              <a:rPr lang="it-IT" dirty="0"/>
              <a:t>. Garantire efficace ripresa </a:t>
            </a:r>
            <a:r>
              <a:rPr lang="it-IT"/>
              <a:t>accumulazione capitalistica.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710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5D23B2-5113-01DA-5F3C-FD283F0F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Neokeynesismo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E21558-B062-A288-A776-FA9A9B5E6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Dal 2001 mondo entra in recessione</a:t>
            </a:r>
          </a:p>
          <a:p>
            <a:r>
              <a:rPr lang="it-IT" dirty="0"/>
              <a:t>Usa adottano keynesismo militare, finanziano in deficit apparato militare e guerre</a:t>
            </a:r>
          </a:p>
          <a:p>
            <a:r>
              <a:rPr lang="it-IT" dirty="0"/>
              <a:t>Cina investe in deficit in capitale fisso e infrastrutture.</a:t>
            </a:r>
          </a:p>
          <a:p>
            <a:pPr algn="l"/>
            <a:r>
              <a:rPr lang="it-IT" dirty="0"/>
              <a:t>Elite dominanti temono movimenti sociali, ma apparato militare si è dimostrato non in grado di ribadire suo dominio (Iraq, Afganistan)</a:t>
            </a:r>
          </a:p>
          <a:p>
            <a:pPr algn="l"/>
            <a:r>
              <a:rPr lang="it-IT" dirty="0"/>
              <a:t>Report recente FMI su possibili ribellioni. Antirivoluzionario.</a:t>
            </a:r>
          </a:p>
          <a:p>
            <a:pPr algn="l"/>
            <a:r>
              <a:rPr lang="it-IT" dirty="0"/>
              <a:t>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a suo parere  </a:t>
            </a:r>
            <a:r>
              <a:rPr lang="it-IT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un movimento socialdemocratico della classe lavoratrice, se forte e potente, è in  posizione migliore per riscattare il capitalismo di quanto non lo sia lo stesso potere della classe capitalista, e di impedire rovina totale dei lavoratori.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477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9BD9FF-6BBA-C7B7-7F72-66BA7C49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Tassi crescita globale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021A08-3D73-E53A-6F9E-AFB1E3577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2800" b="0" i="0" u="none" strike="noStrike" baseline="0" dirty="0">
                <a:latin typeface="Times New Roman" panose="02020603050405020304" pitchFamily="18" charset="0"/>
              </a:rPr>
              <a:t>I tassi di crescita globale aggregata si collocavano intorno al 3,5 per cento negli anni sessanta e perfino durante i difficili anni settanta non scesero sotto il 2,4 per cento.</a:t>
            </a:r>
          </a:p>
          <a:p>
            <a:pPr algn="l"/>
            <a:r>
              <a:rPr lang="it-IT" sz="2800" b="0" i="0" u="none" strike="noStrike" baseline="0" dirty="0">
                <a:latin typeface="Times New Roman" panose="02020603050405020304" pitchFamily="18" charset="0"/>
              </a:rPr>
              <a:t>Ma i tassi di crescita dell'1,4 e dell'1,1 per cento negli anni ottanta</a:t>
            </a:r>
          </a:p>
          <a:p>
            <a:pPr algn="l"/>
            <a:r>
              <a:rPr lang="it-IT" sz="2800" b="0" i="0" u="none" strike="noStrike" baseline="0" dirty="0">
                <a:latin typeface="Times New Roman" panose="02020603050405020304" pitchFamily="18" charset="0"/>
              </a:rPr>
              <a:t>e novanta (con un tasso che dal 2000 a stento arriva all'I per cento).</a:t>
            </a:r>
          </a:p>
          <a:p>
            <a:pPr algn="l"/>
            <a:r>
              <a:rPr lang="it-IT" dirty="0">
                <a:latin typeface="Times New Roman" panose="02020603050405020304" pitchFamily="18" charset="0"/>
              </a:rPr>
              <a:t>Terapie shock disastrose.</a:t>
            </a:r>
          </a:p>
          <a:p>
            <a:pPr algn="l"/>
            <a:r>
              <a:rPr lang="it-IT" dirty="0">
                <a:latin typeface="Times New Roman" panose="02020603050405020304" pitchFamily="18" charset="0"/>
              </a:rPr>
              <a:t>Russia reddito pro capite diminuito del 3,5 %, riduzione aspettativa di vita.</a:t>
            </a:r>
          </a:p>
          <a:p>
            <a:pPr algn="l"/>
            <a:r>
              <a:rPr lang="it-IT" dirty="0">
                <a:latin typeface="Times New Roman" panose="02020603050405020304" pitchFamily="18" charset="0"/>
              </a:rPr>
              <a:t>America Latina stagnazione  lavoro informale Africa nessun beneficio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818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842C4E-0EC4-3A82-8347-64ADF7EC9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Estremo Oriente e Sud-est asiatico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01EBC3-29AA-6AC5-A9A3-24EC40BB6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Crescita in paesi in via di sviluppo che non sono neoliberisti.</a:t>
            </a:r>
          </a:p>
          <a:p>
            <a:r>
              <a:rPr lang="it-IT" dirty="0"/>
              <a:t>Povertà diminuita in quegli anni grazie a India e Cina.</a:t>
            </a:r>
          </a:p>
          <a:p>
            <a:r>
              <a:rPr lang="it-IT" dirty="0"/>
              <a:t>Riduzione e controllo inflazione. Unico risultato positivo.</a:t>
            </a:r>
          </a:p>
          <a:p>
            <a:r>
              <a:rPr lang="it-IT" dirty="0"/>
              <a:t>Differenze notevoli tra i vari paesi, Svezia in situazione migliore rispetto a Regno Unito. Per es. migliore aspettativa di vita, minore povertà e disuguaglianza.</a:t>
            </a:r>
          </a:p>
          <a:p>
            <a:r>
              <a:rPr lang="it-IT" dirty="0"/>
              <a:t>Negli anni 80 emergenza tigri asiatiche e Germania ovest, nei 90 Usa e Regno Unito. Globalizzazione ha avuto successo per le élite, ha creato capitalisti in Russia e Cina, ristabilito dominio di classe. Nonostante differenze geografiche non ha favorito né crescita né benessere.</a:t>
            </a:r>
          </a:p>
        </p:txBody>
      </p:sp>
    </p:spTree>
    <p:extLst>
      <p:ext uri="{BB962C8B-B14F-4D97-AF65-F5344CB8AC3E}">
        <p14:creationId xmlns:p14="http://schemas.microsoft.com/office/powerpoint/2010/main" val="237070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847D3E-F39C-6CB0-A629-7A99AD9C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Mito neoliberismo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045CC5-8CCF-DFA5-4600-39469219E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 media sono dominati dagli interessi delle classi più alte, allora si è potuto propagare il mito secondo il quale gli stati fallivano economicamente perché non erano competitivi (creando di conseguenza la richiesta di ulteriori riforme neoliberiste).</a:t>
            </a:r>
          </a:p>
          <a:p>
            <a:pPr algn="l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Disuguaglianza necessaria per incoraggiare iniziativa privata e competizione.</a:t>
            </a:r>
          </a:p>
          <a:p>
            <a:pPr algn="l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Darwinismo neoliberista. Merito. Crescita finanza e aumento costi operazioni finanziarie. Profitti straordinari in ambito speculativo. Speculazione immobiliare e suoi fallimenti. Sviluppo tecnologie informatiche, investimenti al 45% dal 2000, riduzione investimenti industria. Industrie culturali emergenti.</a:t>
            </a:r>
          </a:p>
        </p:txBody>
      </p:sp>
    </p:spTree>
    <p:extLst>
      <p:ext uri="{BB962C8B-B14F-4D97-AF65-F5344CB8AC3E}">
        <p14:creationId xmlns:p14="http://schemas.microsoft.com/office/powerpoint/2010/main" val="47258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7DB0F1-9688-B369-12C9-8B0669A62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Redistribuzione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46240B-B405-237C-55FA-CF986E1EA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2400" dirty="0"/>
              <a:t>Neoliberismo non ha generato nuova ricchezza, l’ha redistribuita dal basso verso l’alto. Incremento disuguaglianze. Accumulazione per esproprio. Proliferazione accumulazione primitiva.</a:t>
            </a:r>
            <a:r>
              <a:rPr lang="it-IT" sz="2400" b="0" i="0" u="none" strike="noStrike" baseline="0" dirty="0">
                <a:latin typeface="Times New Roman" panose="02020603050405020304" pitchFamily="18" charset="0"/>
              </a:rPr>
              <a:t> </a:t>
            </a:r>
          </a:p>
          <a:p>
            <a:pPr algn="l"/>
            <a:r>
              <a:rPr lang="it-IT" sz="2400" b="0" i="0" u="none" strike="noStrike" baseline="0" dirty="0">
                <a:latin typeface="Times New Roman" panose="02020603050405020304" pitchFamily="18" charset="0"/>
              </a:rPr>
              <a:t>Tra queste </a:t>
            </a:r>
            <a:r>
              <a:rPr lang="it-IT" sz="2400" b="0" i="0" u="none" strike="noStrike" dirty="0">
                <a:latin typeface="Times New Roman" panose="02020603050405020304" pitchFamily="18" charset="0"/>
              </a:rPr>
              <a:t> forme </a:t>
            </a:r>
            <a:r>
              <a:rPr lang="it-IT" sz="2400" b="0" i="0" u="none" strike="noStrike" baseline="0" dirty="0">
                <a:latin typeface="Times New Roman" panose="02020603050405020304" pitchFamily="18" charset="0"/>
              </a:rPr>
              <a:t>ci sono la mercificazione e la privatizzazione dei terreni e la forzata espulsione delle popolazioni contadine (si vedano i casi di Messico e Cina, paesi in cui si stima che settanta milioni di contadini siano stati costretti a spostarsi in anni recenti); la conversione di varie forme di diritti di proprietà (comune, collettiva, dello stato ecc.) in diritti di proprietà esclusivamente privati (il caso più spettacolare è quello ella Cina); la soppressione dei diritti alle proprietà comuni; la trasformazione in merce della manodopera e la soppressione </a:t>
            </a:r>
          </a:p>
          <a:p>
            <a:pPr algn="l"/>
            <a:endParaRPr lang="it-IT" sz="1800" b="0" i="0" u="none" strike="noStrike" baseline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469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E4964F-65D6-660E-3BB6-24F997F17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Esproprio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AE0027-98F2-DDB0-9AD2-364E2C8EF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it-IT" sz="9600" b="0" i="0" u="none" strike="noStrike" baseline="0" dirty="0">
                <a:latin typeface="Times New Roman" panose="02020603050405020304" pitchFamily="18" charset="0"/>
              </a:rPr>
              <a:t>Delle forme alternative (indigene) di produzione e consumo; i processi coloniali, neocoloniali e imperiali di appropriazione di risorse (incluse quelle naturali); la monetizzazione dello scambio e della tassazione, in particolare della terra; la tratta di schiavi (che continua, particolarmente nell'industria del sesso); l'usura, il debito nazionale e, più sconvolgente che mai, l'uso del sistema di credito come strumento radicale di accumulazione tramite esproprio. </a:t>
            </a:r>
          </a:p>
          <a:p>
            <a:pPr algn="l"/>
            <a:r>
              <a:rPr lang="it-IT" sz="9600" b="0" i="0" u="none" strike="noStrike" baseline="0" dirty="0">
                <a:latin typeface="Times New Roman" panose="02020603050405020304" pitchFamily="18" charset="0"/>
              </a:rPr>
              <a:t>Lo stato, con il suo monopolio della violenza e il suo potere di definire ciò che è legale, svolge un ruolo fondamentale nel sostenere e promuovere questi processi. A questa lista di meccanismi possiamo aggiungere altre tecniche, come il ricavo di rendite dai brevetti e dai diritti di proprietà intellettuale </a:t>
            </a:r>
            <a:r>
              <a:rPr lang="it-IT" sz="9600" dirty="0">
                <a:latin typeface="Times New Roman" panose="02020603050405020304" pitchFamily="18" charset="0"/>
              </a:rPr>
              <a:t>e </a:t>
            </a:r>
            <a:r>
              <a:rPr lang="it-IT" sz="9600" b="0" i="0" u="none" strike="noStrike" baseline="0" dirty="0">
                <a:latin typeface="Times New Roman" panose="02020603050405020304" pitchFamily="18" charset="0"/>
              </a:rPr>
              <a:t>la diminuzione o la cancellazione di varie forme di proprietà comuni (come pensioni statali, ferie pagate e diritti di godere di istruzione e assistenza sanitaria) ottenute attraverso lotte di classe durate una o più generazioni.</a:t>
            </a:r>
          </a:p>
          <a:p>
            <a:pPr algn="l"/>
            <a:r>
              <a:rPr lang="it-IT" sz="9600" b="0" i="0" u="none" strike="noStrike" baseline="0" dirty="0">
                <a:latin typeface="Times New Roman" panose="02020603050405020304" pitchFamily="18" charset="0"/>
              </a:rPr>
              <a:t>La proposta di privatizzare pensioni (realizzata completamente in Cile).</a:t>
            </a:r>
            <a:endParaRPr lang="it-IT" sz="9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1975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739E5E-8B17-BC7E-E92A-CB1124EE5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b="0" i="0" u="none" strike="noStrike" baseline="0" dirty="0">
                <a:latin typeface="Times New Roman" panose="02020603050405020304" pitchFamily="18" charset="0"/>
              </a:rPr>
              <a:t>L'accumulazione tramite esproprio comprende quattro caratteristiche</a:t>
            </a:r>
            <a:br>
              <a:rPr lang="it-IT" sz="4400" b="0" i="0" u="none" strike="noStrike" baseline="0" dirty="0">
                <a:latin typeface="Times New Roman" panose="02020603050405020304" pitchFamily="18" charset="0"/>
              </a:rPr>
            </a:br>
            <a:r>
              <a:rPr lang="it-IT" sz="4400" b="0" i="0" u="none" strike="noStrike" baseline="0" dirty="0">
                <a:latin typeface="Times New Roman" panose="02020603050405020304" pitchFamily="18" charset="0"/>
              </a:rPr>
              <a:t>principali: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E73B82-FD44-2EA4-1E57-65CFDB0F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it-IT" sz="2800" b="0" i="0" u="none" strike="noStrike" baseline="0" dirty="0"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it-IT" sz="2800" b="0" i="1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Privatizzazione e mercificazione.</a:t>
            </a:r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Servizi pubblici di ogni tipo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(acqua, telecomunicazioni, assistenza sanitaria, pensioni),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istituzioni pubbliche (università, laboratori di ricerca, prigioni) e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anche attività belliche (ne è un esempio l'«esercito» di contraenti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privati che operavano insieme alle forze armate in Iraq) sono stati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privatizzati in qualche misura in tutto il mondo capitalista e anche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oltre (per esempio in Cina). Il diritto di proprietà intellettuale</a:t>
            </a:r>
          </a:p>
          <a:p>
            <a:pPr algn="l"/>
            <a:r>
              <a:rPr lang="it-IT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definito tramite i cosiddetti TRIPS.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078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FFFFFF"/>
      </a:dk1>
      <a:lt1>
        <a:sysClr val="window" lastClr="000000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1468</Words>
  <Application>Microsoft Office PowerPoint</Application>
  <PresentationFormat>Widescreen</PresentationFormat>
  <Paragraphs>78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Tema di Office</vt:lpstr>
      <vt:lpstr>I risultati del neoliberismo</vt:lpstr>
      <vt:lpstr>Teorie</vt:lpstr>
      <vt:lpstr>Neokeynesismo</vt:lpstr>
      <vt:lpstr>Tassi crescita globale</vt:lpstr>
      <vt:lpstr>Estremo Oriente e Sud-est asiatico</vt:lpstr>
      <vt:lpstr>Mito neoliberismo</vt:lpstr>
      <vt:lpstr>Redistribuzione</vt:lpstr>
      <vt:lpstr>Esproprio</vt:lpstr>
      <vt:lpstr>L'accumulazione tramite esproprio comprende quattro caratteristiche principali:</vt:lpstr>
      <vt:lpstr>Privatizzazione e mercificazione</vt:lpstr>
      <vt:lpstr>Finanziarizzazione</vt:lpstr>
      <vt:lpstr>Come funziona sistema finanziario</vt:lpstr>
      <vt:lpstr>Gestione e manipolazione crisi</vt:lpstr>
      <vt:lpstr>Trasferimenti ricchezza</vt:lpstr>
      <vt:lpstr>Opposizione e libertà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risultati del neoliberismo</dc:title>
  <dc:creator>alessandra ciattini</dc:creator>
  <cp:lastModifiedBy>alessandra ciattini</cp:lastModifiedBy>
  <cp:revision>55</cp:revision>
  <dcterms:created xsi:type="dcterms:W3CDTF">2023-06-15T16:31:00Z</dcterms:created>
  <dcterms:modified xsi:type="dcterms:W3CDTF">2023-06-23T15:06:58Z</dcterms:modified>
</cp:coreProperties>
</file>