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98" r:id="rId5"/>
    <p:sldId id="301" r:id="rId6"/>
    <p:sldId id="308" r:id="rId7"/>
    <p:sldId id="311" r:id="rId8"/>
    <p:sldId id="313" r:id="rId9"/>
    <p:sldId id="277" r:id="rId10"/>
    <p:sldId id="314" r:id="rId11"/>
    <p:sldId id="316" r:id="rId12"/>
    <p:sldId id="315" r:id="rId13"/>
    <p:sldId id="317" r:id="rId14"/>
    <p:sldId id="323" r:id="rId15"/>
    <p:sldId id="321" r:id="rId16"/>
    <p:sldId id="318" r:id="rId17"/>
    <p:sldId id="320" r:id="rId18"/>
    <p:sldId id="325" r:id="rId19"/>
    <p:sldId id="324" r:id="rId20"/>
    <p:sldId id="322" r:id="rId21"/>
    <p:sldId id="312" r:id="rId2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4" d="100"/>
          <a:sy n="104" d="100"/>
        </p:scale>
        <p:origin x="138" y="27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4E7F1-6134-4BBE-AF83-7F25B0CA18E2}" type="datetimeFigureOut">
              <a:rPr lang="it-IT" smtClean="0"/>
              <a:t>08/04/2022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B26311-C3C0-434A-B789-15BC3F2EAA1B}" type="slidenum">
              <a:rPr lang="it-IT" smtClean="0"/>
              <a:t>‹N›</a:t>
            </a:fld>
            <a:endParaRPr lang="it-IT" dirty="0"/>
          </a:p>
        </p:txBody>
      </p:sp>
    </p:spTree>
    <p:extLst>
      <p:ext uri="{BB962C8B-B14F-4D97-AF65-F5344CB8AC3E}">
        <p14:creationId xmlns:p14="http://schemas.microsoft.com/office/powerpoint/2010/main" val="3655118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A33A-0CF3-4328-8241-480423EFCE28}" type="datetimeFigureOut">
              <a:rPr lang="it-IT" noProof="0" smtClean="0"/>
              <a:t>08/04/2022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D81F-B392-4C17-A812-7A5FAE5A3138}" type="slidenum">
              <a:rPr lang="it-IT" noProof="0" smtClean="0"/>
              <a:t>‹N›</a:t>
            </a:fld>
            <a:endParaRPr lang="it-IT" noProof="0" dirty="0"/>
          </a:p>
        </p:txBody>
      </p:sp>
    </p:spTree>
    <p:extLst>
      <p:ext uri="{BB962C8B-B14F-4D97-AF65-F5344CB8AC3E}">
        <p14:creationId xmlns:p14="http://schemas.microsoft.com/office/powerpoint/2010/main" val="7097343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C70D81F-B392-4C17-A812-7A5FAE5A3138}" type="slidenum">
              <a:rPr lang="it-IT" smtClean="0"/>
              <a:t>1</a:t>
            </a:fld>
            <a:endParaRPr lang="it-IT" dirty="0"/>
          </a:p>
        </p:txBody>
      </p:sp>
    </p:spTree>
    <p:extLst>
      <p:ext uri="{BB962C8B-B14F-4D97-AF65-F5344CB8AC3E}">
        <p14:creationId xmlns:p14="http://schemas.microsoft.com/office/powerpoint/2010/main" val="173645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302314-14D8-4088-9435-2BD558A558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0F4AC83-EF78-4F1B-8C4E-A532ACAFDBCB}" type="slidenum">
              <a:rPr lang="en-GB" altLang="en-US" sz="1800">
                <a:latin typeface="Arial" panose="020B0604020202020204" pitchFamily="34" charset="0"/>
              </a:rPr>
              <a:pPr algn="r" eaLnBrk="1" hangingPunct="1">
                <a:spcBef>
                  <a:spcPct val="0"/>
                </a:spcBef>
              </a:pPr>
              <a:t>6</a:t>
            </a:fld>
            <a:endParaRPr lang="en-GB" altLang="en-US" sz="1800">
              <a:latin typeface="Arial" panose="020B0604020202020204" pitchFamily="34" charset="0"/>
            </a:endParaRPr>
          </a:p>
        </p:txBody>
      </p:sp>
      <p:sp>
        <p:nvSpPr>
          <p:cNvPr id="27651" name="Rectangle 7">
            <a:extLst>
              <a:ext uri="{FF2B5EF4-FFF2-40B4-BE49-F238E27FC236}">
                <a16:creationId xmlns:a16="http://schemas.microsoft.com/office/drawing/2014/main" id="{FA592D5D-E22C-4CC3-B07A-103356DE1C0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02618E-A7B4-460D-BD3A-0D820EDA40AD}" type="slidenum">
              <a:rPr lang="en-US" altLang="en-US" sz="1800">
                <a:latin typeface="Times New Roman" panose="02020603050405020304" pitchFamily="18" charset="0"/>
              </a:rPr>
              <a:pPr algn="r" eaLnBrk="1" hangingPunct="1">
                <a:spcBef>
                  <a:spcPct val="0"/>
                </a:spcBef>
              </a:pPr>
              <a:t>6</a:t>
            </a:fld>
            <a:endParaRPr lang="en-US" altLang="en-US" sz="1800">
              <a:latin typeface="Times New Roman" panose="02020603050405020304" pitchFamily="18" charset="0"/>
            </a:endParaRPr>
          </a:p>
        </p:txBody>
      </p:sp>
      <p:sp>
        <p:nvSpPr>
          <p:cNvPr id="27652" name="Rectangle 1026">
            <a:extLst>
              <a:ext uri="{FF2B5EF4-FFF2-40B4-BE49-F238E27FC236}">
                <a16:creationId xmlns:a16="http://schemas.microsoft.com/office/drawing/2014/main" id="{58F20BA2-E910-4D26-A8CF-6B9D02EDBC8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653" name="Rectangle 1027">
            <a:extLst>
              <a:ext uri="{FF2B5EF4-FFF2-40B4-BE49-F238E27FC236}">
                <a16:creationId xmlns:a16="http://schemas.microsoft.com/office/drawing/2014/main" id="{2596BBC7-1874-4185-A4A0-085C1A593B0D}"/>
              </a:ext>
            </a:extLst>
          </p:cNvPr>
          <p:cNvSpPr>
            <a:spLocks noGrp="1" noChangeArrowheads="1"/>
          </p:cNvSpPr>
          <p:nvPr>
            <p:ph type="body" idx="4294967295"/>
          </p:nvPr>
        </p:nvSpPr>
        <p:spPr bwMode="auto">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cxnSp>
        <p:nvCxnSpPr>
          <p:cNvPr id="9" name="Connettore dirit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15BFDE2A-C71F-4C3F-A1B2-1941DBD5F0BC}" type="datetime1">
              <a:rPr lang="it-IT" noProof="0" smtClean="0"/>
              <a:t>08/04/2022</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F6F6099E-0966-4452-9457-D38063DDF34A}" type="datetime1">
              <a:rPr lang="it-IT" noProof="0" smtClean="0"/>
              <a:t>08/04/2022</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097280" y="4663440"/>
            <a:ext cx="10058400" cy="1143000"/>
          </a:xfrm>
        </p:spPr>
        <p:txBody>
          <a:bodyPr lIns="91440" rIns="91440" rtlCol="0" anchor="t" anchorCtr="0">
            <a:normAutofit/>
          </a:bodyPr>
          <a:lstStyle>
            <a:lvl1pPr marL="0" indent="0" rtl="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cxnSp>
        <p:nvCxnSpPr>
          <p:cNvPr id="9" name="Connettore dirit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662220B3-283D-456F-9E36-1CBC90B10E02}" type="datetime1">
              <a:rPr lang="it-IT" noProof="0" smtClean="0"/>
              <a:t>08/04/2022</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it-IT" noProof="0" dirty="0"/>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AC8CD0-9267-42D0-9464-A9F549D73BE8}" type="datetime1">
              <a:rPr lang="it-IT" noProof="0" smtClean="0"/>
              <a:t>08/04/2022</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68052EB-7CCB-4DB2-B1A8-9439C6EF8D8D}" type="datetime1">
              <a:rPr lang="it-IT" noProof="0" smtClean="0"/>
              <a:t>08/04/2022</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it-IT" noProof="0" dirty="0"/>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B65C04B-A1E7-46A8-BC66-5F5DFD56FE0C}" type="datetime1">
              <a:rPr lang="it-IT" noProof="0" smtClean="0"/>
              <a:t>08/04/2022</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9061C1C-7157-4882-B45D-51E1EF725FB0}" type="datetime1">
              <a:rPr lang="it-IT" noProof="0" smtClean="0"/>
              <a:t>08/04/2022</a:t>
            </a:fld>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799"/>
            <a:ext cx="5928344" cy="5294757"/>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537A19B8-3380-4960-9CDC-862800A38120}" type="datetime1">
              <a:rPr lang="it-IT" noProof="0" smtClean="0"/>
              <a:t>08/04/2022</a:t>
            </a:fld>
            <a:endParaRPr lang="it-IT" noProof="0"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it-IT" noProof="0"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6D5573E1-1A7C-474F-9A57-F6A1D6A7A336}" type="datetime1">
              <a:rPr lang="it-IT" noProof="0" smtClean="0"/>
              <a:t>08/04/2022</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9BAA26E8-7ECB-4BF2-A903-7DC464D6CA0D}" type="datetime1">
              <a:rPr lang="it-IT" noProof="0" smtClean="0"/>
              <a:t>08/04/2022</a:t>
            </a:fld>
            <a:endParaRPr lang="it-IT" noProof="0"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it-IT" noProof="0"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it-IT" noProof="0" smtClean="0"/>
              <a:t>‹N›</a:t>
            </a:fld>
            <a:endParaRPr lang="it-IT" noProof="0" dirty="0"/>
          </a:p>
        </p:txBody>
      </p:sp>
      <p:cxnSp>
        <p:nvCxnSpPr>
          <p:cNvPr id="10" name="Connettore dirit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magine 3" descr="Un primo piano di un pezzo di carta con una matita sopra">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ttango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ito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1708071"/>
          </a:xfrm>
        </p:spPr>
        <p:txBody>
          <a:bodyPr rtlCol="0" anchor="b">
            <a:normAutofit/>
          </a:bodyPr>
          <a:lstStyle/>
          <a:p>
            <a:pPr algn="ctr"/>
            <a:r>
              <a:rPr lang="it-IT" sz="3600" dirty="0" err="1">
                <a:solidFill>
                  <a:schemeClr val="tx1"/>
                </a:solidFill>
              </a:rPr>
              <a:t>AntiKeynes</a:t>
            </a:r>
            <a:br>
              <a:rPr lang="it-IT" sz="3600" dirty="0">
                <a:solidFill>
                  <a:schemeClr val="tx1"/>
                </a:solidFill>
              </a:rPr>
            </a:br>
            <a:r>
              <a:rPr lang="it-IT" sz="1600" dirty="0">
                <a:solidFill>
                  <a:schemeClr val="tx1"/>
                </a:solidFill>
              </a:rPr>
              <a:t>di Gianfranco Pala</a:t>
            </a:r>
            <a:br>
              <a:rPr lang="it-IT" sz="1600" dirty="0">
                <a:solidFill>
                  <a:schemeClr val="tx1"/>
                </a:solidFill>
              </a:rPr>
            </a:br>
            <a:br>
              <a:rPr lang="it-IT" sz="1600" dirty="0">
                <a:solidFill>
                  <a:schemeClr val="tx1"/>
                </a:solidFill>
              </a:rPr>
            </a:br>
            <a:r>
              <a:rPr lang="it-IT" sz="1600" dirty="0">
                <a:solidFill>
                  <a:schemeClr val="tx1"/>
                </a:solidFill>
              </a:rPr>
              <a:t>Edizioni La Città del Sole </a:t>
            </a:r>
            <a:br>
              <a:rPr lang="it-IT" sz="1600" dirty="0">
                <a:solidFill>
                  <a:schemeClr val="tx1"/>
                </a:solidFill>
              </a:rPr>
            </a:br>
            <a:r>
              <a:rPr lang="it-IT" sz="1600" dirty="0">
                <a:solidFill>
                  <a:schemeClr val="tx1"/>
                </a:solidFill>
              </a:rPr>
              <a:t>(in corso di stampa – 2022)</a:t>
            </a:r>
            <a:endParaRPr lang="it-IT" sz="3600" dirty="0">
              <a:solidFill>
                <a:schemeClr val="tx1"/>
              </a:solidFill>
            </a:endParaRPr>
          </a:p>
        </p:txBody>
      </p:sp>
      <p:sp>
        <p:nvSpPr>
          <p:cNvPr id="3" name="Sottotitolo 2">
            <a:extLst>
              <a:ext uri="{FF2B5EF4-FFF2-40B4-BE49-F238E27FC236}">
                <a16:creationId xmlns:a16="http://schemas.microsoft.com/office/drawing/2014/main" id="{255E1F2F-E259-4EA8-9FFD-3A10AF541859}"/>
              </a:ext>
            </a:extLst>
          </p:cNvPr>
          <p:cNvSpPr>
            <a:spLocks noGrp="1"/>
          </p:cNvSpPr>
          <p:nvPr>
            <p:ph type="subTitle" idx="1"/>
          </p:nvPr>
        </p:nvSpPr>
        <p:spPr>
          <a:xfrm>
            <a:off x="8127750" y="3674692"/>
            <a:ext cx="3205640" cy="1708070"/>
          </a:xfrm>
        </p:spPr>
        <p:txBody>
          <a:bodyPr rtlCol="0" anchor="t">
            <a:normAutofit/>
          </a:bodyPr>
          <a:lstStyle/>
          <a:p>
            <a:pPr algn="ctr" rtl="0">
              <a:lnSpc>
                <a:spcPct val="100000"/>
              </a:lnSpc>
            </a:pPr>
            <a:r>
              <a:rPr lang="it-IT" sz="1600" dirty="0"/>
              <a:t>Francesco schettino</a:t>
            </a:r>
          </a:p>
          <a:p>
            <a:pPr algn="ctr" rtl="0">
              <a:lnSpc>
                <a:spcPct val="100000"/>
              </a:lnSpc>
            </a:pPr>
            <a:r>
              <a:rPr lang="it-IT" sz="1600" dirty="0"/>
              <a:t>8 aprile 2022</a:t>
            </a:r>
          </a:p>
          <a:p>
            <a:pPr algn="ctr" rtl="0">
              <a:lnSpc>
                <a:spcPct val="100000"/>
              </a:lnSpc>
            </a:pPr>
            <a:r>
              <a:rPr lang="it-IT" sz="1600" dirty="0"/>
              <a:t>Casa del popolo val melaina – ladri di biciclette</a:t>
            </a:r>
          </a:p>
        </p:txBody>
      </p:sp>
      <p:cxnSp>
        <p:nvCxnSpPr>
          <p:cNvPr id="37" name="Connettore dirit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a:extLst>
              <a:ext uri="{FF2B5EF4-FFF2-40B4-BE49-F238E27FC236}">
                <a16:creationId xmlns:a16="http://schemas.microsoft.com/office/drawing/2014/main" id="{F1E01304-C551-4F66-A6C5-4137052BDAA8}"/>
              </a:ext>
            </a:extLst>
          </p:cNvPr>
          <p:cNvPicPr>
            <a:picLocks noChangeAspect="1"/>
          </p:cNvPicPr>
          <p:nvPr/>
        </p:nvPicPr>
        <p:blipFill>
          <a:blip r:embed="rId5"/>
          <a:stretch>
            <a:fillRect/>
          </a:stretch>
        </p:blipFill>
        <p:spPr>
          <a:xfrm>
            <a:off x="10217333" y="130317"/>
            <a:ext cx="1331200" cy="941349"/>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A0CF288E-FDE2-47FE-8B43-1E866AD00F6F}"/>
              </a:ext>
            </a:extLst>
          </p:cNvPr>
          <p:cNvPicPr>
            <a:picLocks noChangeAspect="1"/>
          </p:cNvPicPr>
          <p:nvPr/>
        </p:nvPicPr>
        <p:blipFill>
          <a:blip r:embed="rId6"/>
          <a:stretch>
            <a:fillRect/>
          </a:stretch>
        </p:blipFill>
        <p:spPr>
          <a:xfrm>
            <a:off x="7612068" y="194740"/>
            <a:ext cx="2326691" cy="767041"/>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93FC0-A161-4316-90B3-C1E61DCE8616}"/>
              </a:ext>
            </a:extLst>
          </p:cNvPr>
          <p:cNvSpPr>
            <a:spLocks noGrp="1"/>
          </p:cNvSpPr>
          <p:nvPr>
            <p:ph type="title"/>
          </p:nvPr>
        </p:nvSpPr>
        <p:spPr/>
        <p:txBody>
          <a:bodyPr/>
          <a:lstStyle/>
          <a:p>
            <a:r>
              <a:rPr lang="it-IT" dirty="0"/>
              <a:t>Welfare state</a:t>
            </a:r>
          </a:p>
        </p:txBody>
      </p:sp>
      <p:sp>
        <p:nvSpPr>
          <p:cNvPr id="3" name="Segnaposto contenuto 2">
            <a:extLst>
              <a:ext uri="{FF2B5EF4-FFF2-40B4-BE49-F238E27FC236}">
                <a16:creationId xmlns:a16="http://schemas.microsoft.com/office/drawing/2014/main" id="{930CF234-AA6E-41F3-93C7-B757DF7D8CBC}"/>
              </a:ext>
            </a:extLst>
          </p:cNvPr>
          <p:cNvSpPr>
            <a:spLocks noGrp="1"/>
          </p:cNvSpPr>
          <p:nvPr>
            <p:ph idx="1"/>
          </p:nvPr>
        </p:nvSpPr>
        <p:spPr/>
        <p:txBody>
          <a:bodyPr/>
          <a:lstStyle/>
          <a:p>
            <a:r>
              <a:rPr lang="it-IT" dirty="0"/>
              <a:t>Nelle fasi in cui il capitale nel suo complesso entra in crisi da sovrapproduzione. In tali periodi, gli strumenti di interventismo statale nell’economia assumono d’incanto una valenza cruciale, vista l’opportunità di ricostruire un capitalismo falcidiato da crisi sempre più ravvicinate e ricorrenti, drenando sempre più plusvalore attraverso riforme del mercato del lavoro e risorse direttamente e indirettamente da quel che rimane dello stato sociale (ossia del salario indiretto). È per questo che, si assiste all’esaltazione periodica di politiche economiche keynesiane, e dunque del ruolo dello Stato, come àncora salvifica di nazioni in dissesto, anche da parte di chi sino al giorno prima non aveva fatto altro che inneggiare alle presunte imbattibili abilità della “mano invisibile” del mercato.</a:t>
            </a:r>
          </a:p>
          <a:p>
            <a:r>
              <a:rPr lang="it-IT" dirty="0">
                <a:sym typeface="Wingdings" panose="05000000000000000000" pitchFamily="2" charset="2"/>
              </a:rPr>
              <a:t> Stato sociale non è «autonomo» ma Salario indiretto e dunque è il risultato della dinamica e il conflitto tra le classi</a:t>
            </a:r>
            <a:endParaRPr lang="it-IT" dirty="0"/>
          </a:p>
        </p:txBody>
      </p:sp>
    </p:spTree>
    <p:extLst>
      <p:ext uri="{BB962C8B-B14F-4D97-AF65-F5344CB8AC3E}">
        <p14:creationId xmlns:p14="http://schemas.microsoft.com/office/powerpoint/2010/main" val="27355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DC92A-D38C-4876-AE87-D4098586D064}"/>
              </a:ext>
            </a:extLst>
          </p:cNvPr>
          <p:cNvSpPr>
            <a:spLocks noGrp="1"/>
          </p:cNvSpPr>
          <p:nvPr>
            <p:ph type="title"/>
          </p:nvPr>
        </p:nvSpPr>
        <p:spPr/>
        <p:txBody>
          <a:bodyPr/>
          <a:lstStyle/>
          <a:p>
            <a:r>
              <a:rPr lang="it-IT" dirty="0"/>
              <a:t>Lo stato a-sociale </a:t>
            </a:r>
          </a:p>
        </p:txBody>
      </p:sp>
      <p:pic>
        <p:nvPicPr>
          <p:cNvPr id="6" name="Segnaposto contenuto 5">
            <a:extLst>
              <a:ext uri="{FF2B5EF4-FFF2-40B4-BE49-F238E27FC236}">
                <a16:creationId xmlns:a16="http://schemas.microsoft.com/office/drawing/2014/main" id="{28266694-9298-4A58-B414-DB1AB736F784}"/>
              </a:ext>
            </a:extLst>
          </p:cNvPr>
          <p:cNvPicPr>
            <a:picLocks noGrp="1" noChangeAspect="1"/>
          </p:cNvPicPr>
          <p:nvPr>
            <p:ph sz="half" idx="1"/>
          </p:nvPr>
        </p:nvPicPr>
        <p:blipFill>
          <a:blip r:embed="rId2"/>
          <a:stretch>
            <a:fillRect/>
          </a:stretch>
        </p:blipFill>
        <p:spPr>
          <a:xfrm>
            <a:off x="1096963" y="2463691"/>
            <a:ext cx="4815506" cy="2954969"/>
          </a:xfrm>
        </p:spPr>
      </p:pic>
      <p:pic>
        <p:nvPicPr>
          <p:cNvPr id="8" name="Segnaposto contenuto 7">
            <a:extLst>
              <a:ext uri="{FF2B5EF4-FFF2-40B4-BE49-F238E27FC236}">
                <a16:creationId xmlns:a16="http://schemas.microsoft.com/office/drawing/2014/main" id="{E48F1EB7-8A50-4022-BE0C-DACA5802747C}"/>
              </a:ext>
            </a:extLst>
          </p:cNvPr>
          <p:cNvPicPr>
            <a:picLocks noGrp="1" noChangeAspect="1"/>
          </p:cNvPicPr>
          <p:nvPr>
            <p:ph sz="half" idx="2"/>
          </p:nvPr>
        </p:nvPicPr>
        <p:blipFill>
          <a:blip r:embed="rId3"/>
          <a:stretch>
            <a:fillRect/>
          </a:stretch>
        </p:blipFill>
        <p:spPr>
          <a:xfrm>
            <a:off x="6456218" y="2423769"/>
            <a:ext cx="4699145" cy="3102428"/>
          </a:xfrm>
        </p:spPr>
      </p:pic>
    </p:spTree>
    <p:extLst>
      <p:ext uri="{BB962C8B-B14F-4D97-AF65-F5344CB8AC3E}">
        <p14:creationId xmlns:p14="http://schemas.microsoft.com/office/powerpoint/2010/main" val="44199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F8DF18-3DDC-4A39-95A0-E8AEA10ABCF6}"/>
              </a:ext>
            </a:extLst>
          </p:cNvPr>
          <p:cNvSpPr>
            <a:spLocks noGrp="1"/>
          </p:cNvSpPr>
          <p:nvPr>
            <p:ph type="title"/>
          </p:nvPr>
        </p:nvSpPr>
        <p:spPr/>
        <p:txBody>
          <a:bodyPr/>
          <a:lstStyle/>
          <a:p>
            <a:r>
              <a:rPr lang="it-IT" dirty="0"/>
              <a:t>Il declino della proprietà pubblica</a:t>
            </a:r>
          </a:p>
        </p:txBody>
      </p:sp>
      <p:pic>
        <p:nvPicPr>
          <p:cNvPr id="5" name="Segnaposto contenuto 4">
            <a:extLst>
              <a:ext uri="{FF2B5EF4-FFF2-40B4-BE49-F238E27FC236}">
                <a16:creationId xmlns:a16="http://schemas.microsoft.com/office/drawing/2014/main" id="{182D3E9E-12C3-4569-8CB6-1983B1F5D428}"/>
              </a:ext>
            </a:extLst>
          </p:cNvPr>
          <p:cNvPicPr>
            <a:picLocks noGrp="1" noChangeAspect="1"/>
          </p:cNvPicPr>
          <p:nvPr>
            <p:ph idx="1"/>
          </p:nvPr>
        </p:nvPicPr>
        <p:blipFill>
          <a:blip r:embed="rId2"/>
          <a:stretch>
            <a:fillRect/>
          </a:stretch>
        </p:blipFill>
        <p:spPr>
          <a:xfrm>
            <a:off x="3059426" y="2108200"/>
            <a:ext cx="6133473" cy="3760788"/>
          </a:xfrm>
        </p:spPr>
      </p:pic>
    </p:spTree>
    <p:extLst>
      <p:ext uri="{BB962C8B-B14F-4D97-AF65-F5344CB8AC3E}">
        <p14:creationId xmlns:p14="http://schemas.microsoft.com/office/powerpoint/2010/main" val="213489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B6352-8A9F-4437-B194-766D1C5BD6FA}"/>
              </a:ext>
            </a:extLst>
          </p:cNvPr>
          <p:cNvSpPr>
            <a:spLocks noGrp="1"/>
          </p:cNvSpPr>
          <p:nvPr>
            <p:ph type="title"/>
          </p:nvPr>
        </p:nvSpPr>
        <p:spPr>
          <a:xfrm>
            <a:off x="643466" y="786383"/>
            <a:ext cx="3517567" cy="2093975"/>
          </a:xfrm>
        </p:spPr>
        <p:txBody>
          <a:bodyPr anchor="b">
            <a:normAutofit/>
          </a:bodyPr>
          <a:lstStyle/>
          <a:p>
            <a:r>
              <a:rPr lang="it-IT" dirty="0"/>
              <a:t>È stato il mercato</a:t>
            </a:r>
          </a:p>
        </p:txBody>
      </p:sp>
      <p:pic>
        <p:nvPicPr>
          <p:cNvPr id="5" name="Segnaposto contenuto 4">
            <a:extLst>
              <a:ext uri="{FF2B5EF4-FFF2-40B4-BE49-F238E27FC236}">
                <a16:creationId xmlns:a16="http://schemas.microsoft.com/office/drawing/2014/main" id="{3C6CCB73-DBC7-4B3F-9AAC-96CD6B64600E}"/>
              </a:ext>
            </a:extLst>
          </p:cNvPr>
          <p:cNvPicPr>
            <a:picLocks noGrp="1" noChangeAspect="1"/>
          </p:cNvPicPr>
          <p:nvPr>
            <p:ph idx="1"/>
          </p:nvPr>
        </p:nvPicPr>
        <p:blipFill>
          <a:blip r:embed="rId2"/>
          <a:stretch>
            <a:fillRect/>
          </a:stretch>
        </p:blipFill>
        <p:spPr>
          <a:xfrm>
            <a:off x="5458984" y="1778010"/>
            <a:ext cx="5928344" cy="3364335"/>
          </a:xfrm>
          <a:noFill/>
        </p:spPr>
      </p:pic>
      <p:sp>
        <p:nvSpPr>
          <p:cNvPr id="12" name="Text Placeholder 3">
            <a:extLst>
              <a:ext uri="{FF2B5EF4-FFF2-40B4-BE49-F238E27FC236}">
                <a16:creationId xmlns:a16="http://schemas.microsoft.com/office/drawing/2014/main" id="{EDE4E5BE-2B2C-8C7D-DAF0-B5B2EE7628A6}"/>
              </a:ext>
            </a:extLst>
          </p:cNvPr>
          <p:cNvSpPr>
            <a:spLocks noGrp="1"/>
          </p:cNvSpPr>
          <p:nvPr>
            <p:ph type="body" sz="half" idx="2"/>
          </p:nvPr>
        </p:nvSpPr>
        <p:spPr>
          <a:xfrm>
            <a:off x="643465" y="3043050"/>
            <a:ext cx="3517567" cy="3064505"/>
          </a:xfrm>
        </p:spPr>
        <p:txBody>
          <a:bodyPr/>
          <a:lstStyle/>
          <a:p>
            <a:r>
              <a:rPr lang="it-IT" dirty="0"/>
              <a:t>È corretto valutare il socialismo  in base al peso che assume lo Stato all’interno dell’economia? </a:t>
            </a:r>
          </a:p>
          <a:p>
            <a:r>
              <a:rPr lang="it-IT" dirty="0" err="1"/>
              <a:t>Is</a:t>
            </a:r>
            <a:r>
              <a:rPr lang="it-IT" dirty="0"/>
              <a:t> China </a:t>
            </a:r>
            <a:r>
              <a:rPr lang="it-IT" dirty="0" err="1"/>
              <a:t>Socialist</a:t>
            </a:r>
            <a:r>
              <a:rPr lang="it-IT" dirty="0"/>
              <a:t>? (</a:t>
            </a:r>
            <a:r>
              <a:rPr lang="it-IT" dirty="0" err="1"/>
              <a:t>Naughton</a:t>
            </a:r>
            <a:r>
              <a:rPr lang="it-IT" dirty="0"/>
              <a:t>, 2017); (</a:t>
            </a:r>
            <a:r>
              <a:rPr lang="it-IT" dirty="0" err="1"/>
              <a:t>Jabbour</a:t>
            </a:r>
            <a:r>
              <a:rPr lang="it-IT" dirty="0"/>
              <a:t> e Gabriele 2021)</a:t>
            </a:r>
          </a:p>
          <a:p>
            <a:r>
              <a:rPr lang="it-IT" sz="1600" dirty="0"/>
              <a:t>il periodo storico in cui lo Stato ha assunto un rilievo maggiore nel sistema economico italiano corrisponde con il ventennio fascista.</a:t>
            </a:r>
          </a:p>
          <a:p>
            <a:endParaRPr lang="it-IT" dirty="0"/>
          </a:p>
          <a:p>
            <a:endParaRPr lang="it-IT" dirty="0"/>
          </a:p>
        </p:txBody>
      </p:sp>
    </p:spTree>
    <p:extLst>
      <p:ext uri="{BB962C8B-B14F-4D97-AF65-F5344CB8AC3E}">
        <p14:creationId xmlns:p14="http://schemas.microsoft.com/office/powerpoint/2010/main" val="24527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ircle(in)">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6B3183-81CD-1E75-BD44-6E5B71600E29}"/>
              </a:ext>
            </a:extLst>
          </p:cNvPr>
          <p:cNvPicPr>
            <a:picLocks noChangeAspect="1"/>
          </p:cNvPicPr>
          <p:nvPr/>
        </p:nvPicPr>
        <p:blipFill rotWithShape="1">
          <a:blip r:embed="rId2"/>
          <a:srcRect t="27713" b="5528"/>
          <a:stretch/>
        </p:blipFill>
        <p:spPr>
          <a:xfrm>
            <a:off x="15" y="10"/>
            <a:ext cx="12191985" cy="4578340"/>
          </a:xfrm>
          <a:prstGeom prst="rect">
            <a:avLst/>
          </a:prstGeom>
          <a:noFill/>
        </p:spPr>
      </p:pic>
      <p:sp>
        <p:nvSpPr>
          <p:cNvPr id="2" name="Titolo 1">
            <a:extLst>
              <a:ext uri="{FF2B5EF4-FFF2-40B4-BE49-F238E27FC236}">
                <a16:creationId xmlns:a16="http://schemas.microsoft.com/office/drawing/2014/main" id="{47E3B775-5254-4CDF-AE10-0EF17D8B8465}"/>
              </a:ext>
            </a:extLst>
          </p:cNvPr>
          <p:cNvSpPr>
            <a:spLocks noGrp="1"/>
          </p:cNvSpPr>
          <p:nvPr>
            <p:ph type="title"/>
          </p:nvPr>
        </p:nvSpPr>
        <p:spPr>
          <a:xfrm>
            <a:off x="1097279" y="4799362"/>
            <a:ext cx="10113645" cy="743682"/>
          </a:xfrm>
        </p:spPr>
        <p:txBody>
          <a:bodyPr anchor="b">
            <a:normAutofit/>
          </a:bodyPr>
          <a:lstStyle/>
          <a:p>
            <a:r>
              <a:rPr lang="it-IT" dirty="0"/>
              <a:t>Teoria dello Stato</a:t>
            </a:r>
          </a:p>
        </p:txBody>
      </p:sp>
      <p:sp>
        <p:nvSpPr>
          <p:cNvPr id="9" name="Text Placeholder 3">
            <a:extLst>
              <a:ext uri="{FF2B5EF4-FFF2-40B4-BE49-F238E27FC236}">
                <a16:creationId xmlns:a16="http://schemas.microsoft.com/office/drawing/2014/main" id="{51694295-C140-AE6C-A7A5-61F019AA3C33}"/>
              </a:ext>
            </a:extLst>
          </p:cNvPr>
          <p:cNvSpPr>
            <a:spLocks noGrp="1"/>
          </p:cNvSpPr>
          <p:nvPr>
            <p:ph type="body" sz="half" idx="2"/>
          </p:nvPr>
        </p:nvSpPr>
        <p:spPr>
          <a:xfrm>
            <a:off x="1097279" y="5715000"/>
            <a:ext cx="10113264" cy="609600"/>
          </a:xfrm>
        </p:spPr>
        <p:txBody>
          <a:bodyPr/>
          <a:lstStyle/>
          <a:p>
            <a:endParaRPr lang="en-US"/>
          </a:p>
        </p:txBody>
      </p:sp>
    </p:spTree>
    <p:extLst>
      <p:ext uri="{BB962C8B-B14F-4D97-AF65-F5344CB8AC3E}">
        <p14:creationId xmlns:p14="http://schemas.microsoft.com/office/powerpoint/2010/main" val="3481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14B5B2-0085-4051-B0B8-61B03BA883B5}"/>
              </a:ext>
            </a:extLst>
          </p:cNvPr>
          <p:cNvSpPr>
            <a:spLocks noGrp="1"/>
          </p:cNvSpPr>
          <p:nvPr>
            <p:ph type="title"/>
          </p:nvPr>
        </p:nvSpPr>
        <p:spPr/>
        <p:txBody>
          <a:bodyPr/>
          <a:lstStyle/>
          <a:p>
            <a:r>
              <a:rPr lang="it-IT" dirty="0"/>
              <a:t>L’</a:t>
            </a:r>
            <a:r>
              <a:rPr lang="it-IT" dirty="0" err="1"/>
              <a:t>oStato</a:t>
            </a:r>
            <a:r>
              <a:rPr lang="it-IT" dirty="0"/>
              <a:t> borghese</a:t>
            </a:r>
          </a:p>
        </p:txBody>
      </p:sp>
      <p:sp>
        <p:nvSpPr>
          <p:cNvPr id="3" name="Segnaposto contenuto 2">
            <a:extLst>
              <a:ext uri="{FF2B5EF4-FFF2-40B4-BE49-F238E27FC236}">
                <a16:creationId xmlns:a16="http://schemas.microsoft.com/office/drawing/2014/main" id="{C84663CD-5D73-416C-909A-AB70C6D03F24}"/>
              </a:ext>
            </a:extLst>
          </p:cNvPr>
          <p:cNvSpPr>
            <a:spLocks noGrp="1"/>
          </p:cNvSpPr>
          <p:nvPr>
            <p:ph idx="1"/>
          </p:nvPr>
        </p:nvSpPr>
        <p:spPr/>
        <p:txBody>
          <a:bodyPr/>
          <a:lstStyle/>
          <a:p>
            <a:r>
              <a:rPr lang="it-IT" sz="1800" b="0" i="0" u="none" strike="noStrike" baseline="0" dirty="0">
                <a:solidFill>
                  <a:srgbClr val="211D1E"/>
                </a:solidFill>
              </a:rPr>
              <a:t>Engels già ci avvertiva con chiarezza più di un secolo fa come “la superstizione dello Stato si fosse trasportata dalla filosofia nella coscienza generale della borghesia e perfino di molti operai. Esiste una superstiziosa idolatria dello Stato e di tutto ciò che ha relazione con lo Stato, idolatria che si fa strada tanto più facilmente in quanto si è assuefatti fin da bambini a immaginare che gli affari e gli interessi comuni a tutta la società non possano venir curati altrimenti che come sono stati curati fino ad ora, cioè per mezzo dello Stato e dei suoi bene istallati funzionari. In realtà però lo Stato non è che una macchina per l’oppressione di una classe da parte di un’altra, e ciò nella repubblica democratica non meno che nella monarchia” (Engels F., 1891, Introduzione all’edizione tedesca della </a:t>
            </a:r>
            <a:r>
              <a:rPr lang="it-IT" sz="1800" b="0" i="1" u="none" strike="noStrike" baseline="0" dirty="0">
                <a:solidFill>
                  <a:srgbClr val="211D1E"/>
                </a:solidFill>
              </a:rPr>
              <a:t>Guerra civile in Francia </a:t>
            </a:r>
            <a:r>
              <a:rPr lang="it-IT" sz="1800" b="0" i="0" u="none" strike="noStrike" baseline="0" dirty="0">
                <a:solidFill>
                  <a:srgbClr val="211D1E"/>
                </a:solidFill>
              </a:rPr>
              <a:t>di </a:t>
            </a:r>
            <a:r>
              <a:rPr lang="it-IT" sz="1800" b="0" i="0" u="none" strike="noStrike" baseline="0" dirty="0" err="1">
                <a:solidFill>
                  <a:srgbClr val="211D1E"/>
                </a:solidFill>
              </a:rPr>
              <a:t>K.Marx</a:t>
            </a:r>
            <a:r>
              <a:rPr lang="it-IT" sz="1800" b="0" i="0" u="none" strike="noStrike" baseline="0" dirty="0">
                <a:solidFill>
                  <a:srgbClr val="211D1E"/>
                </a:solidFill>
              </a:rPr>
              <a:t>).</a:t>
            </a:r>
            <a:endParaRPr lang="it-IT" dirty="0"/>
          </a:p>
        </p:txBody>
      </p:sp>
    </p:spTree>
    <p:extLst>
      <p:ext uri="{BB962C8B-B14F-4D97-AF65-F5344CB8AC3E}">
        <p14:creationId xmlns:p14="http://schemas.microsoft.com/office/powerpoint/2010/main" val="405502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9EB3F-ABB9-4B66-88CA-3755A370999A}"/>
              </a:ext>
            </a:extLst>
          </p:cNvPr>
          <p:cNvSpPr>
            <a:spLocks noGrp="1"/>
          </p:cNvSpPr>
          <p:nvPr>
            <p:ph type="title"/>
          </p:nvPr>
        </p:nvSpPr>
        <p:spPr/>
        <p:txBody>
          <a:bodyPr/>
          <a:lstStyle/>
          <a:p>
            <a:r>
              <a:rPr lang="it-IT" dirty="0"/>
              <a:t>Alcuni aforismi</a:t>
            </a:r>
          </a:p>
        </p:txBody>
      </p:sp>
      <p:sp>
        <p:nvSpPr>
          <p:cNvPr id="3" name="Segnaposto contenuto 2">
            <a:extLst>
              <a:ext uri="{FF2B5EF4-FFF2-40B4-BE49-F238E27FC236}">
                <a16:creationId xmlns:a16="http://schemas.microsoft.com/office/drawing/2014/main" id="{D4101B74-F6C1-41E5-871C-8E0530569413}"/>
              </a:ext>
            </a:extLst>
          </p:cNvPr>
          <p:cNvSpPr>
            <a:spLocks noGrp="1"/>
          </p:cNvSpPr>
          <p:nvPr>
            <p:ph sz="half" idx="1"/>
          </p:nvPr>
        </p:nvSpPr>
        <p:spPr/>
        <p:txBody>
          <a:bodyPr>
            <a:normAutofit fontScale="92500"/>
          </a:bodyPr>
          <a:lstStyle/>
          <a:p>
            <a:r>
              <a:rPr lang="it-IT" dirty="0"/>
              <a:t>Ogni stato è «una forza repressiva particolare» contro la classe oppressa. Quindi uno stato, qualunque esso sia, non è </a:t>
            </a:r>
            <a:r>
              <a:rPr lang="it-IT" i="1" dirty="0"/>
              <a:t>libero e non è popolare.</a:t>
            </a:r>
            <a:r>
              <a:rPr lang="it-IT" dirty="0"/>
              <a:t> Marx e Engels l’hanno spiegato </a:t>
            </a:r>
            <a:r>
              <a:rPr lang="it-IT" b="1" dirty="0"/>
              <a:t>cento volte </a:t>
            </a:r>
            <a:r>
              <a:rPr lang="it-IT" dirty="0"/>
              <a:t>ai loro compagni di partito. [Lenin, lo Stato e la rivoluzione, 1917]</a:t>
            </a:r>
          </a:p>
          <a:p>
            <a:r>
              <a:rPr lang="it-IT" dirty="0"/>
              <a:t>In che è consistita finora la caratteristica dello stato? …codesti organismi si sono trasformati per difendere i propri interessi particolari, da servitori della società in sui padroni [Engels, Introduzione a lotte di classe in Francia, 1895]</a:t>
            </a:r>
          </a:p>
        </p:txBody>
      </p:sp>
      <p:sp>
        <p:nvSpPr>
          <p:cNvPr id="4" name="Segnaposto contenuto 3">
            <a:extLst>
              <a:ext uri="{FF2B5EF4-FFF2-40B4-BE49-F238E27FC236}">
                <a16:creationId xmlns:a16="http://schemas.microsoft.com/office/drawing/2014/main" id="{792145F1-878B-4CA4-A365-1F09A5D9A686}"/>
              </a:ext>
            </a:extLst>
          </p:cNvPr>
          <p:cNvSpPr>
            <a:spLocks noGrp="1"/>
          </p:cNvSpPr>
          <p:nvPr>
            <p:ph sz="half" idx="2"/>
          </p:nvPr>
        </p:nvSpPr>
        <p:spPr/>
        <p:txBody>
          <a:bodyPr>
            <a:normAutofit fontScale="92500"/>
          </a:bodyPr>
          <a:lstStyle/>
          <a:p>
            <a:pPr marL="0" indent="0">
              <a:buNone/>
            </a:pPr>
            <a:r>
              <a:rPr lang="it-IT" dirty="0"/>
              <a:t>I diversi stati dei diversi paesi civili, malgrado le differenze di forma, hanno tutti in comune il fatto che poggiano sulle basi della moderna società borghese, che è </a:t>
            </a:r>
            <a:r>
              <a:rPr lang="it-IT" b="1" dirty="0"/>
              <a:t>soltanto più o meno sviluppata dal punto di vista capitalistico </a:t>
            </a:r>
            <a:r>
              <a:rPr lang="it-IT" dirty="0"/>
              <a:t>[Marx, Critica del programma di Gotha]</a:t>
            </a:r>
          </a:p>
          <a:p>
            <a:pPr marL="0" indent="0">
              <a:buNone/>
            </a:pPr>
            <a:r>
              <a:rPr lang="it-IT" dirty="0"/>
              <a:t>Lo stato moderno, attraverso le imposte è stato poco a poco conquistato dai detentori della proprietà privata, e attraverso il sistema del debito pubblico è caduto interamente nelle loro mani [Marx, Il Capitale, I, 24]</a:t>
            </a:r>
          </a:p>
        </p:txBody>
      </p:sp>
    </p:spTree>
    <p:extLst>
      <p:ext uri="{BB962C8B-B14F-4D97-AF65-F5344CB8AC3E}">
        <p14:creationId xmlns:p14="http://schemas.microsoft.com/office/powerpoint/2010/main" val="5660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085D4-E9F8-4F8C-A6CF-844062B8D5F1}"/>
              </a:ext>
            </a:extLst>
          </p:cNvPr>
          <p:cNvSpPr>
            <a:spLocks noGrp="1"/>
          </p:cNvSpPr>
          <p:nvPr>
            <p:ph type="title"/>
          </p:nvPr>
        </p:nvSpPr>
        <p:spPr/>
        <p:txBody>
          <a:bodyPr/>
          <a:lstStyle/>
          <a:p>
            <a:r>
              <a:rPr lang="it-IT" dirty="0"/>
              <a:t>Che fare? Riforme e programma minimo – fase non rivoluzionaria</a:t>
            </a:r>
          </a:p>
        </p:txBody>
      </p:sp>
      <p:pic>
        <p:nvPicPr>
          <p:cNvPr id="6" name="Segnaposto contenuto 5">
            <a:extLst>
              <a:ext uri="{FF2B5EF4-FFF2-40B4-BE49-F238E27FC236}">
                <a16:creationId xmlns:a16="http://schemas.microsoft.com/office/drawing/2014/main" id="{188B8747-334C-4468-A316-346CCBFE0747}"/>
              </a:ext>
            </a:extLst>
          </p:cNvPr>
          <p:cNvPicPr>
            <a:picLocks noGrp="1" noChangeAspect="1"/>
          </p:cNvPicPr>
          <p:nvPr>
            <p:ph sz="half" idx="1"/>
          </p:nvPr>
        </p:nvPicPr>
        <p:blipFill>
          <a:blip r:embed="rId2"/>
          <a:stretch>
            <a:fillRect/>
          </a:stretch>
        </p:blipFill>
        <p:spPr>
          <a:xfrm>
            <a:off x="1096963" y="2547937"/>
            <a:ext cx="4640262" cy="2894014"/>
          </a:xfrm>
        </p:spPr>
      </p:pic>
      <p:pic>
        <p:nvPicPr>
          <p:cNvPr id="8" name="Segnaposto contenuto 7">
            <a:extLst>
              <a:ext uri="{FF2B5EF4-FFF2-40B4-BE49-F238E27FC236}">
                <a16:creationId xmlns:a16="http://schemas.microsoft.com/office/drawing/2014/main" id="{8D1456E8-4351-4A82-A3DF-FED5CFEDE761}"/>
              </a:ext>
            </a:extLst>
          </p:cNvPr>
          <p:cNvPicPr>
            <a:picLocks noGrp="1" noChangeAspect="1"/>
          </p:cNvPicPr>
          <p:nvPr>
            <p:ph sz="half" idx="2"/>
          </p:nvPr>
        </p:nvPicPr>
        <p:blipFill>
          <a:blip r:embed="rId3"/>
          <a:stretch>
            <a:fillRect/>
          </a:stretch>
        </p:blipFill>
        <p:spPr>
          <a:xfrm>
            <a:off x="6516688" y="2502134"/>
            <a:ext cx="4638675" cy="2985620"/>
          </a:xfrm>
        </p:spPr>
      </p:pic>
    </p:spTree>
    <p:extLst>
      <p:ext uri="{BB962C8B-B14F-4D97-AF65-F5344CB8AC3E}">
        <p14:creationId xmlns:p14="http://schemas.microsoft.com/office/powerpoint/2010/main" val="139368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9A1CFF-8A89-4593-8388-CC0B7357682C}"/>
              </a:ext>
            </a:extLst>
          </p:cNvPr>
          <p:cNvSpPr>
            <a:spLocks noGrp="1"/>
          </p:cNvSpPr>
          <p:nvPr>
            <p:ph type="title"/>
          </p:nvPr>
        </p:nvSpPr>
        <p:spPr>
          <a:xfrm>
            <a:off x="1097280" y="286603"/>
            <a:ext cx="10058400" cy="1450757"/>
          </a:xfrm>
        </p:spPr>
        <p:txBody>
          <a:bodyPr anchor="b">
            <a:normAutofit/>
          </a:bodyPr>
          <a:lstStyle/>
          <a:p>
            <a:pPr algn="ctr"/>
            <a:r>
              <a:rPr lang="it-IT" dirty="0"/>
              <a:t>Grazie! </a:t>
            </a:r>
          </a:p>
        </p:txBody>
      </p:sp>
      <p:pic>
        <p:nvPicPr>
          <p:cNvPr id="5" name="Segnaposto contenuto 4">
            <a:extLst>
              <a:ext uri="{FF2B5EF4-FFF2-40B4-BE49-F238E27FC236}">
                <a16:creationId xmlns:a16="http://schemas.microsoft.com/office/drawing/2014/main" id="{5FDEB333-07DE-435F-A3BB-BC612B0D92E6}"/>
              </a:ext>
            </a:extLst>
          </p:cNvPr>
          <p:cNvPicPr>
            <a:picLocks noGrp="1" noChangeAspect="1"/>
          </p:cNvPicPr>
          <p:nvPr>
            <p:ph sz="half" idx="2"/>
          </p:nvPr>
        </p:nvPicPr>
        <p:blipFill>
          <a:blip r:embed="rId2"/>
          <a:stretch>
            <a:fillRect/>
          </a:stretch>
        </p:blipFill>
        <p:spPr>
          <a:xfrm>
            <a:off x="6515944" y="2353690"/>
            <a:ext cx="4639736" cy="3282613"/>
          </a:xfrm>
          <a:noFill/>
        </p:spPr>
      </p:pic>
      <p:pic>
        <p:nvPicPr>
          <p:cNvPr id="18" name="Segnaposto contenuto 17" descr="Immagine che contiene testo, segnale&#10;&#10;Descrizione generata automaticamente">
            <a:extLst>
              <a:ext uri="{FF2B5EF4-FFF2-40B4-BE49-F238E27FC236}">
                <a16:creationId xmlns:a16="http://schemas.microsoft.com/office/drawing/2014/main" id="{587054D9-38A0-421B-A22A-9954F4A3E877}"/>
              </a:ext>
            </a:extLst>
          </p:cNvPr>
          <p:cNvPicPr>
            <a:picLocks noGrp="1" noChangeAspect="1"/>
          </p:cNvPicPr>
          <p:nvPr>
            <p:ph sz="half" idx="1"/>
          </p:nvPr>
        </p:nvPicPr>
        <p:blipFill>
          <a:blip r:embed="rId3"/>
          <a:stretch>
            <a:fillRect/>
          </a:stretch>
        </p:blipFill>
        <p:spPr>
          <a:xfrm>
            <a:off x="1226062" y="2747170"/>
            <a:ext cx="4311805" cy="2410691"/>
          </a:xfrm>
        </p:spPr>
      </p:pic>
    </p:spTree>
    <p:extLst>
      <p:ext uri="{BB962C8B-B14F-4D97-AF65-F5344CB8AC3E}">
        <p14:creationId xmlns:p14="http://schemas.microsoft.com/office/powerpoint/2010/main" val="119551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10;&#10;Descrizione generata automaticamente">
            <a:extLst>
              <a:ext uri="{FF2B5EF4-FFF2-40B4-BE49-F238E27FC236}">
                <a16:creationId xmlns:a16="http://schemas.microsoft.com/office/drawing/2014/main" id="{28D9460C-3A19-4600-B148-F3F7CB68B682}"/>
              </a:ext>
            </a:extLst>
          </p:cNvPr>
          <p:cNvPicPr>
            <a:picLocks noGrp="1" noChangeAspect="1"/>
          </p:cNvPicPr>
          <p:nvPr>
            <p:ph idx="1"/>
          </p:nvPr>
        </p:nvPicPr>
        <p:blipFill>
          <a:blip r:embed="rId2"/>
          <a:stretch>
            <a:fillRect/>
          </a:stretch>
        </p:blipFill>
        <p:spPr>
          <a:xfrm>
            <a:off x="1833244" y="-76911"/>
            <a:ext cx="8525511" cy="6360607"/>
          </a:xfrm>
        </p:spPr>
      </p:pic>
      <p:sp>
        <p:nvSpPr>
          <p:cNvPr id="7" name="Titolo 6">
            <a:extLst>
              <a:ext uri="{FF2B5EF4-FFF2-40B4-BE49-F238E27FC236}">
                <a16:creationId xmlns:a16="http://schemas.microsoft.com/office/drawing/2014/main" id="{997EFB7A-E105-4406-942A-BABBFABFFDA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87244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38F99-2F72-41CE-9878-7ACDB18C203B}"/>
              </a:ext>
            </a:extLst>
          </p:cNvPr>
          <p:cNvSpPr>
            <a:spLocks noGrp="1"/>
          </p:cNvSpPr>
          <p:nvPr>
            <p:ph type="title"/>
          </p:nvPr>
        </p:nvSpPr>
        <p:spPr/>
        <p:txBody>
          <a:bodyPr/>
          <a:lstStyle/>
          <a:p>
            <a:r>
              <a:rPr lang="it-IT" dirty="0"/>
              <a:t>Perché </a:t>
            </a:r>
            <a:r>
              <a:rPr lang="it-IT" dirty="0" err="1"/>
              <a:t>AntiKeynes</a:t>
            </a:r>
            <a:r>
              <a:rPr lang="it-IT" dirty="0"/>
              <a:t>	</a:t>
            </a:r>
          </a:p>
        </p:txBody>
      </p:sp>
      <p:sp>
        <p:nvSpPr>
          <p:cNvPr id="3" name="Segnaposto contenuto 2">
            <a:extLst>
              <a:ext uri="{FF2B5EF4-FFF2-40B4-BE49-F238E27FC236}">
                <a16:creationId xmlns:a16="http://schemas.microsoft.com/office/drawing/2014/main" id="{67DACC2A-E412-438A-BE89-162C84D1CAF6}"/>
              </a:ext>
            </a:extLst>
          </p:cNvPr>
          <p:cNvSpPr>
            <a:spLocks noGrp="1"/>
          </p:cNvSpPr>
          <p:nvPr>
            <p:ph idx="1"/>
          </p:nvPr>
        </p:nvSpPr>
        <p:spPr/>
        <p:txBody>
          <a:bodyPr>
            <a:normAutofit fontScale="92500" lnSpcReduction="10000"/>
          </a:bodyPr>
          <a:lstStyle/>
          <a:p>
            <a:r>
              <a:rPr lang="it-IT" sz="2800" dirty="0" err="1"/>
              <a:t>AntiKeynes</a:t>
            </a:r>
            <a:r>
              <a:rPr lang="it-IT" sz="2800" dirty="0"/>
              <a:t> -- </a:t>
            </a:r>
            <a:r>
              <a:rPr lang="it-IT" sz="2800" dirty="0" err="1"/>
              <a:t>AntiDuhring</a:t>
            </a:r>
            <a:endParaRPr lang="it-IT" sz="2800" dirty="0"/>
          </a:p>
          <a:p>
            <a:r>
              <a:rPr lang="it-IT" dirty="0"/>
              <a:t>&lt;&lt;Comparando la “scienza sovvertita” del sig. </a:t>
            </a:r>
            <a:r>
              <a:rPr lang="it-IT" dirty="0" err="1"/>
              <a:t>Dühring</a:t>
            </a:r>
            <a:r>
              <a:rPr lang="it-IT" dirty="0"/>
              <a:t> alla “rivoluzione” keynesiana, per il diverso significato da entrambe attribuita alla base dell’empirismo inglese nella “invenzione” di “sistemi” e “modelli”, per la speciosa e peculiare preponderanza affidata alla distribuzione del reddito (cattiva!) contro la produzione capitalistica (buona!), e perché tale preponderanza ha così grandemente influenzato i “riformatori sociali” di ieri e di oggi, rapiti dalle “sublimi sciocchezze” che pretendono un riconoscimento di superiorità rispetto alle sciocchezze semplici&gt;&gt;.</a:t>
            </a:r>
          </a:p>
          <a:p>
            <a:r>
              <a:rPr lang="it-IT" sz="1800" b="0" i="0" u="none" strike="noStrike" baseline="0" dirty="0">
                <a:solidFill>
                  <a:srgbClr val="221E1F"/>
                </a:solidFill>
              </a:rPr>
              <a:t>Non è un libro che è stato scritto per “risolvere divergenze profonde di opinione fra colleghi economisti, le quali hanno attualmente distrutto l’influenza pratica della teoria economica; influenza che non potrà risollevarsi fin tanto che quelle divergenze non saranno composte” ma a uso e consumo dei militanti e lavoratori che disporranno di uno strumento per comprendere che rapporto possa esistere tra Marx e Keynes</a:t>
            </a:r>
            <a:endParaRPr lang="it-IT" dirty="0"/>
          </a:p>
        </p:txBody>
      </p:sp>
    </p:spTree>
    <p:extLst>
      <p:ext uri="{BB962C8B-B14F-4D97-AF65-F5344CB8AC3E}">
        <p14:creationId xmlns:p14="http://schemas.microsoft.com/office/powerpoint/2010/main" val="26527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705912-F625-45FD-8238-1C794A4E9100}"/>
              </a:ext>
            </a:extLst>
          </p:cNvPr>
          <p:cNvSpPr>
            <a:spLocks noGrp="1"/>
          </p:cNvSpPr>
          <p:nvPr>
            <p:ph type="title"/>
          </p:nvPr>
        </p:nvSpPr>
        <p:spPr/>
        <p:txBody>
          <a:bodyPr/>
          <a:lstStyle/>
          <a:p>
            <a:r>
              <a:rPr lang="it-IT" dirty="0"/>
              <a:t>Piano dei seminari</a:t>
            </a:r>
          </a:p>
        </p:txBody>
      </p:sp>
      <p:sp>
        <p:nvSpPr>
          <p:cNvPr id="3" name="Segnaposto contenuto 2">
            <a:extLst>
              <a:ext uri="{FF2B5EF4-FFF2-40B4-BE49-F238E27FC236}">
                <a16:creationId xmlns:a16="http://schemas.microsoft.com/office/drawing/2014/main" id="{FBEE94BB-B819-4537-B4CF-7C87B3461D9B}"/>
              </a:ext>
            </a:extLst>
          </p:cNvPr>
          <p:cNvSpPr>
            <a:spLocks noGrp="1"/>
          </p:cNvSpPr>
          <p:nvPr>
            <p:ph idx="1"/>
          </p:nvPr>
        </p:nvSpPr>
        <p:spPr/>
        <p:txBody>
          <a:bodyPr/>
          <a:lstStyle/>
          <a:p>
            <a:r>
              <a:rPr lang="it-IT" b="1" dirty="0"/>
              <a:t>K vs M: Stato e mercato – una apparente dicotomia</a:t>
            </a:r>
          </a:p>
          <a:p>
            <a:r>
              <a:rPr lang="it-IT" dirty="0"/>
              <a:t>K vs M: Capitale: unicità e molteplicità</a:t>
            </a:r>
          </a:p>
          <a:p>
            <a:r>
              <a:rPr lang="it-IT" dirty="0"/>
              <a:t>K vs M: Crisi di sottoconsumo e di sovrapproduzione</a:t>
            </a:r>
          </a:p>
        </p:txBody>
      </p:sp>
    </p:spTree>
    <p:extLst>
      <p:ext uri="{BB962C8B-B14F-4D97-AF65-F5344CB8AC3E}">
        <p14:creationId xmlns:p14="http://schemas.microsoft.com/office/powerpoint/2010/main" val="420029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C5034-F622-49BF-ADEE-86253CA041EC}"/>
              </a:ext>
            </a:extLst>
          </p:cNvPr>
          <p:cNvSpPr>
            <a:spLocks noGrp="1"/>
          </p:cNvSpPr>
          <p:nvPr>
            <p:ph type="title"/>
          </p:nvPr>
        </p:nvSpPr>
        <p:spPr/>
        <p:txBody>
          <a:bodyPr/>
          <a:lstStyle/>
          <a:p>
            <a:r>
              <a:rPr lang="it-IT" dirty="0"/>
              <a:t>Stato vs Mercato</a:t>
            </a:r>
          </a:p>
        </p:txBody>
      </p:sp>
      <p:sp>
        <p:nvSpPr>
          <p:cNvPr id="3" name="Segnaposto contenuto 2">
            <a:extLst>
              <a:ext uri="{FF2B5EF4-FFF2-40B4-BE49-F238E27FC236}">
                <a16:creationId xmlns:a16="http://schemas.microsoft.com/office/drawing/2014/main" id="{176F4868-A985-4CC5-ABF7-98E902689271}"/>
              </a:ext>
            </a:extLst>
          </p:cNvPr>
          <p:cNvSpPr>
            <a:spLocks noGrp="1"/>
          </p:cNvSpPr>
          <p:nvPr>
            <p:ph idx="1"/>
          </p:nvPr>
        </p:nvSpPr>
        <p:spPr/>
        <p:txBody>
          <a:bodyPr/>
          <a:lstStyle/>
          <a:p>
            <a:r>
              <a:rPr lang="it-IT" sz="2400" dirty="0"/>
              <a:t>Le innovazioni fondamentali che inserisce rispetto alla teoria economica marginalista sono:</a:t>
            </a:r>
          </a:p>
          <a:p>
            <a:pPr lvl="1"/>
            <a:r>
              <a:rPr lang="it-IT" sz="2000" dirty="0">
                <a:ln w="0"/>
                <a:solidFill>
                  <a:schemeClr val="tx1"/>
                </a:solidFill>
                <a:effectLst>
                  <a:outerShdw blurRad="38100" dist="19050" dir="2700000" algn="tl" rotWithShape="0">
                    <a:schemeClr val="dk1">
                      <a:alpha val="40000"/>
                    </a:schemeClr>
                  </a:outerShdw>
                </a:effectLst>
              </a:rPr>
              <a:t>Il superamento della legge degli sbocchi (JB </a:t>
            </a:r>
            <a:r>
              <a:rPr lang="it-IT" sz="2000" dirty="0" err="1">
                <a:ln w="0"/>
                <a:solidFill>
                  <a:schemeClr val="tx1"/>
                </a:solidFill>
                <a:effectLst>
                  <a:outerShdw blurRad="38100" dist="19050" dir="2700000" algn="tl" rotWithShape="0">
                    <a:schemeClr val="dk1">
                      <a:alpha val="40000"/>
                    </a:schemeClr>
                  </a:outerShdw>
                </a:effectLst>
              </a:rPr>
              <a:t>Say</a:t>
            </a:r>
            <a:r>
              <a:rPr lang="it-IT" sz="2000" dirty="0">
                <a:ln w="0"/>
                <a:solidFill>
                  <a:schemeClr val="tx1"/>
                </a:solidFill>
                <a:effectLst>
                  <a:outerShdw blurRad="38100" dist="19050" dir="2700000" algn="tl" rotWithShape="0">
                    <a:schemeClr val="dk1">
                      <a:alpha val="40000"/>
                    </a:schemeClr>
                  </a:outerShdw>
                </a:effectLst>
              </a:rPr>
              <a:t>)</a:t>
            </a:r>
          </a:p>
          <a:p>
            <a:pPr lvl="1"/>
            <a:r>
              <a:rPr lang="it-IT" sz="2000" dirty="0"/>
              <a:t>Il superamento della teoria quantitativa della moneta (vedi BCE e </a:t>
            </a:r>
            <a:r>
              <a:rPr lang="it-IT" sz="2000" dirty="0" err="1"/>
              <a:t>Inflation</a:t>
            </a:r>
            <a:r>
              <a:rPr lang="it-IT" sz="2000" dirty="0"/>
              <a:t> targeting)</a:t>
            </a:r>
          </a:p>
          <a:p>
            <a:pPr lvl="1"/>
            <a:r>
              <a:rPr lang="it-IT" sz="2000" dirty="0"/>
              <a:t>L’assunzione che i mercati sistematicamente possono trovarsi in una condizioni distante dall’equilibrio (la cui tendenza generale non è neanche tenuta in considerazione) e </a:t>
            </a:r>
            <a:r>
              <a:rPr lang="it-IT" sz="2000" b="1" dirty="0">
                <a:solidFill>
                  <a:srgbClr val="FF0000"/>
                </a:solidFill>
              </a:rPr>
              <a:t>dunque lo Stato può assumere un ruolo attivo e benefico all’interno del sistema economico in date situazioni.</a:t>
            </a:r>
          </a:p>
          <a:p>
            <a:pPr lvl="1"/>
            <a:r>
              <a:rPr lang="it-IT" sz="2000" dirty="0">
                <a:solidFill>
                  <a:schemeClr val="tx1"/>
                </a:solidFill>
              </a:rPr>
              <a:t>Principio della domanda effettiva (domanda crea offerta vs offerta crea domanda)</a:t>
            </a:r>
          </a:p>
          <a:p>
            <a:endParaRPr lang="it-IT" dirty="0"/>
          </a:p>
        </p:txBody>
      </p:sp>
    </p:spTree>
    <p:extLst>
      <p:ext uri="{BB962C8B-B14F-4D97-AF65-F5344CB8AC3E}">
        <p14:creationId xmlns:p14="http://schemas.microsoft.com/office/powerpoint/2010/main" val="4681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BDAD4036-6AA3-4735-A91B-3E503AA7D753}"/>
              </a:ext>
            </a:extLst>
          </p:cNvPr>
          <p:cNvSpPr>
            <a:spLocks noGrp="1" noChangeArrowheads="1"/>
          </p:cNvSpPr>
          <p:nvPr>
            <p:ph type="title" idx="4294967295"/>
          </p:nvPr>
        </p:nvSpPr>
        <p:spPr>
          <a:xfrm>
            <a:off x="1144424" y="16669"/>
            <a:ext cx="9750751" cy="1178718"/>
          </a:xfrm>
        </p:spPr>
        <p:txBody>
          <a:bodyPr>
            <a:normAutofit/>
          </a:bodyPr>
          <a:lstStyle/>
          <a:p>
            <a:pPr algn="l"/>
            <a:r>
              <a:rPr lang="en-US" altLang="en-US" sz="2800" dirty="0" err="1"/>
              <a:t>Eccesso</a:t>
            </a:r>
            <a:r>
              <a:rPr lang="en-US" altLang="en-US" sz="2800" dirty="0"/>
              <a:t> di </a:t>
            </a:r>
            <a:r>
              <a:rPr lang="en-US" altLang="en-US" sz="2800" dirty="0" err="1"/>
              <a:t>quantità</a:t>
            </a:r>
            <a:r>
              <a:rPr lang="en-US" altLang="en-US" sz="2800" dirty="0"/>
              <a:t> </a:t>
            </a:r>
            <a:r>
              <a:rPr lang="en-US" altLang="en-US" sz="2800" dirty="0" err="1"/>
              <a:t>domandata</a:t>
            </a:r>
            <a:r>
              <a:rPr lang="en-US" altLang="en-US" sz="2800" dirty="0"/>
              <a:t> e di </a:t>
            </a:r>
            <a:r>
              <a:rPr lang="en-US" altLang="en-US" sz="2800" dirty="0" err="1"/>
              <a:t>quantità</a:t>
            </a:r>
            <a:r>
              <a:rPr lang="en-US" altLang="en-US" sz="2800" dirty="0"/>
              <a:t> </a:t>
            </a:r>
            <a:r>
              <a:rPr lang="en-US" altLang="en-US" sz="2800" dirty="0" err="1"/>
              <a:t>offerta</a:t>
            </a:r>
            <a:endParaRPr lang="en-US" altLang="en-US" sz="4800" dirty="0"/>
          </a:p>
        </p:txBody>
      </p:sp>
      <p:sp>
        <p:nvSpPr>
          <p:cNvPr id="52227" name="Rectangle 1027">
            <a:extLst>
              <a:ext uri="{FF2B5EF4-FFF2-40B4-BE49-F238E27FC236}">
                <a16:creationId xmlns:a16="http://schemas.microsoft.com/office/drawing/2014/main" id="{11E9AC8F-8197-444F-B8D7-DF73280701A9}"/>
              </a:ext>
            </a:extLst>
          </p:cNvPr>
          <p:cNvSpPr>
            <a:spLocks noGrp="1" noChangeArrowheads="1"/>
          </p:cNvSpPr>
          <p:nvPr>
            <p:ph type="body" idx="4294967295"/>
          </p:nvPr>
        </p:nvSpPr>
        <p:spPr>
          <a:xfrm>
            <a:off x="6553201" y="1676400"/>
            <a:ext cx="3863975" cy="4149854"/>
          </a:xfrm>
        </p:spPr>
        <p:txBody>
          <a:bodyPr>
            <a:spAutoFit/>
          </a:bodyPr>
          <a:lstStyle/>
          <a:p>
            <a:pPr>
              <a:buFontTx/>
              <a:buNone/>
            </a:pPr>
            <a:r>
              <a:rPr lang="it-IT" altLang="en-US" sz="2000" dirty="0"/>
              <a:t>Se il prezzo fosse superiore a P</a:t>
            </a:r>
            <a:r>
              <a:rPr lang="it-IT" altLang="en-US" sz="2000" baseline="-25000" dirty="0"/>
              <a:t>E</a:t>
            </a:r>
            <a:r>
              <a:rPr lang="it-IT" altLang="en-US" sz="2000" dirty="0"/>
              <a:t> vi sarebbe un eccesso di quantità offerta. Nel grafico, per P’ l’eccesso di offerta è evidenziato dal segmento </a:t>
            </a:r>
            <a:r>
              <a:rPr lang="it-IT" altLang="en-US" sz="2000" b="1" dirty="0">
                <a:solidFill>
                  <a:srgbClr val="38AA38"/>
                </a:solidFill>
              </a:rPr>
              <a:t>AB</a:t>
            </a:r>
            <a:r>
              <a:rPr lang="it-IT" altLang="en-US" sz="2000" dirty="0"/>
              <a:t>.</a:t>
            </a:r>
          </a:p>
          <a:p>
            <a:pPr>
              <a:buFontTx/>
              <a:buNone/>
            </a:pPr>
            <a:r>
              <a:rPr lang="it-IT" altLang="en-US" sz="2000" dirty="0"/>
              <a:t>I produttori offrono di più di ciò che i consumatori domandano.</a:t>
            </a:r>
          </a:p>
          <a:p>
            <a:pPr>
              <a:buFontTx/>
              <a:buNone/>
            </a:pPr>
            <a:r>
              <a:rPr lang="it-IT" altLang="en-US" sz="2000" dirty="0"/>
              <a:t>Viceversa, vi sarebbe un eccesso di quantità domandata se il prezzo fosse inferiore a P</a:t>
            </a:r>
            <a:r>
              <a:rPr lang="it-IT" altLang="en-US" sz="2000" baseline="-25000" dirty="0"/>
              <a:t>E</a:t>
            </a:r>
            <a:r>
              <a:rPr lang="it-IT" altLang="en-US" sz="2000" dirty="0"/>
              <a:t>. Per P’’, pari al segmento </a:t>
            </a:r>
            <a:r>
              <a:rPr lang="it-IT" altLang="en-US" sz="2000" b="1" dirty="0">
                <a:solidFill>
                  <a:srgbClr val="FF6666"/>
                </a:solidFill>
              </a:rPr>
              <a:t>FG</a:t>
            </a:r>
          </a:p>
        </p:txBody>
      </p:sp>
      <p:sp>
        <p:nvSpPr>
          <p:cNvPr id="26628" name="Line 5">
            <a:extLst>
              <a:ext uri="{FF2B5EF4-FFF2-40B4-BE49-F238E27FC236}">
                <a16:creationId xmlns:a16="http://schemas.microsoft.com/office/drawing/2014/main" id="{463086A8-2148-4F59-A4CE-614736D5EECB}"/>
              </a:ext>
            </a:extLst>
          </p:cNvPr>
          <p:cNvSpPr>
            <a:spLocks noChangeShapeType="1"/>
          </p:cNvSpPr>
          <p:nvPr/>
        </p:nvSpPr>
        <p:spPr bwMode="auto">
          <a:xfrm flipV="1">
            <a:off x="3505200" y="2057400"/>
            <a:ext cx="0" cy="304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29" name="Line 6">
            <a:extLst>
              <a:ext uri="{FF2B5EF4-FFF2-40B4-BE49-F238E27FC236}">
                <a16:creationId xmlns:a16="http://schemas.microsoft.com/office/drawing/2014/main" id="{C0949139-7332-43BA-9202-27FF2747FFDC}"/>
              </a:ext>
            </a:extLst>
          </p:cNvPr>
          <p:cNvSpPr>
            <a:spLocks noChangeShapeType="1"/>
          </p:cNvSpPr>
          <p:nvPr/>
        </p:nvSpPr>
        <p:spPr bwMode="auto">
          <a:xfrm>
            <a:off x="3505200" y="5105400"/>
            <a:ext cx="304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0" name="Line 7">
            <a:extLst>
              <a:ext uri="{FF2B5EF4-FFF2-40B4-BE49-F238E27FC236}">
                <a16:creationId xmlns:a16="http://schemas.microsoft.com/office/drawing/2014/main" id="{F078C5B5-6AD3-4BAB-BCF6-96EE5A989F75}"/>
              </a:ext>
            </a:extLst>
          </p:cNvPr>
          <p:cNvSpPr>
            <a:spLocks noChangeShapeType="1"/>
          </p:cNvSpPr>
          <p:nvPr/>
        </p:nvSpPr>
        <p:spPr bwMode="auto">
          <a:xfrm flipV="1">
            <a:off x="3733800" y="2438400"/>
            <a:ext cx="2286000" cy="2133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31" name="Line 8">
            <a:extLst>
              <a:ext uri="{FF2B5EF4-FFF2-40B4-BE49-F238E27FC236}">
                <a16:creationId xmlns:a16="http://schemas.microsoft.com/office/drawing/2014/main" id="{1562B318-0120-46AD-A7E5-7627F1930E43}"/>
              </a:ext>
            </a:extLst>
          </p:cNvPr>
          <p:cNvSpPr>
            <a:spLocks noChangeShapeType="1"/>
          </p:cNvSpPr>
          <p:nvPr/>
        </p:nvSpPr>
        <p:spPr bwMode="auto">
          <a:xfrm>
            <a:off x="3733800" y="2514600"/>
            <a:ext cx="2514600" cy="1981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32" name="Text Box 9">
            <a:extLst>
              <a:ext uri="{FF2B5EF4-FFF2-40B4-BE49-F238E27FC236}">
                <a16:creationId xmlns:a16="http://schemas.microsoft.com/office/drawing/2014/main" id="{49ED141C-88DF-40EF-AB71-73E1947B13C0}"/>
              </a:ext>
            </a:extLst>
          </p:cNvPr>
          <p:cNvSpPr txBox="1">
            <a:spLocks noChangeArrowheads="1"/>
          </p:cNvSpPr>
          <p:nvPr/>
        </p:nvSpPr>
        <p:spPr bwMode="auto">
          <a:xfrm>
            <a:off x="2498726" y="1557338"/>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dirty="0"/>
              <a:t>Prezzo</a:t>
            </a:r>
          </a:p>
        </p:txBody>
      </p:sp>
      <p:sp>
        <p:nvSpPr>
          <p:cNvPr id="26633" name="Text Box 10">
            <a:extLst>
              <a:ext uri="{FF2B5EF4-FFF2-40B4-BE49-F238E27FC236}">
                <a16:creationId xmlns:a16="http://schemas.microsoft.com/office/drawing/2014/main" id="{5FFFE2D7-5AFC-4628-A1D9-78636F1D2B5B}"/>
              </a:ext>
            </a:extLst>
          </p:cNvPr>
          <p:cNvSpPr txBox="1">
            <a:spLocks noChangeArrowheads="1"/>
          </p:cNvSpPr>
          <p:nvPr/>
        </p:nvSpPr>
        <p:spPr bwMode="auto">
          <a:xfrm>
            <a:off x="3733800" y="213360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DD     </a:t>
            </a:r>
          </a:p>
        </p:txBody>
      </p:sp>
      <p:sp>
        <p:nvSpPr>
          <p:cNvPr id="26634" name="Text Box 11">
            <a:extLst>
              <a:ext uri="{FF2B5EF4-FFF2-40B4-BE49-F238E27FC236}">
                <a16:creationId xmlns:a16="http://schemas.microsoft.com/office/drawing/2014/main" id="{BB04A900-5608-4FF0-9DAC-9A1BA0817B30}"/>
              </a:ext>
            </a:extLst>
          </p:cNvPr>
          <p:cNvSpPr txBox="1">
            <a:spLocks noChangeArrowheads="1"/>
          </p:cNvSpPr>
          <p:nvPr/>
        </p:nvSpPr>
        <p:spPr bwMode="auto">
          <a:xfrm>
            <a:off x="5622925" y="27860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SS</a:t>
            </a:r>
          </a:p>
        </p:txBody>
      </p:sp>
      <p:sp>
        <p:nvSpPr>
          <p:cNvPr id="26635" name="Text Box 12">
            <a:extLst>
              <a:ext uri="{FF2B5EF4-FFF2-40B4-BE49-F238E27FC236}">
                <a16:creationId xmlns:a16="http://schemas.microsoft.com/office/drawing/2014/main" id="{4D04B95B-129B-491E-A5BF-13FFAB9E80EF}"/>
              </a:ext>
            </a:extLst>
          </p:cNvPr>
          <p:cNvSpPr txBox="1">
            <a:spLocks noChangeArrowheads="1"/>
          </p:cNvSpPr>
          <p:nvPr/>
        </p:nvSpPr>
        <p:spPr bwMode="auto">
          <a:xfrm>
            <a:off x="3200400" y="5791201"/>
            <a:ext cx="361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t>Quantità domandata e offerta</a:t>
            </a:r>
            <a:endParaRPr lang="en-US" altLang="en-US" sz="1800">
              <a:latin typeface="Arial" panose="020B0604020202020204" pitchFamily="34" charset="0"/>
            </a:endParaRPr>
          </a:p>
        </p:txBody>
      </p:sp>
      <p:sp>
        <p:nvSpPr>
          <p:cNvPr id="26636" name="Line 13">
            <a:extLst>
              <a:ext uri="{FF2B5EF4-FFF2-40B4-BE49-F238E27FC236}">
                <a16:creationId xmlns:a16="http://schemas.microsoft.com/office/drawing/2014/main" id="{609A51ED-B781-4DBA-9972-3A69791243AE}"/>
              </a:ext>
            </a:extLst>
          </p:cNvPr>
          <p:cNvSpPr>
            <a:spLocks noChangeShapeType="1"/>
          </p:cNvSpPr>
          <p:nvPr/>
        </p:nvSpPr>
        <p:spPr bwMode="auto">
          <a:xfrm>
            <a:off x="3505200" y="35052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37" name="Line 14">
            <a:extLst>
              <a:ext uri="{FF2B5EF4-FFF2-40B4-BE49-F238E27FC236}">
                <a16:creationId xmlns:a16="http://schemas.microsoft.com/office/drawing/2014/main" id="{EDAEB4BC-EFFC-423D-8C7B-ED94630749E7}"/>
              </a:ext>
            </a:extLst>
          </p:cNvPr>
          <p:cNvSpPr>
            <a:spLocks noChangeShapeType="1"/>
          </p:cNvSpPr>
          <p:nvPr/>
        </p:nvSpPr>
        <p:spPr bwMode="auto">
          <a:xfrm>
            <a:off x="4953000" y="35052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38" name="Text Box 15">
            <a:extLst>
              <a:ext uri="{FF2B5EF4-FFF2-40B4-BE49-F238E27FC236}">
                <a16:creationId xmlns:a16="http://schemas.microsoft.com/office/drawing/2014/main" id="{AB03C861-C995-4E6C-A881-87449B427974}"/>
              </a:ext>
            </a:extLst>
          </p:cNvPr>
          <p:cNvSpPr txBox="1">
            <a:spLocks noChangeArrowheads="1"/>
          </p:cNvSpPr>
          <p:nvPr/>
        </p:nvSpPr>
        <p:spPr bwMode="auto">
          <a:xfrm>
            <a:off x="2879725" y="3311526"/>
            <a:ext cx="478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it-IT" altLang="en-US" sz="2400"/>
              <a:t>P</a:t>
            </a:r>
            <a:r>
              <a:rPr lang="it-IT" altLang="en-US" sz="2400" baseline="-25000"/>
              <a:t>E</a:t>
            </a:r>
            <a:endParaRPr lang="en-US" altLang="en-US" sz="2400" baseline="-25000"/>
          </a:p>
        </p:txBody>
      </p:sp>
      <p:sp>
        <p:nvSpPr>
          <p:cNvPr id="26639" name="Text Box 16">
            <a:extLst>
              <a:ext uri="{FF2B5EF4-FFF2-40B4-BE49-F238E27FC236}">
                <a16:creationId xmlns:a16="http://schemas.microsoft.com/office/drawing/2014/main" id="{22CB321B-AC29-4A60-94FF-2D4C27411ECD}"/>
              </a:ext>
            </a:extLst>
          </p:cNvPr>
          <p:cNvSpPr txBox="1">
            <a:spLocks noChangeArrowheads="1"/>
          </p:cNvSpPr>
          <p:nvPr/>
        </p:nvSpPr>
        <p:spPr bwMode="auto">
          <a:xfrm>
            <a:off x="4860925" y="5064125"/>
            <a:ext cx="55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a:buFontTx/>
              <a:buNone/>
            </a:pPr>
            <a:r>
              <a:rPr lang="it-IT" altLang="en-US" sz="2400"/>
              <a:t>Q</a:t>
            </a:r>
            <a:r>
              <a:rPr lang="it-IT" altLang="en-US" sz="2400" baseline="-25000"/>
              <a:t>E</a:t>
            </a:r>
          </a:p>
          <a:p>
            <a:pPr eaLnBrk="1" hangingPunct="1">
              <a:spcBef>
                <a:spcPct val="0"/>
              </a:spcBef>
              <a:buClrTx/>
              <a:buFontTx/>
              <a:buNone/>
            </a:pPr>
            <a:endParaRPr lang="en-US" altLang="en-US" sz="1800">
              <a:latin typeface="Arial" panose="020B0604020202020204" pitchFamily="34" charset="0"/>
            </a:endParaRPr>
          </a:p>
        </p:txBody>
      </p:sp>
      <p:sp>
        <p:nvSpPr>
          <p:cNvPr id="26640" name="Text Box 17">
            <a:extLst>
              <a:ext uri="{FF2B5EF4-FFF2-40B4-BE49-F238E27FC236}">
                <a16:creationId xmlns:a16="http://schemas.microsoft.com/office/drawing/2014/main" id="{B10BDE67-790C-49B7-8CAA-BB5D6AF4AF52}"/>
              </a:ext>
            </a:extLst>
          </p:cNvPr>
          <p:cNvSpPr txBox="1">
            <a:spLocks noChangeArrowheads="1"/>
          </p:cNvSpPr>
          <p:nvPr/>
        </p:nvSpPr>
        <p:spPr bwMode="auto">
          <a:xfrm>
            <a:off x="5089525" y="3157538"/>
            <a:ext cx="306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t>E</a:t>
            </a:r>
            <a:endParaRPr lang="en-US" altLang="en-US" sz="1800">
              <a:latin typeface="Arial" panose="020B0604020202020204" pitchFamily="34" charset="0"/>
            </a:endParaRPr>
          </a:p>
        </p:txBody>
      </p:sp>
      <p:sp>
        <p:nvSpPr>
          <p:cNvPr id="26641" name="Line 18">
            <a:extLst>
              <a:ext uri="{FF2B5EF4-FFF2-40B4-BE49-F238E27FC236}">
                <a16:creationId xmlns:a16="http://schemas.microsoft.com/office/drawing/2014/main" id="{D218BD9B-6DCA-4917-8144-D84C2778B189}"/>
              </a:ext>
            </a:extLst>
          </p:cNvPr>
          <p:cNvSpPr>
            <a:spLocks noChangeShapeType="1"/>
          </p:cNvSpPr>
          <p:nvPr/>
        </p:nvSpPr>
        <p:spPr bwMode="auto">
          <a:xfrm>
            <a:off x="3505200" y="274320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42" name="Text Box 19">
            <a:extLst>
              <a:ext uri="{FF2B5EF4-FFF2-40B4-BE49-F238E27FC236}">
                <a16:creationId xmlns:a16="http://schemas.microsoft.com/office/drawing/2014/main" id="{27912C86-2B13-4476-B675-7BEE77FAFBE3}"/>
              </a:ext>
            </a:extLst>
          </p:cNvPr>
          <p:cNvSpPr txBox="1">
            <a:spLocks noChangeArrowheads="1"/>
          </p:cNvSpPr>
          <p:nvPr/>
        </p:nvSpPr>
        <p:spPr bwMode="auto">
          <a:xfrm>
            <a:off x="3032125" y="255746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P’</a:t>
            </a:r>
          </a:p>
        </p:txBody>
      </p:sp>
      <p:sp>
        <p:nvSpPr>
          <p:cNvPr id="26643" name="Text Box 20">
            <a:extLst>
              <a:ext uri="{FF2B5EF4-FFF2-40B4-BE49-F238E27FC236}">
                <a16:creationId xmlns:a16="http://schemas.microsoft.com/office/drawing/2014/main" id="{32ED6DDE-13B4-44AD-9087-4D45A18341C4}"/>
              </a:ext>
            </a:extLst>
          </p:cNvPr>
          <p:cNvSpPr txBox="1">
            <a:spLocks noChangeArrowheads="1"/>
          </p:cNvSpPr>
          <p:nvPr/>
        </p:nvSpPr>
        <p:spPr bwMode="auto">
          <a:xfrm>
            <a:off x="3946525" y="2328863"/>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A                     B</a:t>
            </a:r>
          </a:p>
        </p:txBody>
      </p:sp>
      <p:sp>
        <p:nvSpPr>
          <p:cNvPr id="26644" name="Line 21">
            <a:extLst>
              <a:ext uri="{FF2B5EF4-FFF2-40B4-BE49-F238E27FC236}">
                <a16:creationId xmlns:a16="http://schemas.microsoft.com/office/drawing/2014/main" id="{7FE8A344-3EDF-43F5-ACD8-8BA49019A9EA}"/>
              </a:ext>
            </a:extLst>
          </p:cNvPr>
          <p:cNvSpPr>
            <a:spLocks noChangeShapeType="1"/>
          </p:cNvSpPr>
          <p:nvPr/>
        </p:nvSpPr>
        <p:spPr bwMode="auto">
          <a:xfrm>
            <a:off x="3505200" y="403860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45" name="Text Box 22">
            <a:extLst>
              <a:ext uri="{FF2B5EF4-FFF2-40B4-BE49-F238E27FC236}">
                <a16:creationId xmlns:a16="http://schemas.microsoft.com/office/drawing/2014/main" id="{0EE9B1FC-2ED4-4A6B-93F8-8E0279519E00}"/>
              </a:ext>
            </a:extLst>
          </p:cNvPr>
          <p:cNvSpPr txBox="1">
            <a:spLocks noChangeArrowheads="1"/>
          </p:cNvSpPr>
          <p:nvPr/>
        </p:nvSpPr>
        <p:spPr bwMode="auto">
          <a:xfrm>
            <a:off x="3032125" y="40052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P’’</a:t>
            </a:r>
          </a:p>
        </p:txBody>
      </p:sp>
      <p:sp>
        <p:nvSpPr>
          <p:cNvPr id="26646" name="Text Box 23">
            <a:extLst>
              <a:ext uri="{FF2B5EF4-FFF2-40B4-BE49-F238E27FC236}">
                <a16:creationId xmlns:a16="http://schemas.microsoft.com/office/drawing/2014/main" id="{97122486-DB49-4952-92F0-1BE9DBA235E1}"/>
              </a:ext>
            </a:extLst>
          </p:cNvPr>
          <p:cNvSpPr txBox="1">
            <a:spLocks noChangeArrowheads="1"/>
          </p:cNvSpPr>
          <p:nvPr/>
        </p:nvSpPr>
        <p:spPr bwMode="auto">
          <a:xfrm>
            <a:off x="4175125" y="400526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8AA38"/>
              </a:buClr>
              <a:buChar char="•"/>
              <a:defRPr sz="3200">
                <a:solidFill>
                  <a:schemeClr val="tx1"/>
                </a:solidFill>
                <a:latin typeface="Century Gothic" panose="020B0502020202020204" pitchFamily="34" charset="0"/>
              </a:defRPr>
            </a:lvl1pPr>
            <a:lvl2pPr marL="742950" indent="-285750">
              <a:spcBef>
                <a:spcPct val="20000"/>
              </a:spcBef>
              <a:buClr>
                <a:srgbClr val="38AA38"/>
              </a:buClr>
              <a:buChar char="–"/>
              <a:defRPr sz="2800">
                <a:solidFill>
                  <a:schemeClr val="tx1"/>
                </a:solidFill>
                <a:latin typeface="Century Gothic" panose="020B0502020202020204" pitchFamily="34" charset="0"/>
              </a:defRPr>
            </a:lvl2pPr>
            <a:lvl3pPr marL="1143000" indent="-228600">
              <a:spcBef>
                <a:spcPct val="20000"/>
              </a:spcBef>
              <a:buClr>
                <a:srgbClr val="38AA38"/>
              </a:buClr>
              <a:buChar char="•"/>
              <a:defRPr sz="2400">
                <a:solidFill>
                  <a:schemeClr val="tx1"/>
                </a:solidFill>
                <a:latin typeface="Century Gothic" panose="020B0502020202020204" pitchFamily="34" charset="0"/>
              </a:defRPr>
            </a:lvl3pPr>
            <a:lvl4pPr marL="1600200" indent="-228600">
              <a:spcBef>
                <a:spcPct val="20000"/>
              </a:spcBef>
              <a:buClr>
                <a:srgbClr val="38AA38"/>
              </a:buClr>
              <a:buChar char="–"/>
              <a:defRPr sz="2000">
                <a:solidFill>
                  <a:schemeClr val="tx1"/>
                </a:solidFill>
                <a:latin typeface="Century Gothic" panose="020B0502020202020204" pitchFamily="34" charset="0"/>
              </a:defRPr>
            </a:lvl4pPr>
            <a:lvl5pPr marL="2057400" indent="-228600">
              <a:spcBef>
                <a:spcPct val="20000"/>
              </a:spcBef>
              <a:buClr>
                <a:srgbClr val="38AA38"/>
              </a:buClr>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38AA38"/>
              </a:buClr>
              <a:buChar char="»"/>
              <a:defRPr sz="2000">
                <a:solidFill>
                  <a:schemeClr val="tx1"/>
                </a:solidFill>
                <a:latin typeface="Century Gothic" panose="020B0502020202020204" pitchFamily="34" charset="0"/>
              </a:defRPr>
            </a:lvl9pPr>
          </a:lstStyle>
          <a:p>
            <a:pPr eaLnBrk="1" hangingPunct="1">
              <a:spcBef>
                <a:spcPct val="0"/>
              </a:spcBef>
              <a:buClrTx/>
              <a:buFontTx/>
              <a:buNone/>
            </a:pPr>
            <a:r>
              <a:rPr lang="en-US" altLang="en-US" sz="1800">
                <a:latin typeface="Arial" panose="020B0604020202020204" pitchFamily="34" charset="0"/>
              </a:rPr>
              <a:t>F                 G</a:t>
            </a:r>
          </a:p>
        </p:txBody>
      </p:sp>
      <p:sp>
        <p:nvSpPr>
          <p:cNvPr id="26647" name="Line 24">
            <a:extLst>
              <a:ext uri="{FF2B5EF4-FFF2-40B4-BE49-F238E27FC236}">
                <a16:creationId xmlns:a16="http://schemas.microsoft.com/office/drawing/2014/main" id="{E7B7AC76-2E4C-43F1-B502-E4AC229579E7}"/>
              </a:ext>
            </a:extLst>
          </p:cNvPr>
          <p:cNvSpPr>
            <a:spLocks noChangeShapeType="1"/>
          </p:cNvSpPr>
          <p:nvPr/>
        </p:nvSpPr>
        <p:spPr bwMode="auto">
          <a:xfrm>
            <a:off x="3962400" y="2743200"/>
            <a:ext cx="1752600" cy="0"/>
          </a:xfrm>
          <a:prstGeom prst="line">
            <a:avLst/>
          </a:prstGeom>
          <a:noFill/>
          <a:ln w="28575">
            <a:solidFill>
              <a:srgbClr val="38AA38"/>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48" name="Line 25">
            <a:extLst>
              <a:ext uri="{FF2B5EF4-FFF2-40B4-BE49-F238E27FC236}">
                <a16:creationId xmlns:a16="http://schemas.microsoft.com/office/drawing/2014/main" id="{A588DC9B-1059-46A6-9C39-6A86FAED445B}"/>
              </a:ext>
            </a:extLst>
          </p:cNvPr>
          <p:cNvSpPr>
            <a:spLocks noChangeShapeType="1"/>
          </p:cNvSpPr>
          <p:nvPr/>
        </p:nvSpPr>
        <p:spPr bwMode="auto">
          <a:xfrm>
            <a:off x="4267200" y="4038600"/>
            <a:ext cx="1371600" cy="0"/>
          </a:xfrm>
          <a:prstGeom prst="line">
            <a:avLst/>
          </a:prstGeom>
          <a:noFill/>
          <a:ln w="28575">
            <a:solidFill>
              <a:srgbClr val="FF6666"/>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3EE14-7C1F-4A1C-BF44-5521F38282AF}"/>
              </a:ext>
            </a:extLst>
          </p:cNvPr>
          <p:cNvSpPr>
            <a:spLocks noGrp="1"/>
          </p:cNvSpPr>
          <p:nvPr>
            <p:ph type="title"/>
          </p:nvPr>
        </p:nvSpPr>
        <p:spPr/>
        <p:txBody>
          <a:bodyPr/>
          <a:lstStyle/>
          <a:p>
            <a:r>
              <a:rPr lang="it-IT" dirty="0"/>
              <a:t>Approccio keynesiano</a:t>
            </a:r>
          </a:p>
        </p:txBody>
      </p:sp>
      <p:sp>
        <p:nvSpPr>
          <p:cNvPr id="3" name="Segnaposto contenuto 2">
            <a:extLst>
              <a:ext uri="{FF2B5EF4-FFF2-40B4-BE49-F238E27FC236}">
                <a16:creationId xmlns:a16="http://schemas.microsoft.com/office/drawing/2014/main" id="{C91BE002-000D-498A-B2AA-84AB0AA7BBD7}"/>
              </a:ext>
            </a:extLst>
          </p:cNvPr>
          <p:cNvSpPr>
            <a:spLocks noGrp="1"/>
          </p:cNvSpPr>
          <p:nvPr>
            <p:ph idx="1"/>
          </p:nvPr>
        </p:nvSpPr>
        <p:spPr>
          <a:xfrm>
            <a:off x="1097280" y="2108201"/>
            <a:ext cx="10058400" cy="4053317"/>
          </a:xfrm>
        </p:spPr>
        <p:txBody>
          <a:bodyPr>
            <a:normAutofit fontScale="47500" lnSpcReduction="20000"/>
          </a:bodyPr>
          <a:lstStyle/>
          <a:p>
            <a:pPr marL="0" indent="0">
              <a:buNone/>
            </a:pPr>
            <a:r>
              <a:rPr lang="it-IT" sz="2900" dirty="0"/>
              <a:t>Accetta quasi tutti i postulati teorici dell’economia dominante (allievo di </a:t>
            </a:r>
            <a:r>
              <a:rPr lang="it-IT" sz="2900" dirty="0" err="1"/>
              <a:t>Marhsall</a:t>
            </a:r>
            <a:r>
              <a:rPr lang="it-IT" sz="2900" dirty="0"/>
              <a:t> e </a:t>
            </a:r>
            <a:r>
              <a:rPr lang="it-IT" sz="2900" dirty="0" err="1"/>
              <a:t>Pigou</a:t>
            </a:r>
            <a:r>
              <a:rPr lang="it-IT" sz="2900" dirty="0"/>
              <a:t>):</a:t>
            </a:r>
          </a:p>
          <a:p>
            <a:pPr marL="514350" indent="-514350">
              <a:buFont typeface="+mj-lt"/>
              <a:buAutoNum type="arabicPeriod"/>
            </a:pPr>
            <a:r>
              <a:rPr lang="it-IT" sz="2900" b="0" i="0" u="none" strike="noStrike" baseline="0" dirty="0">
                <a:solidFill>
                  <a:srgbClr val="211D1E"/>
                </a:solidFill>
              </a:rPr>
              <a:t>funzione di produzione con pluralità di fattori qualificati come originari; </a:t>
            </a:r>
          </a:p>
          <a:p>
            <a:pPr marL="514350" indent="-514350">
              <a:buFont typeface="+mj-lt"/>
              <a:buAutoNum type="arabicPeriod"/>
            </a:pPr>
            <a:r>
              <a:rPr lang="it-IT" sz="2900" b="0" i="0" u="none" strike="noStrike" baseline="0" dirty="0">
                <a:solidFill>
                  <a:srgbClr val="211D1E"/>
                </a:solidFill>
              </a:rPr>
              <a:t>definizioni di capitale come mero oggetto prescisso dai rapporti di proprietà che lo caratterizzano, dunque rabbassato a semplice </a:t>
            </a:r>
            <a:r>
              <a:rPr lang="it-IT" sz="2900" b="0" i="1" u="none" strike="noStrike" baseline="0" dirty="0">
                <a:solidFill>
                  <a:srgbClr val="211D1E"/>
                </a:solidFill>
              </a:rPr>
              <a:t>cosa </a:t>
            </a:r>
            <a:r>
              <a:rPr lang="it-IT" sz="2900" b="0" i="0" u="none" strike="noStrike" baseline="0" dirty="0">
                <a:solidFill>
                  <a:srgbClr val="211D1E"/>
                </a:solidFill>
              </a:rPr>
              <a:t>di cui rintracciare una qualche misura;</a:t>
            </a:r>
          </a:p>
          <a:p>
            <a:pPr marL="514350" indent="-514350">
              <a:buFont typeface="+mj-lt"/>
              <a:buAutoNum type="arabicPeriod"/>
            </a:pPr>
            <a:r>
              <a:rPr lang="it-IT" sz="2900" b="0" i="0" u="none" strike="noStrike" baseline="0" dirty="0">
                <a:solidFill>
                  <a:srgbClr val="211D1E"/>
                </a:solidFill>
              </a:rPr>
              <a:t>lavoro come servizio, dunque spogliato della sua peculiare </a:t>
            </a:r>
            <a:r>
              <a:rPr lang="it-IT" sz="2900" b="0" i="1" u="none" strike="noStrike" baseline="0" dirty="0">
                <a:solidFill>
                  <a:srgbClr val="211D1E"/>
                </a:solidFill>
              </a:rPr>
              <a:t>forma salariale </a:t>
            </a:r>
            <a:r>
              <a:rPr lang="it-IT" sz="2900" b="0" i="0" u="none" strike="noStrike" baseline="0" dirty="0">
                <a:solidFill>
                  <a:srgbClr val="211D1E"/>
                </a:solidFill>
              </a:rPr>
              <a:t>storicamente determinata; </a:t>
            </a:r>
          </a:p>
          <a:p>
            <a:pPr marL="514350" indent="-514350">
              <a:buFont typeface="+mj-lt"/>
              <a:buAutoNum type="arabicPeriod"/>
            </a:pPr>
            <a:r>
              <a:rPr lang="it-IT" sz="2900" b="0" i="0" u="none" strike="noStrike" baseline="0" dirty="0">
                <a:solidFill>
                  <a:srgbClr val="211D1E"/>
                </a:solidFill>
              </a:rPr>
              <a:t>funzione di consumo di derivazione utilitaristica, con conseguenti apparati di equilibrio appoggiati variamente sulla superficie delle relazioni di domanda e offerta; </a:t>
            </a:r>
          </a:p>
          <a:p>
            <a:pPr marL="514350" indent="-514350">
              <a:buFont typeface="+mj-lt"/>
              <a:buAutoNum type="arabicPeriod"/>
            </a:pPr>
            <a:r>
              <a:rPr lang="it-IT" sz="2900" b="0" i="0" u="none" strike="noStrike" baseline="0" dirty="0">
                <a:solidFill>
                  <a:srgbClr val="211D1E"/>
                </a:solidFill>
              </a:rPr>
              <a:t>connotazione delle varie determinazioni di carattere monetario come superfetazioni, più o meno attive o passive, dello scambio, con relativa attribuzione di esteriore convenzionalità al carattere della moneta; </a:t>
            </a:r>
          </a:p>
          <a:p>
            <a:pPr marL="514350" indent="-514350">
              <a:buFont typeface="+mj-lt"/>
              <a:buAutoNum type="arabicPeriod"/>
            </a:pPr>
            <a:r>
              <a:rPr lang="it-IT" sz="2900" b="0" i="0" u="none" strike="noStrike" baseline="0" dirty="0">
                <a:solidFill>
                  <a:srgbClr val="211D1E"/>
                </a:solidFill>
              </a:rPr>
              <a:t>ipostatizzazione delle condizioni di equilibrio, anche nella loro accidentale momentanea carenza, come concezione apologetica dell’armonia sociale.</a:t>
            </a:r>
          </a:p>
          <a:p>
            <a:pPr marL="514350" indent="-514350">
              <a:buFont typeface="+mj-lt"/>
              <a:buAutoNum type="arabicPeriod"/>
            </a:pPr>
            <a:r>
              <a:rPr lang="it-IT" sz="2900" b="1" dirty="0">
                <a:sym typeface="Wingdings" panose="05000000000000000000" pitchFamily="2" charset="2"/>
              </a:rPr>
              <a:t>Non accetta del tutto </a:t>
            </a:r>
            <a:r>
              <a:rPr lang="it-IT" sz="2900" b="1" dirty="0"/>
              <a:t>l’uguaglianza tra l’utilità del salario reale e la disutilità marginale del lavoro (o anche la produttività marginale)</a:t>
            </a:r>
          </a:p>
        </p:txBody>
      </p:sp>
    </p:spTree>
    <p:extLst>
      <p:ext uri="{BB962C8B-B14F-4D97-AF65-F5344CB8AC3E}">
        <p14:creationId xmlns:p14="http://schemas.microsoft.com/office/powerpoint/2010/main" val="251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80">
                                          <p:stCondLst>
                                            <p:cond delay="0"/>
                                          </p:stCondLst>
                                        </p:cTn>
                                        <p:tgtEl>
                                          <p:spTgt spid="3">
                                            <p:txEl>
                                              <p:pRg st="7" end="7"/>
                                            </p:txEl>
                                          </p:spTgt>
                                        </p:tgtEl>
                                      </p:cBhvr>
                                    </p:animEffect>
                                    <p:anim calcmode="lin" valueType="num">
                                      <p:cBhvr>
                                        <p:cTn id="4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7" end="7"/>
                                            </p:txEl>
                                          </p:spTgt>
                                        </p:tgtEl>
                                      </p:cBhvr>
                                      <p:to x="100000" y="60000"/>
                                    </p:animScale>
                                    <p:animScale>
                                      <p:cBhvr>
                                        <p:cTn id="54" dur="166" decel="50000">
                                          <p:stCondLst>
                                            <p:cond delay="676"/>
                                          </p:stCondLst>
                                        </p:cTn>
                                        <p:tgtEl>
                                          <p:spTgt spid="3">
                                            <p:txEl>
                                              <p:pRg st="7" end="7"/>
                                            </p:txEl>
                                          </p:spTgt>
                                        </p:tgtEl>
                                      </p:cBhvr>
                                      <p:to x="100000" y="100000"/>
                                    </p:animScale>
                                    <p:animScale>
                                      <p:cBhvr>
                                        <p:cTn id="55" dur="26">
                                          <p:stCondLst>
                                            <p:cond delay="1312"/>
                                          </p:stCondLst>
                                        </p:cTn>
                                        <p:tgtEl>
                                          <p:spTgt spid="3">
                                            <p:txEl>
                                              <p:pRg st="7" end="7"/>
                                            </p:txEl>
                                          </p:spTgt>
                                        </p:tgtEl>
                                      </p:cBhvr>
                                      <p:to x="100000" y="80000"/>
                                    </p:animScale>
                                    <p:animScale>
                                      <p:cBhvr>
                                        <p:cTn id="56" dur="166" decel="50000">
                                          <p:stCondLst>
                                            <p:cond delay="1338"/>
                                          </p:stCondLst>
                                        </p:cTn>
                                        <p:tgtEl>
                                          <p:spTgt spid="3">
                                            <p:txEl>
                                              <p:pRg st="7" end="7"/>
                                            </p:txEl>
                                          </p:spTgt>
                                        </p:tgtEl>
                                      </p:cBhvr>
                                      <p:to x="100000" y="100000"/>
                                    </p:animScale>
                                    <p:animScale>
                                      <p:cBhvr>
                                        <p:cTn id="57" dur="26">
                                          <p:stCondLst>
                                            <p:cond delay="1642"/>
                                          </p:stCondLst>
                                        </p:cTn>
                                        <p:tgtEl>
                                          <p:spTgt spid="3">
                                            <p:txEl>
                                              <p:pRg st="7" end="7"/>
                                            </p:txEl>
                                          </p:spTgt>
                                        </p:tgtEl>
                                      </p:cBhvr>
                                      <p:to x="100000" y="90000"/>
                                    </p:animScale>
                                    <p:animScale>
                                      <p:cBhvr>
                                        <p:cTn id="58" dur="166" decel="50000">
                                          <p:stCondLst>
                                            <p:cond delay="1668"/>
                                          </p:stCondLst>
                                        </p:cTn>
                                        <p:tgtEl>
                                          <p:spTgt spid="3">
                                            <p:txEl>
                                              <p:pRg st="7" end="7"/>
                                            </p:txEl>
                                          </p:spTgt>
                                        </p:tgtEl>
                                      </p:cBhvr>
                                      <p:to x="100000" y="100000"/>
                                    </p:animScale>
                                    <p:animScale>
                                      <p:cBhvr>
                                        <p:cTn id="59" dur="26">
                                          <p:stCondLst>
                                            <p:cond delay="1808"/>
                                          </p:stCondLst>
                                        </p:cTn>
                                        <p:tgtEl>
                                          <p:spTgt spid="3">
                                            <p:txEl>
                                              <p:pRg st="7" end="7"/>
                                            </p:txEl>
                                          </p:spTgt>
                                        </p:tgtEl>
                                      </p:cBhvr>
                                      <p:to x="100000" y="95000"/>
                                    </p:animScale>
                                    <p:animScale>
                                      <p:cBhvr>
                                        <p:cTn id="6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42C4E-1B91-4B81-A115-F52FA73FD4CC}"/>
              </a:ext>
            </a:extLst>
          </p:cNvPr>
          <p:cNvSpPr>
            <a:spLocks noGrp="1"/>
          </p:cNvSpPr>
          <p:nvPr>
            <p:ph type="title"/>
          </p:nvPr>
        </p:nvSpPr>
        <p:spPr/>
        <p:txBody>
          <a:bodyPr/>
          <a:lstStyle/>
          <a:p>
            <a:r>
              <a:rPr lang="it-IT" dirty="0"/>
              <a:t>Conseguenze</a:t>
            </a:r>
          </a:p>
        </p:txBody>
      </p:sp>
      <p:sp>
        <p:nvSpPr>
          <p:cNvPr id="3" name="Segnaposto contenuto 2">
            <a:extLst>
              <a:ext uri="{FF2B5EF4-FFF2-40B4-BE49-F238E27FC236}">
                <a16:creationId xmlns:a16="http://schemas.microsoft.com/office/drawing/2014/main" id="{28A9A854-F5D8-4F28-B91C-3A526CB573BA}"/>
              </a:ext>
            </a:extLst>
          </p:cNvPr>
          <p:cNvSpPr>
            <a:spLocks noGrp="1"/>
          </p:cNvSpPr>
          <p:nvPr>
            <p:ph idx="1"/>
          </p:nvPr>
        </p:nvSpPr>
        <p:spPr/>
        <p:txBody>
          <a:bodyPr/>
          <a:lstStyle/>
          <a:p>
            <a:r>
              <a:rPr lang="it-IT" dirty="0"/>
              <a:t>Da questa differenza ne derivano i principali corollari su:</a:t>
            </a:r>
          </a:p>
          <a:p>
            <a:pPr marL="544068" lvl="1" indent="-342900">
              <a:buFont typeface="+mj-lt"/>
              <a:buAutoNum type="arabicPeriod"/>
            </a:pPr>
            <a:r>
              <a:rPr lang="it-IT" sz="1800" dirty="0"/>
              <a:t>Gli equilibri relativi alla volontarietà della disoccupazione (presenza di disoccupazione involontaria e di equilibri di sottoccupazione – ruolo del sindacato e della contrattazione collettiva nazionale, in ambito italiano)</a:t>
            </a:r>
          </a:p>
          <a:p>
            <a:pPr marL="544068" lvl="1" indent="-342900">
              <a:buFont typeface="+mj-lt"/>
              <a:buAutoNum type="arabicPeriod"/>
            </a:pPr>
            <a:r>
              <a:rPr lang="it-IT" sz="1800" dirty="0"/>
              <a:t>Possibile mancanza di identità tra offerta e domanda aggregata o tra risparmio e investimento, in forza della trita «legge degli sbocchi» di mercato di </a:t>
            </a:r>
            <a:r>
              <a:rPr lang="it-IT" sz="1800" dirty="0" err="1"/>
              <a:t>Say</a:t>
            </a:r>
            <a:endParaRPr lang="it-IT" sz="1800" dirty="0"/>
          </a:p>
          <a:p>
            <a:pPr marL="544068" lvl="1" indent="-342900">
              <a:buFont typeface="+mj-lt"/>
              <a:buAutoNum type="arabicPeriod"/>
            </a:pPr>
            <a:r>
              <a:rPr lang="it-IT" sz="1800" dirty="0"/>
              <a:t>Ruolo che lo </a:t>
            </a:r>
            <a:r>
              <a:rPr lang="it-IT" sz="1800" b="1" dirty="0"/>
              <a:t>Stato</a:t>
            </a:r>
            <a:r>
              <a:rPr lang="it-IT" sz="1800" dirty="0"/>
              <a:t> può assumere soprattutto in casi di crisi perdurante (ipotesi rifiutata dai marginalisti) nel risollevare le sorti di un paese e per il benessere della popolazione.</a:t>
            </a:r>
          </a:p>
          <a:p>
            <a:endParaRPr lang="it-IT" dirty="0"/>
          </a:p>
        </p:txBody>
      </p:sp>
    </p:spTree>
    <p:extLst>
      <p:ext uri="{BB962C8B-B14F-4D97-AF65-F5344CB8AC3E}">
        <p14:creationId xmlns:p14="http://schemas.microsoft.com/office/powerpoint/2010/main" val="29176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7ACC3-E1AC-4FF0-B073-22C2474CF1E9}"/>
              </a:ext>
            </a:extLst>
          </p:cNvPr>
          <p:cNvSpPr>
            <a:spLocks noGrp="1"/>
          </p:cNvSpPr>
          <p:nvPr>
            <p:ph type="title"/>
          </p:nvPr>
        </p:nvSpPr>
        <p:spPr/>
        <p:txBody>
          <a:bodyPr/>
          <a:lstStyle/>
          <a:p>
            <a:r>
              <a:rPr lang="it-IT" dirty="0"/>
              <a:t>Politiche cosiddette </a:t>
            </a:r>
            <a:r>
              <a:rPr lang="it-IT" i="1" dirty="0"/>
              <a:t>keynesiane</a:t>
            </a:r>
          </a:p>
        </p:txBody>
      </p:sp>
      <p:sp>
        <p:nvSpPr>
          <p:cNvPr id="3" name="Segnaposto contenuto 2">
            <a:extLst>
              <a:ext uri="{FF2B5EF4-FFF2-40B4-BE49-F238E27FC236}">
                <a16:creationId xmlns:a16="http://schemas.microsoft.com/office/drawing/2014/main" id="{0A713D13-8BA0-4E75-B232-4400CAB9F1E0}"/>
              </a:ext>
            </a:extLst>
          </p:cNvPr>
          <p:cNvSpPr>
            <a:spLocks noGrp="1"/>
          </p:cNvSpPr>
          <p:nvPr>
            <p:ph idx="1"/>
          </p:nvPr>
        </p:nvSpPr>
        <p:spPr/>
        <p:txBody>
          <a:bodyPr>
            <a:normAutofit lnSpcReduction="10000"/>
          </a:bodyPr>
          <a:lstStyle/>
          <a:p>
            <a:r>
              <a:rPr lang="it-IT" dirty="0"/>
              <a:t>L’intervento pubblico da lui difeso doveva essere considerato “come l’unico mezzo «praticabile» per evitare la completa distruzione delle forme economiche esistenti e come condizione per il «successo dell’iniziativa individuale»”</a:t>
            </a:r>
          </a:p>
          <a:p>
            <a:r>
              <a:rPr lang="it-IT" dirty="0"/>
              <a:t>«Non c’è necessità alcuna di un sistema «socialista di stato» che abbracci la maggior parte della vita economica della comunità» [vii.377-380].</a:t>
            </a:r>
          </a:p>
          <a:p>
            <a:r>
              <a:rPr lang="it-IT" dirty="0"/>
              <a:t>«Non è importante che lo stato assuma la proprietà dei mezzi di produzione. Le necessarie misure di socializzazione possono essere introdotte con gradualità e senza una rottura nelle tradizioni generali della società» [ibid.].</a:t>
            </a:r>
          </a:p>
          <a:p>
            <a:r>
              <a:rPr lang="it-IT" dirty="0"/>
              <a:t>«Ma, soprattutto, l’individualismo, emendato dei suoi difetti e dei suoi abusi, è la miglior salvaguardia della libertà personale» [ibid.]</a:t>
            </a:r>
          </a:p>
        </p:txBody>
      </p:sp>
    </p:spTree>
    <p:extLst>
      <p:ext uri="{BB962C8B-B14F-4D97-AF65-F5344CB8AC3E}">
        <p14:creationId xmlns:p14="http://schemas.microsoft.com/office/powerpoint/2010/main" val="21504027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927_TF22712842.potx" id="{64CE9582-83B2-442D-A4B8-71ED9C4455C7}" vid="{8C0DD338-5A2A-4FFB-B9B7-80219EAC3AF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{04ADD3B0-6860-4260-8BBC-91D62B5521BA}tf22712842_win32</Template>
  <TotalTime>317</TotalTime>
  <Words>1412</Words>
  <Application>Microsoft Office PowerPoint</Application>
  <PresentationFormat>Widescreen</PresentationFormat>
  <Paragraphs>74</Paragraphs>
  <Slides>18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Bookman Old Style</vt:lpstr>
      <vt:lpstr>Calibri</vt:lpstr>
      <vt:lpstr>Century Gothic</vt:lpstr>
      <vt:lpstr>Franklin Gothic Book</vt:lpstr>
      <vt:lpstr>Times New Roman</vt:lpstr>
      <vt:lpstr>1_RetrospectVTI</vt:lpstr>
      <vt:lpstr>AntiKeynes di Gianfranco Pala  Edizioni La Città del Sole  (in corso di stampa – 2022)</vt:lpstr>
      <vt:lpstr>Presentazione standard di PowerPoint</vt:lpstr>
      <vt:lpstr>Perché AntiKeynes </vt:lpstr>
      <vt:lpstr>Piano dei seminari</vt:lpstr>
      <vt:lpstr>Stato vs Mercato</vt:lpstr>
      <vt:lpstr>Eccesso di quantità domandata e di quantità offerta</vt:lpstr>
      <vt:lpstr>Approccio keynesiano</vt:lpstr>
      <vt:lpstr>Conseguenze</vt:lpstr>
      <vt:lpstr>Politiche cosiddette keynesiane</vt:lpstr>
      <vt:lpstr>Welfare state</vt:lpstr>
      <vt:lpstr>Lo stato a-sociale </vt:lpstr>
      <vt:lpstr>Il declino della proprietà pubblica</vt:lpstr>
      <vt:lpstr>È stato il mercato</vt:lpstr>
      <vt:lpstr>Teoria dello Stato</vt:lpstr>
      <vt:lpstr>L’oStato borghese</vt:lpstr>
      <vt:lpstr>Alcuni aforismi</vt:lpstr>
      <vt:lpstr>Che fare? Riforme e programma minimo – fase non rivoluzionaria</vt:lpstr>
      <vt:lpstr>Grazie!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L’AntiKeynes di Gianfranco Pala Edizioni La Città del Sole  (in corso di stampa – 2022)</dc:title>
  <dc:creator>Francesco Schettino</dc:creator>
  <cp:lastModifiedBy>Francesco Schettino</cp:lastModifiedBy>
  <cp:revision>55</cp:revision>
  <dcterms:created xsi:type="dcterms:W3CDTF">2022-04-01T07:11:35Z</dcterms:created>
  <dcterms:modified xsi:type="dcterms:W3CDTF">2022-04-08T10:51:04Z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