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handoutMasterIdLst>
    <p:handoutMasterId r:id="rId22"/>
  </p:handoutMasterIdLst>
  <p:sldIdLst>
    <p:sldId id="298" r:id="rId5"/>
    <p:sldId id="301" r:id="rId6"/>
    <p:sldId id="308" r:id="rId7"/>
    <p:sldId id="302" r:id="rId8"/>
    <p:sldId id="303" r:id="rId9"/>
    <p:sldId id="307" r:id="rId10"/>
    <p:sldId id="304" r:id="rId11"/>
    <p:sldId id="305" r:id="rId12"/>
    <p:sldId id="306" r:id="rId13"/>
    <p:sldId id="309" r:id="rId14"/>
    <p:sldId id="310" r:id="rId15"/>
    <p:sldId id="313" r:id="rId16"/>
    <p:sldId id="314" r:id="rId17"/>
    <p:sldId id="315" r:id="rId18"/>
    <p:sldId id="311" r:id="rId19"/>
    <p:sldId id="312" r:id="rId20"/>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12" d="100"/>
          <a:sy n="112" d="100"/>
        </p:scale>
        <p:origin x="552" y="96"/>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34E7F1-6134-4BBE-AF83-7F25B0CA18E2}" type="datetimeFigureOut">
              <a:rPr lang="it-IT" smtClean="0"/>
              <a:t>01/04/2022</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B26311-C3C0-434A-B789-15BC3F2EAA1B}" type="slidenum">
              <a:rPr lang="it-IT" smtClean="0"/>
              <a:t>‹N›</a:t>
            </a:fld>
            <a:endParaRPr lang="it-IT" dirty="0"/>
          </a:p>
        </p:txBody>
      </p:sp>
    </p:spTree>
    <p:extLst>
      <p:ext uri="{BB962C8B-B14F-4D97-AF65-F5344CB8AC3E}">
        <p14:creationId xmlns:p14="http://schemas.microsoft.com/office/powerpoint/2010/main" val="36551187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9A33A-0CF3-4328-8241-480423EFCE28}" type="datetimeFigureOut">
              <a:rPr lang="it-IT" noProof="0" smtClean="0"/>
              <a:t>01/04/2022</a:t>
            </a:fld>
            <a:endParaRPr lang="it-IT" noProof="0"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0D81F-B392-4C17-A812-7A5FAE5A3138}" type="slidenum">
              <a:rPr lang="it-IT" noProof="0" smtClean="0"/>
              <a:t>‹N›</a:t>
            </a:fld>
            <a:endParaRPr lang="it-IT" noProof="0" dirty="0"/>
          </a:p>
        </p:txBody>
      </p:sp>
    </p:spTree>
    <p:extLst>
      <p:ext uri="{BB962C8B-B14F-4D97-AF65-F5344CB8AC3E}">
        <p14:creationId xmlns:p14="http://schemas.microsoft.com/office/powerpoint/2010/main" val="7097343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C70D81F-B392-4C17-A812-7A5FAE5A3138}" type="slidenum">
              <a:rPr lang="it-IT" smtClean="0"/>
              <a:t>1</a:t>
            </a:fld>
            <a:endParaRPr lang="it-IT" dirty="0"/>
          </a:p>
        </p:txBody>
      </p:sp>
    </p:spTree>
    <p:extLst>
      <p:ext uri="{BB962C8B-B14F-4D97-AF65-F5344CB8AC3E}">
        <p14:creationId xmlns:p14="http://schemas.microsoft.com/office/powerpoint/2010/main" val="173645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it-IT" noProof="0"/>
              <a:t>Fare clic per modificare lo stile del titolo dello schema</a:t>
            </a:r>
            <a:endParaRPr lang="it-IT" noProof="0" dirty="0"/>
          </a:p>
        </p:txBody>
      </p:sp>
      <p:sp>
        <p:nvSpPr>
          <p:cNvPr id="3" name="Sottotito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cxnSp>
        <p:nvCxnSpPr>
          <p:cNvPr id="9" name="Connettore diritto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15BFDE2A-C71F-4C3F-A1B2-1941DBD5F0BC}" type="datetime1">
              <a:rPr lang="it-IT" noProof="0" smtClean="0"/>
              <a:t>01/04/2022</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it-IT" noProof="0" dirty="0"/>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F6F6099E-0966-4452-9457-D38063DDF34A}" type="datetime1">
              <a:rPr lang="it-IT" noProof="0" smtClean="0"/>
              <a:t>01/04/2022</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hasCustomPrompt="1"/>
          </p:nvPr>
        </p:nvSpPr>
        <p:spPr>
          <a:xfrm>
            <a:off x="1097280" y="4663440"/>
            <a:ext cx="10058400" cy="1143000"/>
          </a:xfrm>
        </p:spPr>
        <p:txBody>
          <a:bodyPr lIns="91440" rIns="91440" rtlCol="0" anchor="t" anchorCtr="0">
            <a:normAutofit/>
          </a:bodyPr>
          <a:lstStyle>
            <a:lvl1pPr marL="0" indent="0" rtl="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dirty="0"/>
              <a:t>FARE CLIC PER MODIFICARE GLI STILI DEL TESTO DELLO SCHEMA</a:t>
            </a:r>
          </a:p>
        </p:txBody>
      </p:sp>
      <p:cxnSp>
        <p:nvCxnSpPr>
          <p:cNvPr id="9" name="Connettore diritto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662220B3-283D-456F-9E36-1CBC90B10E02}" type="datetime1">
              <a:rPr lang="it-IT" noProof="0" smtClean="0"/>
              <a:t>01/04/2022</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it-IT" noProof="0" dirty="0"/>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DBAC8CD0-9267-42D0-9464-A9F549D73BE8}" type="datetime1">
              <a:rPr lang="it-IT" noProof="0" smtClean="0"/>
              <a:t>01/04/2022</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it-IT" noProof="0" dirty="0"/>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097280"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515944"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168052EB-7CCB-4DB2-B1A8-9439C6EF8D8D}" type="datetime1">
              <a:rPr lang="it-IT" noProof="0" smtClean="0"/>
              <a:t>01/04/2022</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it-IT" noProof="0" dirty="0"/>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EB65C04B-A1E7-46A8-BC66-5F5DFD56FE0C}" type="datetime1">
              <a:rPr lang="it-IT" noProof="0" smtClean="0"/>
              <a:t>01/04/2022</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it-IT" noProof="0" dirty="0"/>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egnaposto dat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09061C1C-7157-4882-B45D-51E1EF725FB0}" type="datetime1">
              <a:rPr lang="it-IT" noProof="0" smtClean="0"/>
              <a:t>01/04/2022</a:t>
            </a:fld>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it-IT" noProof="0" dirty="0"/>
          </a:p>
        </p:txBody>
      </p:sp>
      <p:sp>
        <p:nvSpPr>
          <p:cNvPr id="4" name="Segnaposto numero diapositiva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799"/>
            <a:ext cx="5928344" cy="5294757"/>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a:xfrm>
            <a:off x="643464" y="6446520"/>
            <a:ext cx="3517568" cy="365125"/>
          </a:xfrm>
        </p:spPr>
        <p:txBody>
          <a:bodyPr rtlCol="0"/>
          <a:lstStyle>
            <a:lvl1pPr algn="l">
              <a:defRPr/>
            </a:lvl1pPr>
          </a:lstStyle>
          <a:p>
            <a:pPr rtl="0"/>
            <a:fld id="{537A19B8-3380-4960-9CDC-862800A38120}" type="datetime1">
              <a:rPr lang="it-IT" noProof="0" smtClean="0"/>
              <a:t>01/04/2022</a:t>
            </a:fld>
            <a:endParaRPr lang="it-IT" noProof="0" dirty="0"/>
          </a:p>
        </p:txBody>
      </p:sp>
      <p:sp>
        <p:nvSpPr>
          <p:cNvPr id="6" name="Segnaposto piè di pagina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it-IT" noProof="0" dirty="0"/>
          </a:p>
        </p:txBody>
      </p:sp>
      <p:sp>
        <p:nvSpPr>
          <p:cNvPr id="7" name="Segnaposto numero diapositiva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lvl1pPr>
          </a:lstStyle>
          <a:p>
            <a:pPr rtl="0"/>
            <a:fld id="{6D5573E1-1A7C-474F-9A57-F6A1D6A7A336}" type="datetime1">
              <a:rPr lang="it-IT" noProof="0" smtClean="0"/>
              <a:t>01/04/2022</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p>
            <a:pPr algn="l"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9BAA26E8-7ECB-4BF2-A903-7DC464D6CA0D}" type="datetime1">
              <a:rPr lang="it-IT" noProof="0" smtClean="0"/>
              <a:t>01/04/2022</a:t>
            </a:fld>
            <a:endParaRPr lang="it-IT" noProof="0" dirty="0"/>
          </a:p>
        </p:txBody>
      </p:sp>
      <p:sp>
        <p:nvSpPr>
          <p:cNvPr id="5" name="Segnaposto piè di pagina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it-IT" noProof="0" dirty="0"/>
          </a:p>
        </p:txBody>
      </p:sp>
      <p:sp>
        <p:nvSpPr>
          <p:cNvPr id="6" name="Segnaposto numero diapositiva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it-IT" noProof="0" smtClean="0"/>
              <a:t>‹N›</a:t>
            </a:fld>
            <a:endParaRPr lang="it-IT" noProof="0" dirty="0"/>
          </a:p>
        </p:txBody>
      </p:sp>
      <p:cxnSp>
        <p:nvCxnSpPr>
          <p:cNvPr id="10" name="Connettore diritto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pic>
        <p:nvPicPr>
          <p:cNvPr id="4" name="Immagine 3" descr="Un primo piano di un pezzo di carta con una matita sopra">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ttangolo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sp>
        <p:nvSpPr>
          <p:cNvPr id="2" name="Titolo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1708071"/>
          </a:xfrm>
        </p:spPr>
        <p:txBody>
          <a:bodyPr rtlCol="0" anchor="b">
            <a:normAutofit/>
          </a:bodyPr>
          <a:lstStyle/>
          <a:p>
            <a:pPr algn="ctr"/>
            <a:r>
              <a:rPr lang="it-IT" sz="3600" dirty="0" err="1">
                <a:solidFill>
                  <a:schemeClr val="tx1"/>
                </a:solidFill>
              </a:rPr>
              <a:t>AntiKeynes</a:t>
            </a:r>
            <a:br>
              <a:rPr lang="it-IT" sz="3600" dirty="0">
                <a:solidFill>
                  <a:schemeClr val="tx1"/>
                </a:solidFill>
              </a:rPr>
            </a:br>
            <a:r>
              <a:rPr lang="it-IT" sz="1600" dirty="0">
                <a:solidFill>
                  <a:schemeClr val="tx1"/>
                </a:solidFill>
              </a:rPr>
              <a:t>di Gianfranco Pala</a:t>
            </a:r>
            <a:br>
              <a:rPr lang="it-IT" sz="1600" dirty="0">
                <a:solidFill>
                  <a:schemeClr val="tx1"/>
                </a:solidFill>
              </a:rPr>
            </a:br>
            <a:br>
              <a:rPr lang="it-IT" sz="1600" dirty="0">
                <a:solidFill>
                  <a:schemeClr val="tx1"/>
                </a:solidFill>
              </a:rPr>
            </a:br>
            <a:r>
              <a:rPr lang="it-IT" sz="1600" dirty="0">
                <a:solidFill>
                  <a:schemeClr val="tx1"/>
                </a:solidFill>
              </a:rPr>
              <a:t>Edizioni La Città del Sole </a:t>
            </a:r>
            <a:br>
              <a:rPr lang="it-IT" sz="1600" dirty="0">
                <a:solidFill>
                  <a:schemeClr val="tx1"/>
                </a:solidFill>
              </a:rPr>
            </a:br>
            <a:r>
              <a:rPr lang="it-IT" sz="1600" dirty="0">
                <a:solidFill>
                  <a:schemeClr val="tx1"/>
                </a:solidFill>
              </a:rPr>
              <a:t>(in corso di stampa – 2022)</a:t>
            </a:r>
            <a:endParaRPr lang="it-IT" sz="3600" dirty="0">
              <a:solidFill>
                <a:schemeClr val="tx1"/>
              </a:solidFill>
            </a:endParaRPr>
          </a:p>
        </p:txBody>
      </p:sp>
      <p:sp>
        <p:nvSpPr>
          <p:cNvPr id="3" name="Sottotitolo 2">
            <a:extLst>
              <a:ext uri="{FF2B5EF4-FFF2-40B4-BE49-F238E27FC236}">
                <a16:creationId xmlns:a16="http://schemas.microsoft.com/office/drawing/2014/main" id="{255E1F2F-E259-4EA8-9FFD-3A10AF541859}"/>
              </a:ext>
            </a:extLst>
          </p:cNvPr>
          <p:cNvSpPr>
            <a:spLocks noGrp="1"/>
          </p:cNvSpPr>
          <p:nvPr>
            <p:ph type="subTitle" idx="1"/>
          </p:nvPr>
        </p:nvSpPr>
        <p:spPr>
          <a:xfrm>
            <a:off x="8127750" y="3674692"/>
            <a:ext cx="3205640" cy="1708070"/>
          </a:xfrm>
        </p:spPr>
        <p:txBody>
          <a:bodyPr rtlCol="0" anchor="t">
            <a:normAutofit/>
          </a:bodyPr>
          <a:lstStyle/>
          <a:p>
            <a:pPr algn="ctr" rtl="0">
              <a:lnSpc>
                <a:spcPct val="100000"/>
              </a:lnSpc>
            </a:pPr>
            <a:r>
              <a:rPr lang="it-IT" sz="1600" dirty="0"/>
              <a:t>Francesco schettino</a:t>
            </a:r>
          </a:p>
          <a:p>
            <a:pPr algn="ctr" rtl="0">
              <a:lnSpc>
                <a:spcPct val="100000"/>
              </a:lnSpc>
            </a:pPr>
            <a:r>
              <a:rPr lang="it-IT" sz="1600" dirty="0"/>
              <a:t>1°aprile 2022</a:t>
            </a:r>
          </a:p>
          <a:p>
            <a:pPr algn="ctr" rtl="0">
              <a:lnSpc>
                <a:spcPct val="100000"/>
              </a:lnSpc>
            </a:pPr>
            <a:r>
              <a:rPr lang="it-IT" sz="1600" dirty="0"/>
              <a:t>Casa del popolo val melaina – ladri di biciclette</a:t>
            </a:r>
          </a:p>
        </p:txBody>
      </p:sp>
      <p:cxnSp>
        <p:nvCxnSpPr>
          <p:cNvPr id="37" name="Connettore diritto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ttangolo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Immagine 5">
            <a:extLst>
              <a:ext uri="{FF2B5EF4-FFF2-40B4-BE49-F238E27FC236}">
                <a16:creationId xmlns:a16="http://schemas.microsoft.com/office/drawing/2014/main" id="{F1E01304-C551-4F66-A6C5-4137052BDAA8}"/>
              </a:ext>
            </a:extLst>
          </p:cNvPr>
          <p:cNvPicPr>
            <a:picLocks noChangeAspect="1"/>
          </p:cNvPicPr>
          <p:nvPr/>
        </p:nvPicPr>
        <p:blipFill>
          <a:blip r:embed="rId5"/>
          <a:stretch>
            <a:fillRect/>
          </a:stretch>
        </p:blipFill>
        <p:spPr>
          <a:xfrm>
            <a:off x="10217333" y="130317"/>
            <a:ext cx="1331200" cy="941349"/>
          </a:xfrm>
          <a:prstGeom prst="rect">
            <a:avLst/>
          </a:prstGeom>
        </p:spPr>
      </p:pic>
      <p:pic>
        <p:nvPicPr>
          <p:cNvPr id="8" name="Immagine 7" descr="Immagine che contiene testo&#10;&#10;Descrizione generata automaticamente">
            <a:extLst>
              <a:ext uri="{FF2B5EF4-FFF2-40B4-BE49-F238E27FC236}">
                <a16:creationId xmlns:a16="http://schemas.microsoft.com/office/drawing/2014/main" id="{A0CF288E-FDE2-47FE-8B43-1E866AD00F6F}"/>
              </a:ext>
            </a:extLst>
          </p:cNvPr>
          <p:cNvPicPr>
            <a:picLocks noChangeAspect="1"/>
          </p:cNvPicPr>
          <p:nvPr/>
        </p:nvPicPr>
        <p:blipFill>
          <a:blip r:embed="rId6"/>
          <a:stretch>
            <a:fillRect/>
          </a:stretch>
        </p:blipFill>
        <p:spPr>
          <a:xfrm>
            <a:off x="7612068" y="194740"/>
            <a:ext cx="2326691" cy="767041"/>
          </a:xfrm>
          <a:prstGeom prst="rect">
            <a:avLst/>
          </a:prstGeom>
        </p:spPr>
      </p:pic>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C48E5-7940-4835-A7D7-4530CFA52C25}"/>
              </a:ext>
            </a:extLst>
          </p:cNvPr>
          <p:cNvSpPr>
            <a:spLocks noGrp="1"/>
          </p:cNvSpPr>
          <p:nvPr>
            <p:ph type="title"/>
          </p:nvPr>
        </p:nvSpPr>
        <p:spPr/>
        <p:txBody>
          <a:bodyPr/>
          <a:lstStyle/>
          <a:p>
            <a:r>
              <a:rPr lang="it-IT" dirty="0"/>
              <a:t>Keynes contro Marx</a:t>
            </a:r>
          </a:p>
        </p:txBody>
      </p:sp>
      <p:sp>
        <p:nvSpPr>
          <p:cNvPr id="3" name="Segnaposto contenuto 2">
            <a:extLst>
              <a:ext uri="{FF2B5EF4-FFF2-40B4-BE49-F238E27FC236}">
                <a16:creationId xmlns:a16="http://schemas.microsoft.com/office/drawing/2014/main" id="{C0C96887-3DBD-4AF2-A5CD-296EEDFCC558}"/>
              </a:ext>
            </a:extLst>
          </p:cNvPr>
          <p:cNvSpPr>
            <a:spLocks noGrp="1"/>
          </p:cNvSpPr>
          <p:nvPr>
            <p:ph idx="1"/>
          </p:nvPr>
        </p:nvSpPr>
        <p:spPr/>
        <p:txBody>
          <a:bodyPr>
            <a:normAutofit fontScale="92500" lnSpcReduction="20000"/>
          </a:bodyPr>
          <a:lstStyle/>
          <a:p>
            <a:r>
              <a:rPr lang="it-IT" dirty="0"/>
              <a:t>Così si è costruita una dottrina che pone a suo testo sacro, al di là e al di sopra di ogni critica, un libro di economia – il Capitale – ormai vecchio, non solo scientificamente errato, ma privo di interesse e possibilità di applicazione nel mondo moderno. Un credo che, preferendo il fango al pesce, esalta il rozzo proletariato al di sopra della borghesia e dell’</a:t>
            </a:r>
            <a:r>
              <a:rPr lang="it-IT" dirty="0" err="1"/>
              <a:t>intellighentsia</a:t>
            </a:r>
            <a:r>
              <a:rPr lang="it-IT" dirty="0"/>
              <a:t>, le quali, per quanti siano i loro difetti, sono l’essenza della vita, e portano sicuramente in sé il seme di ogni progresso umano [ix.258]</a:t>
            </a:r>
          </a:p>
          <a:p>
            <a:r>
              <a:rPr lang="it-IT" dirty="0"/>
              <a:t>La rappresentazione di Marx del mondo capitalistico è insoddisfacente, anche se poteva essere verosimile ai suoi tempi, essendo oggi incapace di riconoscere il rapido cambiamento del mondo moderno. Non si può guardare al capitalismo com’era, anziché vedere che cosa sta diventando. Questo è il destino del </a:t>
            </a:r>
            <a:r>
              <a:rPr lang="it-IT" b="1" dirty="0">
                <a:solidFill>
                  <a:schemeClr val="accent1"/>
                </a:solidFill>
              </a:rPr>
              <a:t>dogmatismo </a:t>
            </a:r>
            <a:r>
              <a:rPr lang="it-IT" dirty="0"/>
              <a:t>nella sfera sociale ed economica, dove l’evoluzione procede a un ritmo pazzesco da una forma sociale all’altra. Il tempo insieme alle società per azioni e ai servizi civili hanno silenziosamente portato la classe dei dipendenti stipendiati al potere. Certo non il “proletariato”, ma sicuramente gli “stipendiati”: e ciò fa una grande differenza. Gli stipendiati arrivano prima del proletariato». </a:t>
            </a:r>
            <a:r>
              <a:rPr lang="it-IT" sz="1800" b="0" i="0" u="none" strike="noStrike" baseline="0" dirty="0">
                <a:solidFill>
                  <a:srgbClr val="221E1F"/>
                </a:solidFill>
              </a:rPr>
              <a:t>[xxviii.31-34] </a:t>
            </a:r>
            <a:endParaRPr lang="it-IT" dirty="0"/>
          </a:p>
        </p:txBody>
      </p:sp>
    </p:spTree>
    <p:extLst>
      <p:ext uri="{BB962C8B-B14F-4D97-AF65-F5344CB8AC3E}">
        <p14:creationId xmlns:p14="http://schemas.microsoft.com/office/powerpoint/2010/main" val="410618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41906E-C10A-4B36-8A14-E5182F80A69F}"/>
              </a:ext>
            </a:extLst>
          </p:cNvPr>
          <p:cNvSpPr>
            <a:spLocks noGrp="1"/>
          </p:cNvSpPr>
          <p:nvPr>
            <p:ph type="title"/>
          </p:nvPr>
        </p:nvSpPr>
        <p:spPr/>
        <p:txBody>
          <a:bodyPr/>
          <a:lstStyle/>
          <a:p>
            <a:r>
              <a:rPr lang="it-IT" dirty="0"/>
              <a:t>Keynes contro Marx e Engels</a:t>
            </a:r>
          </a:p>
        </p:txBody>
      </p:sp>
      <p:sp>
        <p:nvSpPr>
          <p:cNvPr id="3" name="Segnaposto contenuto 2">
            <a:extLst>
              <a:ext uri="{FF2B5EF4-FFF2-40B4-BE49-F238E27FC236}">
                <a16:creationId xmlns:a16="http://schemas.microsoft.com/office/drawing/2014/main" id="{76FD64ED-CB2F-420A-9FA7-A699F04CD440}"/>
              </a:ext>
            </a:extLst>
          </p:cNvPr>
          <p:cNvSpPr>
            <a:spLocks noGrp="1"/>
          </p:cNvSpPr>
          <p:nvPr>
            <p:ph idx="1"/>
          </p:nvPr>
        </p:nvSpPr>
        <p:spPr/>
        <p:txBody>
          <a:bodyPr>
            <a:normAutofit fontScale="92500" lnSpcReduction="10000"/>
          </a:bodyPr>
          <a:lstStyle/>
          <a:p>
            <a:r>
              <a:rPr lang="it-IT" sz="1800" b="0" i="0" u="none" strike="noStrike" baseline="0" dirty="0">
                <a:solidFill>
                  <a:srgbClr val="221E1F"/>
                </a:solidFill>
              </a:rPr>
              <a:t>Marx ed Engels (preferisco Engels dei due) hanno solo inventato un certo modo di procedere e una maniera spregevole di scrivere, che i loro successori hanno conservato con fedeltà. Ma essi – al di là di un vecchio stile polemico – non hanno trovato alcuna chiave per l’enigma economico [xxviii.42] </a:t>
            </a:r>
          </a:p>
          <a:p>
            <a:r>
              <a:rPr lang="it-IT" sz="1800" b="0" i="0" u="none" strike="noStrike" baseline="0" dirty="0">
                <a:solidFill>
                  <a:srgbClr val="221E1F"/>
                </a:solidFill>
              </a:rPr>
              <a:t>Il marxismo è la definitiva </a:t>
            </a:r>
            <a:r>
              <a:rPr lang="it-IT" sz="1800" b="0" i="1" u="none" strike="noStrike" baseline="0" dirty="0">
                <a:solidFill>
                  <a:srgbClr val="221E1F"/>
                </a:solidFill>
              </a:rPr>
              <a:t>reductio ad absurdum </a:t>
            </a:r>
            <a:r>
              <a:rPr lang="it-IT" sz="1800" b="0" i="0" u="none" strike="noStrike" baseline="0" dirty="0">
                <a:solidFill>
                  <a:srgbClr val="221E1F"/>
                </a:solidFill>
              </a:rPr>
              <a:t>del Benthamismo [x.446]. </a:t>
            </a:r>
          </a:p>
          <a:p>
            <a:r>
              <a:rPr lang="it-IT" dirty="0"/>
              <a:t>Includo il pensiero di Marx nell’ortodossia, come il </a:t>
            </a:r>
            <a:r>
              <a:rPr lang="it-IT" dirty="0" err="1"/>
              <a:t>laissez</a:t>
            </a:r>
            <a:r>
              <a:rPr lang="it-IT" dirty="0"/>
              <a:t> </a:t>
            </a:r>
            <a:r>
              <a:rPr lang="it-IT" dirty="0" err="1"/>
              <a:t>faire</a:t>
            </a:r>
            <a:r>
              <a:rPr lang="it-IT" dirty="0"/>
              <a:t> (essendo questi i gemelli del xx secolo di Ricardo e </a:t>
            </a:r>
            <a:r>
              <a:rPr lang="it-IT" dirty="0" err="1"/>
              <a:t>Say</a:t>
            </a:r>
            <a:r>
              <a:rPr lang="it-IT" dirty="0"/>
              <a:t>). Gli eretici di oggi devono demolire le forze dell’ortodossia. Io mi colloco tra gli eretici [xii.489]</a:t>
            </a:r>
          </a:p>
          <a:p>
            <a:r>
              <a:rPr lang="it-IT" dirty="0"/>
              <a:t>Il libro di teoria economica che sto scrivendo [la Teoria generale] rivoluzionerà grandemente – non sùbito, suppongo, ma tra una decina d’anni – il modo di pensare i problemi economici nel mondo. Vi sarà un grande cambiamento, e, in particolare, i fondamenti ricardiani del marxismo saranno abbattuti [xxviii.42]</a:t>
            </a:r>
          </a:p>
        </p:txBody>
      </p:sp>
    </p:spTree>
    <p:extLst>
      <p:ext uri="{BB962C8B-B14F-4D97-AF65-F5344CB8AC3E}">
        <p14:creationId xmlns:p14="http://schemas.microsoft.com/office/powerpoint/2010/main" val="181221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64001-683E-43BC-B756-267FDCAF73C4}"/>
              </a:ext>
            </a:extLst>
          </p:cNvPr>
          <p:cNvSpPr>
            <a:spLocks noGrp="1"/>
          </p:cNvSpPr>
          <p:nvPr>
            <p:ph type="title"/>
          </p:nvPr>
        </p:nvSpPr>
        <p:spPr/>
        <p:txBody>
          <a:bodyPr/>
          <a:lstStyle/>
          <a:p>
            <a:r>
              <a:rPr lang="it-IT" dirty="0"/>
              <a:t>Keynes su Lenin e i bolscevichi</a:t>
            </a:r>
          </a:p>
        </p:txBody>
      </p:sp>
      <p:sp>
        <p:nvSpPr>
          <p:cNvPr id="3" name="Segnaposto contenuto 2">
            <a:extLst>
              <a:ext uri="{FF2B5EF4-FFF2-40B4-BE49-F238E27FC236}">
                <a16:creationId xmlns:a16="http://schemas.microsoft.com/office/drawing/2014/main" id="{262EE774-17B2-4A45-9727-724CD200C4BB}"/>
              </a:ext>
            </a:extLst>
          </p:cNvPr>
          <p:cNvSpPr>
            <a:spLocks noGrp="1"/>
          </p:cNvSpPr>
          <p:nvPr>
            <p:ph idx="1"/>
          </p:nvPr>
        </p:nvSpPr>
        <p:spPr/>
        <p:txBody>
          <a:bodyPr>
            <a:normAutofit fontScale="92500" lnSpcReduction="20000"/>
          </a:bodyPr>
          <a:lstStyle/>
          <a:p>
            <a:r>
              <a:rPr lang="it-IT" sz="1800" b="0" i="0" u="none" strike="noStrike" baseline="0" dirty="0">
                <a:solidFill>
                  <a:srgbClr val="221E1F"/>
                </a:solidFill>
              </a:rPr>
              <a:t>Riferendosi ai discepoli di Lenin è lecito usare l’epiteto di </a:t>
            </a:r>
            <a:r>
              <a:rPr lang="it-IT" sz="1800" b="0" i="1" u="none" strike="noStrike" baseline="0" dirty="0">
                <a:solidFill>
                  <a:srgbClr val="221E1F"/>
                </a:solidFill>
              </a:rPr>
              <a:t>religioso</a:t>
            </a:r>
            <a:r>
              <a:rPr lang="it-IT" sz="1800" b="0" i="0" u="none" strike="noStrike" baseline="0" dirty="0">
                <a:solidFill>
                  <a:srgbClr val="221E1F"/>
                </a:solidFill>
              </a:rPr>
              <a:t>. Agli stessi </a:t>
            </a:r>
            <a:r>
              <a:rPr lang="it-IT" sz="1800" b="0" i="0" u="none" strike="noStrike" baseline="0" dirty="0" err="1">
                <a:solidFill>
                  <a:srgbClr val="221E1F"/>
                </a:solidFill>
              </a:rPr>
              <a:t>bolscevici</a:t>
            </a:r>
            <a:r>
              <a:rPr lang="it-IT" sz="1800" b="0" i="0" u="none" strike="noStrike" baseline="0" dirty="0">
                <a:solidFill>
                  <a:srgbClr val="221E1F"/>
                </a:solidFill>
              </a:rPr>
              <a:t> una tale parola potrà sembrare stupida e offensiva, una mera volgarità, come se si chiamasse “bolscevico” l’arcivescovo di Canterbury, poiché per il «credo» leninista religione, misticismo, idealismo sono imbroglio e immondizia [ix.253-254] </a:t>
            </a:r>
          </a:p>
          <a:p>
            <a:r>
              <a:rPr lang="it-IT" dirty="0"/>
              <a:t>Le classi lavoratrici d’Europa hanno coltivato per molti anni nei loro cuori la speranza ultima della rivoluzione marxista. Per esse il fallimento dell’esperimento bolscevico è stato devastante. Finora avevano creduto che finalmente il giogo dei capitalisti potesse essere tolto, imponendo la legge del proletariato. Ma esse ora, con la delusione del marxismo, hanno capito che non è con quei mezzi che possono alleviare la miseria e l’oppressione materiale del mondo [xvi.269]</a:t>
            </a:r>
          </a:p>
          <a:p>
            <a:r>
              <a:rPr lang="it-IT" sz="1800" b="0" i="0" u="none" strike="noStrike" baseline="0" dirty="0">
                <a:solidFill>
                  <a:srgbClr val="221E1F"/>
                </a:solidFill>
              </a:rPr>
              <a:t>Non si può comprendere il leninismo se non lo concepisce allo stesso tempo «come una religione missionaria e persecutoria» e come una tecnica economica sperimentale [ix.262]. </a:t>
            </a:r>
          </a:p>
          <a:p>
            <a:r>
              <a:rPr lang="it-IT" sz="1800" b="0" i="0" u="none" strike="noStrike" baseline="0" dirty="0">
                <a:solidFill>
                  <a:srgbClr val="221E1F"/>
                </a:solidFill>
              </a:rPr>
              <a:t>Anche il capitalismo è una religione, che tuttavia è molto più tollerante del leninismo [xix.441].</a:t>
            </a:r>
            <a:endParaRPr lang="it-IT" dirty="0"/>
          </a:p>
        </p:txBody>
      </p:sp>
    </p:spTree>
    <p:extLst>
      <p:ext uri="{BB962C8B-B14F-4D97-AF65-F5344CB8AC3E}">
        <p14:creationId xmlns:p14="http://schemas.microsoft.com/office/powerpoint/2010/main" val="346878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4B6BED-43A4-475A-AAA4-86323EFCDC7C}"/>
              </a:ext>
            </a:extLst>
          </p:cNvPr>
          <p:cNvSpPr>
            <a:spLocks noGrp="1"/>
          </p:cNvSpPr>
          <p:nvPr>
            <p:ph type="title"/>
          </p:nvPr>
        </p:nvSpPr>
        <p:spPr/>
        <p:txBody>
          <a:bodyPr/>
          <a:lstStyle/>
          <a:p>
            <a:r>
              <a:rPr lang="it-IT" dirty="0"/>
              <a:t>Keynes, il socialismo e Gesell</a:t>
            </a:r>
          </a:p>
        </p:txBody>
      </p:sp>
      <p:sp>
        <p:nvSpPr>
          <p:cNvPr id="3" name="Segnaposto contenuto 2">
            <a:extLst>
              <a:ext uri="{FF2B5EF4-FFF2-40B4-BE49-F238E27FC236}">
                <a16:creationId xmlns:a16="http://schemas.microsoft.com/office/drawing/2014/main" id="{F67E535D-67DB-418E-B260-D0A22B305AF6}"/>
              </a:ext>
            </a:extLst>
          </p:cNvPr>
          <p:cNvSpPr>
            <a:spLocks noGrp="1"/>
          </p:cNvSpPr>
          <p:nvPr>
            <p:ph idx="1"/>
          </p:nvPr>
        </p:nvSpPr>
        <p:spPr/>
        <p:txBody>
          <a:bodyPr/>
          <a:lstStyle/>
          <a:p>
            <a:r>
              <a:rPr lang="it-IT" dirty="0"/>
              <a:t>Il futuro dovrà apprendere più dallo spirito di Silvio Gesell che da quello di Marx. La risposta al marxismo va trovata tra le righe della prefazione del libro di Silvio Gesell, L’ordine economico naturale, dove risalta la sua qualità morale, la sua appassionata devozione alla giustizia sociale, che per una parte senza dubbio importante deriva da Henry George. </a:t>
            </a:r>
            <a:r>
              <a:rPr lang="it-IT" b="1" dirty="0">
                <a:solidFill>
                  <a:schemeClr val="accent1"/>
                </a:solidFill>
              </a:rPr>
              <a:t>Lo scopo del libro, nel suo complesso, può essere ricercato nell’elaborazione di un socialismo anti-marxista</a:t>
            </a:r>
            <a:r>
              <a:rPr lang="it-IT" dirty="0"/>
              <a:t>. Una reazione contro il </a:t>
            </a:r>
            <a:r>
              <a:rPr lang="it-IT" dirty="0" err="1"/>
              <a:t>laissez</a:t>
            </a:r>
            <a:r>
              <a:rPr lang="it-IT" dirty="0"/>
              <a:t> </a:t>
            </a:r>
            <a:r>
              <a:rPr lang="it-IT" dirty="0" err="1"/>
              <a:t>faire</a:t>
            </a:r>
            <a:r>
              <a:rPr lang="it-IT" dirty="0"/>
              <a:t> che sia costruita su fondamenti teorici totalmente diversi da quelli di Marx, essendo basata sul rifiuto, anziché sull’accettazione, delle ipotesi classiche, sul libero svolgimento della concorrenza anziché sulla sua abolizione, e sulla riduzione del tasso di interesse attraverso l’imposizione di un “bollo” sul possesso di moneta [vii.355-357]</a:t>
            </a:r>
          </a:p>
        </p:txBody>
      </p:sp>
    </p:spTree>
    <p:extLst>
      <p:ext uri="{BB962C8B-B14F-4D97-AF65-F5344CB8AC3E}">
        <p14:creationId xmlns:p14="http://schemas.microsoft.com/office/powerpoint/2010/main" val="1015521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7AC908-4CFF-4FA6-B7B4-E52B4FEA1CD0}"/>
              </a:ext>
            </a:extLst>
          </p:cNvPr>
          <p:cNvSpPr>
            <a:spLocks noGrp="1"/>
          </p:cNvSpPr>
          <p:nvPr>
            <p:ph type="title"/>
          </p:nvPr>
        </p:nvSpPr>
        <p:spPr/>
        <p:txBody>
          <a:bodyPr/>
          <a:lstStyle/>
          <a:p>
            <a:r>
              <a:rPr lang="it-IT" dirty="0"/>
              <a:t>Bibliografia	</a:t>
            </a:r>
          </a:p>
        </p:txBody>
      </p:sp>
      <p:sp>
        <p:nvSpPr>
          <p:cNvPr id="3" name="Segnaposto contenuto 2">
            <a:extLst>
              <a:ext uri="{FF2B5EF4-FFF2-40B4-BE49-F238E27FC236}">
                <a16:creationId xmlns:a16="http://schemas.microsoft.com/office/drawing/2014/main" id="{05C72778-BD13-4F32-9529-0D5B47F36F7B}"/>
              </a:ext>
            </a:extLst>
          </p:cNvPr>
          <p:cNvSpPr>
            <a:spLocks noGrp="1"/>
          </p:cNvSpPr>
          <p:nvPr>
            <p:ph idx="1"/>
          </p:nvPr>
        </p:nvSpPr>
        <p:spPr/>
        <p:txBody>
          <a:bodyPr/>
          <a:lstStyle/>
          <a:p>
            <a:r>
              <a:rPr lang="it-IT" dirty="0"/>
              <a:t>Keynes JM: Opere e </a:t>
            </a:r>
            <a:r>
              <a:rPr lang="it-IT"/>
              <a:t>corrispondenze complete, </a:t>
            </a:r>
            <a:r>
              <a:rPr lang="it-IT" dirty="0"/>
              <a:t>in Royal society of </a:t>
            </a:r>
            <a:r>
              <a:rPr lang="it-IT" dirty="0" err="1"/>
              <a:t>economics</a:t>
            </a:r>
            <a:r>
              <a:rPr lang="it-IT" dirty="0"/>
              <a:t>: </a:t>
            </a:r>
            <a:r>
              <a:rPr lang="it-IT" dirty="0" err="1"/>
              <a:t>Collected</a:t>
            </a:r>
            <a:r>
              <a:rPr lang="it-IT" dirty="0"/>
              <a:t> </a:t>
            </a:r>
            <a:r>
              <a:rPr lang="it-IT" dirty="0" err="1"/>
              <a:t>writings</a:t>
            </a:r>
            <a:r>
              <a:rPr lang="it-IT" dirty="0"/>
              <a:t>, McMillan, London 1971-1979];</a:t>
            </a:r>
          </a:p>
          <a:p>
            <a:r>
              <a:rPr lang="it-IT" dirty="0"/>
              <a:t>Gesell S., L’ordine economico naturale, (L’</a:t>
            </a:r>
            <a:r>
              <a:rPr lang="it-IT" dirty="0" err="1"/>
              <a:t>ordre</a:t>
            </a:r>
            <a:r>
              <a:rPr lang="it-IT" dirty="0"/>
              <a:t> </a:t>
            </a:r>
            <a:r>
              <a:rPr lang="it-IT" dirty="0" err="1"/>
              <a:t>économique</a:t>
            </a:r>
            <a:r>
              <a:rPr lang="it-IT" dirty="0"/>
              <a:t> </a:t>
            </a:r>
            <a:r>
              <a:rPr lang="it-IT" dirty="0" err="1"/>
              <a:t>naturel</a:t>
            </a:r>
            <a:r>
              <a:rPr lang="it-IT" dirty="0"/>
              <a:t>, Rivière, Paris 1948, “stampato a Besançon”)</a:t>
            </a:r>
          </a:p>
        </p:txBody>
      </p:sp>
    </p:spTree>
    <p:extLst>
      <p:ext uri="{BB962C8B-B14F-4D97-AF65-F5344CB8AC3E}">
        <p14:creationId xmlns:p14="http://schemas.microsoft.com/office/powerpoint/2010/main" val="111161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705912-F625-45FD-8238-1C794A4E9100}"/>
              </a:ext>
            </a:extLst>
          </p:cNvPr>
          <p:cNvSpPr>
            <a:spLocks noGrp="1"/>
          </p:cNvSpPr>
          <p:nvPr>
            <p:ph type="title"/>
          </p:nvPr>
        </p:nvSpPr>
        <p:spPr/>
        <p:txBody>
          <a:bodyPr/>
          <a:lstStyle/>
          <a:p>
            <a:r>
              <a:rPr lang="it-IT" dirty="0"/>
              <a:t>Piano dei seminari</a:t>
            </a:r>
          </a:p>
        </p:txBody>
      </p:sp>
      <p:sp>
        <p:nvSpPr>
          <p:cNvPr id="3" name="Segnaposto contenuto 2">
            <a:extLst>
              <a:ext uri="{FF2B5EF4-FFF2-40B4-BE49-F238E27FC236}">
                <a16:creationId xmlns:a16="http://schemas.microsoft.com/office/drawing/2014/main" id="{FBEE94BB-B819-4537-B4CF-7C87B3461D9B}"/>
              </a:ext>
            </a:extLst>
          </p:cNvPr>
          <p:cNvSpPr>
            <a:spLocks noGrp="1"/>
          </p:cNvSpPr>
          <p:nvPr>
            <p:ph idx="1"/>
          </p:nvPr>
        </p:nvSpPr>
        <p:spPr/>
        <p:txBody>
          <a:bodyPr/>
          <a:lstStyle/>
          <a:p>
            <a:r>
              <a:rPr lang="it-IT" dirty="0"/>
              <a:t>K vs M: Stato e mercato – una finta dicotomia</a:t>
            </a:r>
          </a:p>
          <a:p>
            <a:r>
              <a:rPr lang="it-IT" dirty="0"/>
              <a:t>K vs M: Teoria del valore e teoria utilitaristica</a:t>
            </a:r>
          </a:p>
          <a:p>
            <a:r>
              <a:rPr lang="it-IT" dirty="0"/>
              <a:t>K vs M: Il Capitale e il reddito</a:t>
            </a:r>
          </a:p>
          <a:p>
            <a:r>
              <a:rPr lang="it-IT" dirty="0"/>
              <a:t>K vs M: </a:t>
            </a:r>
            <a:r>
              <a:rPr lang="it-IT" dirty="0" err="1"/>
              <a:t>ll</a:t>
            </a:r>
            <a:r>
              <a:rPr lang="it-IT" dirty="0"/>
              <a:t> Capitale senza lavoro e plusvalore</a:t>
            </a:r>
          </a:p>
          <a:p>
            <a:r>
              <a:rPr lang="it-IT" dirty="0"/>
              <a:t>K vs M: Il Neocorporativismo</a:t>
            </a:r>
          </a:p>
          <a:p>
            <a:r>
              <a:rPr lang="it-IT" dirty="0"/>
              <a:t>K vs M: La politica economica e il programma minimo</a:t>
            </a:r>
          </a:p>
          <a:p>
            <a:r>
              <a:rPr lang="it-IT" dirty="0"/>
              <a:t>K vs M: Crisi di sottoconsumo e di sovrapproduzione</a:t>
            </a:r>
          </a:p>
        </p:txBody>
      </p:sp>
    </p:spTree>
    <p:extLst>
      <p:ext uri="{BB962C8B-B14F-4D97-AF65-F5344CB8AC3E}">
        <p14:creationId xmlns:p14="http://schemas.microsoft.com/office/powerpoint/2010/main" val="4200296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9A1CFF-8A89-4593-8388-CC0B7357682C}"/>
              </a:ext>
            </a:extLst>
          </p:cNvPr>
          <p:cNvSpPr>
            <a:spLocks noGrp="1"/>
          </p:cNvSpPr>
          <p:nvPr>
            <p:ph type="title"/>
          </p:nvPr>
        </p:nvSpPr>
        <p:spPr>
          <a:xfrm>
            <a:off x="1097280" y="286603"/>
            <a:ext cx="10058400" cy="1450757"/>
          </a:xfrm>
        </p:spPr>
        <p:txBody>
          <a:bodyPr anchor="b">
            <a:normAutofit/>
          </a:bodyPr>
          <a:lstStyle/>
          <a:p>
            <a:pPr algn="ctr"/>
            <a:r>
              <a:rPr lang="it-IT" dirty="0"/>
              <a:t>Grazie! </a:t>
            </a:r>
          </a:p>
        </p:txBody>
      </p:sp>
      <p:pic>
        <p:nvPicPr>
          <p:cNvPr id="5" name="Segnaposto contenuto 4">
            <a:extLst>
              <a:ext uri="{FF2B5EF4-FFF2-40B4-BE49-F238E27FC236}">
                <a16:creationId xmlns:a16="http://schemas.microsoft.com/office/drawing/2014/main" id="{5FDEB333-07DE-435F-A3BB-BC612B0D92E6}"/>
              </a:ext>
            </a:extLst>
          </p:cNvPr>
          <p:cNvPicPr>
            <a:picLocks noGrp="1" noChangeAspect="1"/>
          </p:cNvPicPr>
          <p:nvPr>
            <p:ph sz="half" idx="2"/>
          </p:nvPr>
        </p:nvPicPr>
        <p:blipFill>
          <a:blip r:embed="rId2"/>
          <a:stretch>
            <a:fillRect/>
          </a:stretch>
        </p:blipFill>
        <p:spPr>
          <a:xfrm>
            <a:off x="6515944" y="2353690"/>
            <a:ext cx="4639736" cy="3282613"/>
          </a:xfrm>
          <a:noFill/>
        </p:spPr>
      </p:pic>
      <p:pic>
        <p:nvPicPr>
          <p:cNvPr id="18" name="Segnaposto contenuto 17" descr="Immagine che contiene testo, segnale&#10;&#10;Descrizione generata automaticamente">
            <a:extLst>
              <a:ext uri="{FF2B5EF4-FFF2-40B4-BE49-F238E27FC236}">
                <a16:creationId xmlns:a16="http://schemas.microsoft.com/office/drawing/2014/main" id="{587054D9-38A0-421B-A22A-9954F4A3E877}"/>
              </a:ext>
            </a:extLst>
          </p:cNvPr>
          <p:cNvPicPr>
            <a:picLocks noGrp="1" noChangeAspect="1"/>
          </p:cNvPicPr>
          <p:nvPr>
            <p:ph sz="half" idx="1"/>
          </p:nvPr>
        </p:nvPicPr>
        <p:blipFill>
          <a:blip r:embed="rId3"/>
          <a:stretch>
            <a:fillRect/>
          </a:stretch>
        </p:blipFill>
        <p:spPr>
          <a:xfrm>
            <a:off x="1226062" y="2747170"/>
            <a:ext cx="4311805" cy="2410691"/>
          </a:xfrm>
        </p:spPr>
      </p:pic>
    </p:spTree>
    <p:extLst>
      <p:ext uri="{BB962C8B-B14F-4D97-AF65-F5344CB8AC3E}">
        <p14:creationId xmlns:p14="http://schemas.microsoft.com/office/powerpoint/2010/main" val="119551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testo&#10;&#10;Descrizione generata automaticamente">
            <a:extLst>
              <a:ext uri="{FF2B5EF4-FFF2-40B4-BE49-F238E27FC236}">
                <a16:creationId xmlns:a16="http://schemas.microsoft.com/office/drawing/2014/main" id="{28D9460C-3A19-4600-B148-F3F7CB68B682}"/>
              </a:ext>
            </a:extLst>
          </p:cNvPr>
          <p:cNvPicPr>
            <a:picLocks noGrp="1" noChangeAspect="1"/>
          </p:cNvPicPr>
          <p:nvPr>
            <p:ph idx="1"/>
          </p:nvPr>
        </p:nvPicPr>
        <p:blipFill>
          <a:blip r:embed="rId2"/>
          <a:stretch>
            <a:fillRect/>
          </a:stretch>
        </p:blipFill>
        <p:spPr>
          <a:xfrm>
            <a:off x="1833244" y="-76911"/>
            <a:ext cx="8525511" cy="6360607"/>
          </a:xfrm>
        </p:spPr>
      </p:pic>
      <p:sp>
        <p:nvSpPr>
          <p:cNvPr id="7" name="Titolo 6">
            <a:extLst>
              <a:ext uri="{FF2B5EF4-FFF2-40B4-BE49-F238E27FC236}">
                <a16:creationId xmlns:a16="http://schemas.microsoft.com/office/drawing/2014/main" id="{997EFB7A-E105-4406-942A-BABBFABFFDA0}"/>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87244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438F99-2F72-41CE-9878-7ACDB18C203B}"/>
              </a:ext>
            </a:extLst>
          </p:cNvPr>
          <p:cNvSpPr>
            <a:spLocks noGrp="1"/>
          </p:cNvSpPr>
          <p:nvPr>
            <p:ph type="title"/>
          </p:nvPr>
        </p:nvSpPr>
        <p:spPr/>
        <p:txBody>
          <a:bodyPr/>
          <a:lstStyle/>
          <a:p>
            <a:r>
              <a:rPr lang="it-IT" dirty="0"/>
              <a:t>Perché </a:t>
            </a:r>
            <a:r>
              <a:rPr lang="it-IT" dirty="0" err="1"/>
              <a:t>AntiKeynes</a:t>
            </a:r>
            <a:r>
              <a:rPr lang="it-IT" dirty="0"/>
              <a:t>	</a:t>
            </a:r>
          </a:p>
        </p:txBody>
      </p:sp>
      <p:sp>
        <p:nvSpPr>
          <p:cNvPr id="3" name="Segnaposto contenuto 2">
            <a:extLst>
              <a:ext uri="{FF2B5EF4-FFF2-40B4-BE49-F238E27FC236}">
                <a16:creationId xmlns:a16="http://schemas.microsoft.com/office/drawing/2014/main" id="{67DACC2A-E412-438A-BE89-162C84D1CAF6}"/>
              </a:ext>
            </a:extLst>
          </p:cNvPr>
          <p:cNvSpPr>
            <a:spLocks noGrp="1"/>
          </p:cNvSpPr>
          <p:nvPr>
            <p:ph idx="1"/>
          </p:nvPr>
        </p:nvSpPr>
        <p:spPr/>
        <p:txBody>
          <a:bodyPr>
            <a:normAutofit fontScale="92500" lnSpcReduction="10000"/>
          </a:bodyPr>
          <a:lstStyle/>
          <a:p>
            <a:r>
              <a:rPr lang="it-IT" sz="2800" dirty="0" err="1"/>
              <a:t>AntiKeynes</a:t>
            </a:r>
            <a:r>
              <a:rPr lang="it-IT" sz="2800" dirty="0"/>
              <a:t> -- </a:t>
            </a:r>
            <a:r>
              <a:rPr lang="it-IT" sz="2800" dirty="0" err="1"/>
              <a:t>AntiDuhring</a:t>
            </a:r>
            <a:endParaRPr lang="it-IT" sz="2800" dirty="0"/>
          </a:p>
          <a:p>
            <a:r>
              <a:rPr lang="it-IT" dirty="0"/>
              <a:t>&lt;&lt;Comparando la “scienza sovvertita” del sig. </a:t>
            </a:r>
            <a:r>
              <a:rPr lang="it-IT" dirty="0" err="1"/>
              <a:t>Dühring</a:t>
            </a:r>
            <a:r>
              <a:rPr lang="it-IT" dirty="0"/>
              <a:t> alla “rivoluzione” keynesiana, per il diverso significato da entrambe attribuita alla base dell’empirismo inglese nella “invenzione” di “sistemi” e “modelli”, per la speciosa e peculiare preponderanza affidata alla distribuzione del reddito (cattiva!) contro la produzione capitalistica (buona!), e perché tale preponderanza ha così grandemente influenzato i “riformatori sociali” di ieri e di oggi, rapiti dalle “sublimi sciocchezze” che pretendono un riconoscimento di superiorità rispetto alle sciocchezze semplici&gt;&gt;.</a:t>
            </a:r>
          </a:p>
          <a:p>
            <a:r>
              <a:rPr lang="it-IT" sz="1800" b="0" i="0" u="none" strike="noStrike" baseline="0" dirty="0">
                <a:solidFill>
                  <a:srgbClr val="221E1F"/>
                </a:solidFill>
              </a:rPr>
              <a:t>Non è un libro che è stato scritto per “risolvere divergenze profonde di opinione fra colleghi economisti, le quali hanno attualmente distrutto l’influenza pratica della teoria economica; influenza che non potrà risollevarsi fin tanto che quelle divergenze non saranno composte” ma a uso e consumo dei militanti e lavoratori che disporranno di uno strumento per comprendere che rapporto possa esistere tra Marx e Keynes</a:t>
            </a:r>
            <a:endParaRPr lang="it-IT" dirty="0"/>
          </a:p>
        </p:txBody>
      </p:sp>
    </p:spTree>
    <p:extLst>
      <p:ext uri="{BB962C8B-B14F-4D97-AF65-F5344CB8AC3E}">
        <p14:creationId xmlns:p14="http://schemas.microsoft.com/office/powerpoint/2010/main" val="265279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258EB4-7105-4586-95A9-404A77A0C474}"/>
              </a:ext>
            </a:extLst>
          </p:cNvPr>
          <p:cNvSpPr>
            <a:spLocks noGrp="1"/>
          </p:cNvSpPr>
          <p:nvPr>
            <p:ph type="title"/>
          </p:nvPr>
        </p:nvSpPr>
        <p:spPr/>
        <p:txBody>
          <a:bodyPr/>
          <a:lstStyle/>
          <a:p>
            <a:r>
              <a:rPr lang="it-IT" dirty="0"/>
              <a:t>1° incontro: Keynes contro Marx</a:t>
            </a:r>
          </a:p>
        </p:txBody>
      </p:sp>
      <p:sp>
        <p:nvSpPr>
          <p:cNvPr id="3" name="Segnaposto contenuto 2">
            <a:extLst>
              <a:ext uri="{FF2B5EF4-FFF2-40B4-BE49-F238E27FC236}">
                <a16:creationId xmlns:a16="http://schemas.microsoft.com/office/drawing/2014/main" id="{9AA425D3-5F89-4905-86A3-560E647290B8}"/>
              </a:ext>
            </a:extLst>
          </p:cNvPr>
          <p:cNvSpPr>
            <a:spLocks noGrp="1"/>
          </p:cNvSpPr>
          <p:nvPr>
            <p:ph idx="1"/>
          </p:nvPr>
        </p:nvSpPr>
        <p:spPr/>
        <p:txBody>
          <a:bodyPr>
            <a:normAutofit/>
          </a:bodyPr>
          <a:lstStyle/>
          <a:p>
            <a:pPr algn="r"/>
            <a:r>
              <a:rPr lang="it-IT" i="1" dirty="0"/>
              <a:t>“In Germania sono sempre esistite scuole importanti di economisti che hanno fortemente contestato l’adeguatezza della teoria classica nell’analisi degli eventi contemporanei.(…) Sarò soddisfatto se potrò dare un piccolo contributo agli economisti tedeschi, affinché essi costruiscano una teoria completa, atta ad esaudire condizioni specificamente tedesche. (…) La teoria complessiva della produzione, che il libro seguente si propone di offrire, si adatta assai più facilmente alle condizioni di uno stato totalitario, di quanto lo sia la teoria della produzione e della distribuzione di un volume dato di produzione, ottenuta in condizioni di libera concorrenza di prevalente </a:t>
            </a:r>
            <a:r>
              <a:rPr lang="it-IT" dirty="0" err="1"/>
              <a:t>laissez</a:t>
            </a:r>
            <a:r>
              <a:rPr lang="it-IT" dirty="0"/>
              <a:t> </a:t>
            </a:r>
            <a:r>
              <a:rPr lang="it-IT" dirty="0" err="1"/>
              <a:t>faire</a:t>
            </a:r>
            <a:r>
              <a:rPr lang="it-IT" i="1" dirty="0"/>
              <a:t>”.</a:t>
            </a:r>
          </a:p>
          <a:p>
            <a:endParaRPr lang="it-IT" dirty="0"/>
          </a:p>
          <a:p>
            <a:r>
              <a:rPr lang="it-IT" dirty="0"/>
              <a:t>Prefazione all’edizione tedesca della Teoria Generale, 7 settembre 1936.</a:t>
            </a:r>
          </a:p>
        </p:txBody>
      </p:sp>
    </p:spTree>
    <p:extLst>
      <p:ext uri="{BB962C8B-B14F-4D97-AF65-F5344CB8AC3E}">
        <p14:creationId xmlns:p14="http://schemas.microsoft.com/office/powerpoint/2010/main" val="29154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45A013-D713-4556-987D-6CC1FF6D6E17}"/>
              </a:ext>
            </a:extLst>
          </p:cNvPr>
          <p:cNvSpPr>
            <a:spLocks noGrp="1"/>
          </p:cNvSpPr>
          <p:nvPr>
            <p:ph type="title"/>
          </p:nvPr>
        </p:nvSpPr>
        <p:spPr/>
        <p:txBody>
          <a:bodyPr/>
          <a:lstStyle/>
          <a:p>
            <a:r>
              <a:rPr lang="it-IT" dirty="0"/>
              <a:t>Il fascino di Keynes</a:t>
            </a:r>
          </a:p>
        </p:txBody>
      </p:sp>
      <p:sp>
        <p:nvSpPr>
          <p:cNvPr id="3" name="Segnaposto contenuto 2">
            <a:extLst>
              <a:ext uri="{FF2B5EF4-FFF2-40B4-BE49-F238E27FC236}">
                <a16:creationId xmlns:a16="http://schemas.microsoft.com/office/drawing/2014/main" id="{13B87B5F-E5F2-4BBE-B338-AEED92985B09}"/>
              </a:ext>
            </a:extLst>
          </p:cNvPr>
          <p:cNvSpPr>
            <a:spLocks noGrp="1"/>
          </p:cNvSpPr>
          <p:nvPr>
            <p:ph idx="1"/>
          </p:nvPr>
        </p:nvSpPr>
        <p:spPr/>
        <p:txBody>
          <a:bodyPr>
            <a:normAutofit fontScale="85000" lnSpcReduction="10000"/>
          </a:bodyPr>
          <a:lstStyle/>
          <a:p>
            <a:r>
              <a:rPr lang="it-IT" dirty="0"/>
              <a:t>A livello accademico ancora oggi viene presentato come l’autore di una presunta «rivoluzione» nella storia del pensiero economico;</a:t>
            </a:r>
          </a:p>
          <a:p>
            <a:r>
              <a:rPr lang="it-IT" dirty="0"/>
              <a:t>Viene, ancora oggi presentato nelle università come l’unica alternativa – come vedremo del tutto compatibile – con il sistema neoclassico da cui lui stesso dice di partire: </a:t>
            </a:r>
            <a:r>
              <a:rPr lang="it-IT" i="1" dirty="0"/>
              <a:t>«Ho intitolato questo libro Teoria generale dell’occupazione, dell’interesse e della moneta, insistendo sull’aggettivo generale. Lo scopo di tale titolo è di contrapporre il carattere dei miei ragionamenti e delle mie conclusioni a quelli formulati nella stessa materia dalla teoria classica […] Dimostrerò che i postulati della teoria classica si possono applicare soltanto ad un caso particolare e non a quello generale, poiché la situazione che essa presuppone è un caso limite delle posizioni di equilibrio possibili. Avviene inoltre che le caratteristiche del caso particolare presupposto dalla teoria classica non sono quelle della società economica nella quale realmente viviamo; cosicché i suoi insegnamenti sono ingannevoli e disastrosi se si cerca di applicarli ai fatti dell’esperienza.</a:t>
            </a:r>
          </a:p>
          <a:p>
            <a:r>
              <a:rPr lang="it-IT" dirty="0"/>
              <a:t>Il suo lavoro si innesta infatti sull’impianto neoclassico\marginalista ignorando praticamente del tutto quanto scritto dai cosiddetti economisti classici (o del sovrappiù, cit. Garegnani). </a:t>
            </a:r>
          </a:p>
        </p:txBody>
      </p:sp>
    </p:spTree>
    <p:extLst>
      <p:ext uri="{BB962C8B-B14F-4D97-AF65-F5344CB8AC3E}">
        <p14:creationId xmlns:p14="http://schemas.microsoft.com/office/powerpoint/2010/main" val="114954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C3C3BF-2C97-4021-B0C6-974206219A18}"/>
              </a:ext>
            </a:extLst>
          </p:cNvPr>
          <p:cNvSpPr>
            <a:spLocks noGrp="1"/>
          </p:cNvSpPr>
          <p:nvPr>
            <p:ph type="title"/>
          </p:nvPr>
        </p:nvSpPr>
        <p:spPr/>
        <p:txBody>
          <a:bodyPr>
            <a:normAutofit/>
          </a:bodyPr>
          <a:lstStyle/>
          <a:p>
            <a:r>
              <a:rPr lang="it-IT" sz="4400" dirty="0"/>
              <a:t>Chi era </a:t>
            </a:r>
            <a:r>
              <a:rPr lang="it-IT" sz="4400" i="1" dirty="0"/>
              <a:t>lord </a:t>
            </a:r>
            <a:r>
              <a:rPr lang="it-IT" sz="4400" dirty="0"/>
              <a:t>John Maynard Keynes</a:t>
            </a:r>
          </a:p>
        </p:txBody>
      </p:sp>
      <p:sp>
        <p:nvSpPr>
          <p:cNvPr id="3" name="Segnaposto contenuto 2">
            <a:extLst>
              <a:ext uri="{FF2B5EF4-FFF2-40B4-BE49-F238E27FC236}">
                <a16:creationId xmlns:a16="http://schemas.microsoft.com/office/drawing/2014/main" id="{9D75A6CD-9BF9-45E8-A031-1185A580DC3E}"/>
              </a:ext>
            </a:extLst>
          </p:cNvPr>
          <p:cNvSpPr>
            <a:spLocks noGrp="1"/>
          </p:cNvSpPr>
          <p:nvPr>
            <p:ph idx="1"/>
          </p:nvPr>
        </p:nvSpPr>
        <p:spPr/>
        <p:txBody>
          <a:bodyPr>
            <a:normAutofit lnSpcReduction="10000"/>
          </a:bodyPr>
          <a:lstStyle/>
          <a:p>
            <a:r>
              <a:rPr lang="it-IT" dirty="0"/>
              <a:t>Baronetto della corona Britannica e Barone Keynes di </a:t>
            </a:r>
            <a:r>
              <a:rPr lang="it-IT" dirty="0" err="1"/>
              <a:t>Tilton</a:t>
            </a:r>
            <a:r>
              <a:rPr lang="it-IT" dirty="0"/>
              <a:t>, titolo quest’ultimo conferito dal re Giorgio VI del Regno Unito nel 1942.</a:t>
            </a:r>
          </a:p>
          <a:p>
            <a:r>
              <a:rPr lang="it-IT" dirty="0"/>
              <a:t>Allievo di Alfred Marshall e Arthur Cecile </a:t>
            </a:r>
            <a:r>
              <a:rPr lang="it-IT" dirty="0" err="1"/>
              <a:t>Pigou</a:t>
            </a:r>
            <a:r>
              <a:rPr lang="it-IT" dirty="0"/>
              <a:t> (quest’ultimo finanziò la Teoria generale dell’occupazione, dell’interesse e della moneta)</a:t>
            </a:r>
          </a:p>
          <a:p>
            <a:r>
              <a:rPr lang="it-IT" dirty="0"/>
              <a:t>Iscritto al Partito Liberale del Regno Unito e si considerava un liberale sociale, vicino alla terza via, tuttavia, per la sua opposizione al liberismo, vi è da sempre un dibattito se le sue teorie vadano inserite nel filone del liberalismo classico o in quello della socialdemocrazia, del centrismo statalista e dei liberal anglosassoni.</a:t>
            </a:r>
          </a:p>
          <a:p>
            <a:r>
              <a:rPr lang="it-IT" dirty="0"/>
              <a:t>Consigliere di decine di governi </a:t>
            </a:r>
            <a:r>
              <a:rPr lang="it-IT" dirty="0" err="1"/>
              <a:t>Uk</a:t>
            </a:r>
            <a:r>
              <a:rPr lang="it-IT" dirty="0"/>
              <a:t> e Usa, gestì anche fondo </a:t>
            </a:r>
            <a:r>
              <a:rPr lang="it-IT" dirty="0" err="1"/>
              <a:t>King’s</a:t>
            </a:r>
            <a:r>
              <a:rPr lang="it-IT" dirty="0"/>
              <a:t> College di Londra.</a:t>
            </a:r>
          </a:p>
          <a:p>
            <a:r>
              <a:rPr lang="it-IT" dirty="0"/>
              <a:t>(vedi anche biografia di Giorgio La Malfa o Jesper Jespersen)</a:t>
            </a:r>
          </a:p>
        </p:txBody>
      </p:sp>
    </p:spTree>
    <p:extLst>
      <p:ext uri="{BB962C8B-B14F-4D97-AF65-F5344CB8AC3E}">
        <p14:creationId xmlns:p14="http://schemas.microsoft.com/office/powerpoint/2010/main" val="238556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1FB5E0-31AF-4F37-9E1C-FDE22738D527}"/>
              </a:ext>
            </a:extLst>
          </p:cNvPr>
          <p:cNvSpPr>
            <a:spLocks noGrp="1"/>
          </p:cNvSpPr>
          <p:nvPr>
            <p:ph type="title"/>
          </p:nvPr>
        </p:nvSpPr>
        <p:spPr/>
        <p:txBody>
          <a:bodyPr/>
          <a:lstStyle/>
          <a:p>
            <a:r>
              <a:rPr lang="it-IT" dirty="0"/>
              <a:t>Le innovazioni di Keynes</a:t>
            </a:r>
          </a:p>
        </p:txBody>
      </p:sp>
      <p:sp>
        <p:nvSpPr>
          <p:cNvPr id="3" name="Segnaposto contenuto 2">
            <a:extLst>
              <a:ext uri="{FF2B5EF4-FFF2-40B4-BE49-F238E27FC236}">
                <a16:creationId xmlns:a16="http://schemas.microsoft.com/office/drawing/2014/main" id="{50D2BDEB-D669-4B4A-B0E8-EDF71250D2B6}"/>
              </a:ext>
            </a:extLst>
          </p:cNvPr>
          <p:cNvSpPr>
            <a:spLocks noGrp="1"/>
          </p:cNvSpPr>
          <p:nvPr>
            <p:ph idx="1"/>
          </p:nvPr>
        </p:nvSpPr>
        <p:spPr/>
        <p:txBody>
          <a:bodyPr/>
          <a:lstStyle/>
          <a:p>
            <a:r>
              <a:rPr lang="it-IT" sz="2400" dirty="0"/>
              <a:t>Le innovazioni fondamentali che inserisce rispetto alla teoria economica marginalista sono:</a:t>
            </a:r>
          </a:p>
          <a:p>
            <a:pPr lvl="1"/>
            <a:r>
              <a:rPr lang="it-IT" sz="2000" dirty="0">
                <a:ln w="0"/>
                <a:solidFill>
                  <a:schemeClr val="tx1"/>
                </a:solidFill>
                <a:effectLst>
                  <a:outerShdw blurRad="38100" dist="19050" dir="2700000" algn="tl" rotWithShape="0">
                    <a:schemeClr val="dk1">
                      <a:alpha val="40000"/>
                    </a:schemeClr>
                  </a:outerShdw>
                </a:effectLst>
              </a:rPr>
              <a:t>Il superamento della legge degli sbocchi (JB </a:t>
            </a:r>
            <a:r>
              <a:rPr lang="it-IT" sz="2000" dirty="0" err="1">
                <a:ln w="0"/>
                <a:solidFill>
                  <a:schemeClr val="tx1"/>
                </a:solidFill>
                <a:effectLst>
                  <a:outerShdw blurRad="38100" dist="19050" dir="2700000" algn="tl" rotWithShape="0">
                    <a:schemeClr val="dk1">
                      <a:alpha val="40000"/>
                    </a:schemeClr>
                  </a:outerShdw>
                </a:effectLst>
              </a:rPr>
              <a:t>Say</a:t>
            </a:r>
            <a:r>
              <a:rPr lang="it-IT" sz="2000" dirty="0">
                <a:ln w="0"/>
                <a:solidFill>
                  <a:schemeClr val="tx1"/>
                </a:solidFill>
                <a:effectLst>
                  <a:outerShdw blurRad="38100" dist="19050" dir="2700000" algn="tl" rotWithShape="0">
                    <a:schemeClr val="dk1">
                      <a:alpha val="40000"/>
                    </a:schemeClr>
                  </a:outerShdw>
                </a:effectLst>
              </a:rPr>
              <a:t>)</a:t>
            </a:r>
          </a:p>
          <a:p>
            <a:pPr lvl="1"/>
            <a:r>
              <a:rPr lang="it-IT" sz="2000" dirty="0"/>
              <a:t>Il superamento della teoria quantitativa della moneta (vedi BCE e </a:t>
            </a:r>
            <a:r>
              <a:rPr lang="it-IT" sz="2000" dirty="0" err="1"/>
              <a:t>Inflation</a:t>
            </a:r>
            <a:r>
              <a:rPr lang="it-IT" sz="2000" dirty="0"/>
              <a:t> targeting)</a:t>
            </a:r>
          </a:p>
          <a:p>
            <a:pPr lvl="1"/>
            <a:r>
              <a:rPr lang="it-IT" sz="2000" dirty="0"/>
              <a:t>L’assunzione che i mercati sistematicamente possono trovarsi in una condizioni distante dall’equilibrio (la cui tendenza generale non è neanche tenuta in considerazione) e </a:t>
            </a:r>
            <a:r>
              <a:rPr lang="it-IT" sz="2000" b="1" dirty="0">
                <a:solidFill>
                  <a:srgbClr val="FF0000"/>
                </a:solidFill>
              </a:rPr>
              <a:t>dunque lo Stato può assumere un ruolo attivo e benefico all’interno del sistema economico in date situazioni.</a:t>
            </a:r>
          </a:p>
          <a:p>
            <a:pPr lvl="1"/>
            <a:r>
              <a:rPr lang="it-IT" sz="2000" dirty="0">
                <a:solidFill>
                  <a:schemeClr val="tx1"/>
                </a:solidFill>
              </a:rPr>
              <a:t>Principio della domanda effettiva (domanda crea offerta vs offerta crea domanda)</a:t>
            </a:r>
          </a:p>
          <a:p>
            <a:endParaRPr lang="it-IT" dirty="0"/>
          </a:p>
        </p:txBody>
      </p:sp>
    </p:spTree>
    <p:extLst>
      <p:ext uri="{BB962C8B-B14F-4D97-AF65-F5344CB8AC3E}">
        <p14:creationId xmlns:p14="http://schemas.microsoft.com/office/powerpoint/2010/main" val="35487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A2FA9B-D718-414D-8602-0F6BE0E9048B}"/>
              </a:ext>
            </a:extLst>
          </p:cNvPr>
          <p:cNvSpPr>
            <a:spLocks noGrp="1"/>
          </p:cNvSpPr>
          <p:nvPr>
            <p:ph type="title"/>
          </p:nvPr>
        </p:nvSpPr>
        <p:spPr/>
        <p:txBody>
          <a:bodyPr/>
          <a:lstStyle/>
          <a:p>
            <a:r>
              <a:rPr lang="it-IT" dirty="0"/>
              <a:t>Lo Stato e la disoccupazione</a:t>
            </a:r>
          </a:p>
        </p:txBody>
      </p:sp>
      <p:sp>
        <p:nvSpPr>
          <p:cNvPr id="3" name="Segnaposto contenuto 2">
            <a:extLst>
              <a:ext uri="{FF2B5EF4-FFF2-40B4-BE49-F238E27FC236}">
                <a16:creationId xmlns:a16="http://schemas.microsoft.com/office/drawing/2014/main" id="{12F0C93F-9FDD-4522-B148-0B4EDA636777}"/>
              </a:ext>
            </a:extLst>
          </p:cNvPr>
          <p:cNvSpPr>
            <a:spLocks noGrp="1"/>
          </p:cNvSpPr>
          <p:nvPr>
            <p:ph idx="1"/>
          </p:nvPr>
        </p:nvSpPr>
        <p:spPr/>
        <p:txBody>
          <a:bodyPr>
            <a:normAutofit fontScale="85000" lnSpcReduction="10000"/>
          </a:bodyPr>
          <a:lstStyle/>
          <a:p>
            <a:r>
              <a:rPr lang="it-IT" b="0" i="0" dirty="0">
                <a:solidFill>
                  <a:schemeClr val="tx1"/>
                </a:solidFill>
                <a:effectLst/>
                <a:latin typeface="Merriweather Sans" pitchFamily="2" charset="0"/>
              </a:rPr>
              <a:t> </a:t>
            </a:r>
            <a:r>
              <a:rPr lang="it-IT" b="0" dirty="0">
                <a:solidFill>
                  <a:schemeClr val="tx1"/>
                </a:solidFill>
              </a:rPr>
              <a:t>L</a:t>
            </a:r>
            <a:r>
              <a:rPr lang="it-IT" i="0" u="none" strike="noStrike" dirty="0">
                <a:solidFill>
                  <a:schemeClr val="tx1"/>
                </a:solidFill>
                <a:effectLst/>
              </a:rPr>
              <a:t>a visione di stampo neoclassico, secondo cui basterebbe far sì che i salari non siano rigidi verso il basso e si otterrebbe così un ripristino automatico del livello di occupazione e di crescita del prodotto nazionale, viene totalmente rigettata da Keynes che invece pone l’accento sul ruolo determinante svolto dalla domanda aggregata</a:t>
            </a:r>
            <a:r>
              <a:rPr lang="it-IT" b="0" i="0" dirty="0">
                <a:solidFill>
                  <a:schemeClr val="tx1"/>
                </a:solidFill>
                <a:effectLst/>
              </a:rPr>
              <a:t>.</a:t>
            </a:r>
          </a:p>
          <a:p>
            <a:r>
              <a:rPr lang="it-IT" dirty="0">
                <a:solidFill>
                  <a:schemeClr val="tx1"/>
                </a:solidFill>
                <a:sym typeface="Wingdings" panose="05000000000000000000" pitchFamily="2" charset="2"/>
              </a:rPr>
              <a:t> dunque lo Stato può intervenire e stimolando il sistema dal lato della domanda può riuscire a riequilibrare eventuali situazioni di difficoltà sistemica riportando il sistema in equilibrio.</a:t>
            </a:r>
          </a:p>
          <a:p>
            <a:r>
              <a:rPr lang="it-IT" dirty="0">
                <a:sym typeface="Wingdings" panose="05000000000000000000" pitchFamily="2" charset="2"/>
              </a:rPr>
              <a:t> </a:t>
            </a:r>
            <a:r>
              <a:rPr lang="it-IT" dirty="0"/>
              <a:t>in caso di</a:t>
            </a:r>
            <a:r>
              <a:rPr lang="it-IT" b="1" dirty="0"/>
              <a:t> assenza di domanda aggregata aggiuntiva (ad esempio la spesa pubblica)</a:t>
            </a:r>
            <a:r>
              <a:rPr lang="it-IT" dirty="0"/>
              <a:t>, </a:t>
            </a:r>
            <a:r>
              <a:rPr lang="it-IT" b="1" dirty="0"/>
              <a:t>il sistema non ritorna da sé alla piena occupazione</a:t>
            </a:r>
            <a:r>
              <a:rPr lang="it-IT" dirty="0"/>
              <a:t>, ma può avvitarsi in un </a:t>
            </a:r>
            <a:r>
              <a:rPr lang="it-IT" b="1" dirty="0"/>
              <a:t>circolo vizioso di caduta della domanda</a:t>
            </a:r>
            <a:r>
              <a:rPr lang="it-IT" dirty="0"/>
              <a:t>, che causa caduta della produzione e dell’occupazione, che a sua volta causa un’ulteriore caduta della domanda per poi </a:t>
            </a:r>
            <a:r>
              <a:rPr lang="it-IT" b="1" dirty="0"/>
              <a:t>assestarsi su un equilibrio di sotto-occupazione</a:t>
            </a:r>
            <a:r>
              <a:rPr lang="it-IT" dirty="0"/>
              <a:t> altamente inefficiente con elevata disoccupazione involontaria.</a:t>
            </a:r>
            <a:endParaRPr lang="it-IT" dirty="0">
              <a:solidFill>
                <a:schemeClr val="tx1"/>
              </a:solidFill>
              <a:sym typeface="Wingdings" panose="05000000000000000000" pitchFamily="2" charset="2"/>
            </a:endParaRPr>
          </a:p>
          <a:p>
            <a:r>
              <a:rPr lang="it-IT" dirty="0">
                <a:solidFill>
                  <a:schemeClr val="tx1"/>
                </a:solidFill>
                <a:sym typeface="Wingdings" panose="05000000000000000000" pitchFamily="2" charset="2"/>
              </a:rPr>
              <a:t> pertanto Keynes mette in discussione che i mercati «normalmente» siano in grado di autoregolarsi e che la spesa pubblica possa avere un ruolo non necessariamente distorsivo nel percorso di raggiungimento dell’equilibrio (o stato stazionario).</a:t>
            </a:r>
            <a:endParaRPr lang="it-IT" dirty="0">
              <a:solidFill>
                <a:schemeClr val="tx1"/>
              </a:solidFill>
            </a:endParaRPr>
          </a:p>
        </p:txBody>
      </p:sp>
    </p:spTree>
    <p:extLst>
      <p:ext uri="{BB962C8B-B14F-4D97-AF65-F5344CB8AC3E}">
        <p14:creationId xmlns:p14="http://schemas.microsoft.com/office/powerpoint/2010/main" val="227723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4BA07-E83D-4F0C-A50E-6A0341A0748F}"/>
              </a:ext>
            </a:extLst>
          </p:cNvPr>
          <p:cNvSpPr>
            <a:spLocks noGrp="1"/>
          </p:cNvSpPr>
          <p:nvPr>
            <p:ph type="title"/>
          </p:nvPr>
        </p:nvSpPr>
        <p:spPr/>
        <p:txBody>
          <a:bodyPr/>
          <a:lstStyle/>
          <a:p>
            <a:r>
              <a:rPr lang="it-IT" dirty="0"/>
              <a:t>Keynes contro Marx	</a:t>
            </a:r>
          </a:p>
        </p:txBody>
      </p:sp>
      <p:sp>
        <p:nvSpPr>
          <p:cNvPr id="3" name="Segnaposto contenuto 2">
            <a:extLst>
              <a:ext uri="{FF2B5EF4-FFF2-40B4-BE49-F238E27FC236}">
                <a16:creationId xmlns:a16="http://schemas.microsoft.com/office/drawing/2014/main" id="{423AC528-0100-43C9-A46F-0AC70C797174}"/>
              </a:ext>
            </a:extLst>
          </p:cNvPr>
          <p:cNvSpPr>
            <a:spLocks noGrp="1"/>
          </p:cNvSpPr>
          <p:nvPr>
            <p:ph idx="1"/>
          </p:nvPr>
        </p:nvSpPr>
        <p:spPr>
          <a:xfrm>
            <a:off x="1097280" y="2108201"/>
            <a:ext cx="10058400" cy="4104592"/>
          </a:xfrm>
        </p:spPr>
        <p:txBody>
          <a:bodyPr>
            <a:normAutofit lnSpcReduction="10000"/>
          </a:bodyPr>
          <a:lstStyle/>
          <a:p>
            <a:r>
              <a:rPr lang="it-IT" dirty="0"/>
              <a:t>«Ho provato sinceramente a leggere i volumi di Marx, ma ti giuro che non sono proprio riuscito a capire cosa tu ci abbia trovato e cosa ti aspetti che ci trovi io! Non ho trovato neanche una sola frase che abbia un qualche interesse per un essere umano dotato di ragione. Per le prossime vacanze dovresti prestarmi una copia del libro sottolineata.»</a:t>
            </a:r>
          </a:p>
          <a:p>
            <a:r>
              <a:rPr lang="it-IT" dirty="0"/>
              <a:t>(John Maynard Keynes a Piero Sraffa, 5 aprile 1932; SP : 03/11:65 53)</a:t>
            </a:r>
          </a:p>
          <a:p>
            <a:pPr marL="0" indent="0">
              <a:buNone/>
            </a:pPr>
            <a:r>
              <a:rPr lang="it-IT" sz="1800" b="0" i="0" u="none" strike="noStrike" baseline="0" dirty="0">
                <a:solidFill>
                  <a:srgbClr val="221E1F"/>
                </a:solidFill>
              </a:rPr>
              <a:t>«Del </a:t>
            </a:r>
            <a:r>
              <a:rPr lang="it-IT" sz="1800" b="0" i="1" u="none" strike="noStrike" baseline="0" dirty="0">
                <a:solidFill>
                  <a:srgbClr val="221E1F"/>
                </a:solidFill>
              </a:rPr>
              <a:t>Capitale </a:t>
            </a:r>
            <a:r>
              <a:rPr lang="it-IT" sz="1800" b="0" i="0" u="none" strike="noStrike" baseline="0" dirty="0">
                <a:solidFill>
                  <a:srgbClr val="221E1F"/>
                </a:solidFill>
              </a:rPr>
              <a:t>ho la stessa opinione che ho del </a:t>
            </a:r>
            <a:r>
              <a:rPr lang="it-IT" sz="1800" b="0" i="1" u="none" strike="noStrike" baseline="0" dirty="0">
                <a:solidFill>
                  <a:srgbClr val="221E1F"/>
                </a:solidFill>
              </a:rPr>
              <a:t>Corano</a:t>
            </a:r>
            <a:r>
              <a:rPr lang="it-IT" sz="1800" b="0" i="0" u="none" strike="noStrike" baseline="0" dirty="0">
                <a:solidFill>
                  <a:srgbClr val="221E1F"/>
                </a:solidFill>
              </a:rPr>
              <a:t>: come possono questi libri mettere a ferro e fuoco mezzo mondo? So che è storicamente importante e so che molte persone – non tutti idioti – lo considerano una pietra miliare, una fonte di ispirazione. Tuttavia, osservandolo, mi sembra inspiegabile che possa avere questo effetto. Il suo polemizzare noioso, vecchio e accademico, appare straordinariamente inadatto al suo scopo. Quale che sia la sua validità sociologica, sono sicuro che la sua validità </a:t>
            </a:r>
            <a:r>
              <a:rPr lang="it-IT" sz="1800" b="0" i="1" u="none" strike="noStrike" baseline="0" dirty="0">
                <a:solidFill>
                  <a:srgbClr val="221E1F"/>
                </a:solidFill>
              </a:rPr>
              <a:t>economica </a:t>
            </a:r>
            <a:r>
              <a:rPr lang="it-IT" sz="1800" b="0" i="0" u="none" strike="noStrike" baseline="0" dirty="0">
                <a:solidFill>
                  <a:srgbClr val="221E1F"/>
                </a:solidFill>
              </a:rPr>
              <a:t>contemporanea (a parte alcuni occasionali ma insignificanti e discontinui lampi di osservazione) è </a:t>
            </a:r>
            <a:r>
              <a:rPr lang="it-IT" sz="1800" b="0" i="1" u="none" strike="noStrike" baseline="0" dirty="0">
                <a:solidFill>
                  <a:srgbClr val="221E1F"/>
                </a:solidFill>
              </a:rPr>
              <a:t>nulla </a:t>
            </a:r>
            <a:r>
              <a:rPr lang="it-IT" sz="1800" b="0" i="0" u="none" strike="noStrike" baseline="0" dirty="0">
                <a:solidFill>
                  <a:srgbClr val="221E1F"/>
                </a:solidFill>
              </a:rPr>
              <a:t>[xxviii.38]».  {citazioni da </a:t>
            </a:r>
            <a:endParaRPr lang="it-IT" dirty="0"/>
          </a:p>
          <a:p>
            <a:endParaRPr lang="it-IT" dirty="0"/>
          </a:p>
        </p:txBody>
      </p:sp>
    </p:spTree>
    <p:extLst>
      <p:ext uri="{BB962C8B-B14F-4D97-AF65-F5344CB8AC3E}">
        <p14:creationId xmlns:p14="http://schemas.microsoft.com/office/powerpoint/2010/main" val="242172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927_TF22712842.potx" id="{64CE9582-83B2-442D-A4B8-71ED9C4455C7}" vid="{8C0DD338-5A2A-4FFB-B9B7-80219EAC3AF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{04ADD3B0-6860-4260-8BBC-91D62B5521BA}tf22712842_win32</Template>
  <TotalTime>189</TotalTime>
  <Words>2060</Words>
  <Application>Microsoft Office PowerPoint</Application>
  <PresentationFormat>Widescreen</PresentationFormat>
  <Paragraphs>65</Paragraphs>
  <Slides>16</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Bookman Old Style</vt:lpstr>
      <vt:lpstr>Calibri</vt:lpstr>
      <vt:lpstr>Franklin Gothic Book</vt:lpstr>
      <vt:lpstr>Merriweather Sans</vt:lpstr>
      <vt:lpstr>1_RetrospectVTI</vt:lpstr>
      <vt:lpstr>AntiKeynes di Gianfranco Pala  Edizioni La Città del Sole  (in corso di stampa – 2022)</vt:lpstr>
      <vt:lpstr>Presentazione standard di PowerPoint</vt:lpstr>
      <vt:lpstr>Perché AntiKeynes </vt:lpstr>
      <vt:lpstr>1° incontro: Keynes contro Marx</vt:lpstr>
      <vt:lpstr>Il fascino di Keynes</vt:lpstr>
      <vt:lpstr>Chi era lord John Maynard Keynes</vt:lpstr>
      <vt:lpstr>Le innovazioni di Keynes</vt:lpstr>
      <vt:lpstr>Lo Stato e la disoccupazione</vt:lpstr>
      <vt:lpstr>Keynes contro Marx </vt:lpstr>
      <vt:lpstr>Keynes contro Marx</vt:lpstr>
      <vt:lpstr>Keynes contro Marx e Engels</vt:lpstr>
      <vt:lpstr>Keynes su Lenin e i bolscevichi</vt:lpstr>
      <vt:lpstr>Keynes, il socialismo e Gesell</vt:lpstr>
      <vt:lpstr>Bibliografia </vt:lpstr>
      <vt:lpstr>Piano dei seminari</vt:lpstr>
      <vt:lpstr>Grazie!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L’AntiKeynes di Gianfranco Pala Edizioni La Città del Sole  (in corso di stampa – 2022)</dc:title>
  <dc:creator>Francesco Schettino</dc:creator>
  <cp:lastModifiedBy>Francesco Schettino</cp:lastModifiedBy>
  <cp:revision>36</cp:revision>
  <dcterms:created xsi:type="dcterms:W3CDTF">2022-04-01T07:11:35Z</dcterms:created>
  <dcterms:modified xsi:type="dcterms:W3CDTF">2022-04-01T10:21:17Z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