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8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8C5D8-55F2-4A59-BED4-9214404E4AFE}" type="datetimeFigureOut">
              <a:rPr lang="it-IT" smtClean="0"/>
              <a:t>15/03/2022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D89988-26B5-4A21-AE42-C62792073F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4761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16/03/2022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171A-6620-4E45-BBCB-20E1727FE8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3621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16/03/2022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171A-6620-4E45-BBCB-20E1727FE8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817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16/03/2022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171A-6620-4E45-BBCB-20E1727FE8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9822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16/03/2022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171A-6620-4E45-BBCB-20E1727FE8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4488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16/03/2022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171A-6620-4E45-BBCB-20E1727FE8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7989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16/03/2022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171A-6620-4E45-BBCB-20E1727FE8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4220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16/03/2022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171A-6620-4E45-BBCB-20E1727FE8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5900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16/03/2022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171A-6620-4E45-BBCB-20E1727FE8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678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16/03/2022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171A-6620-4E45-BBCB-20E1727FE8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0700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16/03/2022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171A-6620-4E45-BBCB-20E1727FE8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3041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16/03/2022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171A-6620-4E45-BBCB-20E1727FE8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738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16/03/2022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9171A-6620-4E45-BBCB-20E1727FE8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409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Conseguenze della crisi di capitale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Inflazione, deflazione, re-inflazionare l’economia, depressione, recessione, liberismo, privatizzazione, precarizzazione, disoccupazione, corruzione, tagli della spesa pubblica, smantellamento dello stato sociale, del sistema pensionistico, fondi pensione privati, ecc.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16/03/2022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171A-6620-4E45-BBCB-20E1727FE85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2151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«reale rapporto di valore» fondato sul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Autonomizzazione del capitale internazionale nella forma liquida, aggio sulle economie statali (particolarità) e sottomissione del lavoro salariato mondiale. Stato: mediazione per la circolazione di capitale.</a:t>
            </a:r>
          </a:p>
          <a:p>
            <a:r>
              <a:rPr lang="it-IT" dirty="0" smtClean="0"/>
              <a:t>Il valore si trasforma in prezzi di monopolio internazionale, prezzi politici, tariffe pubbliche.. </a:t>
            </a:r>
          </a:p>
          <a:p>
            <a:r>
              <a:rPr lang="it-IT" dirty="0" smtClean="0"/>
              <a:t>La discontinuità della produzione di valore e la continuità della produzione materiale  è la contraddizione che pone in continuo mutamento l’antagonismo tra </a:t>
            </a:r>
            <a:r>
              <a:rPr lang="it-IT" dirty="0" err="1" smtClean="0"/>
              <a:t>pv</a:t>
            </a:r>
            <a:r>
              <a:rPr lang="it-IT" dirty="0" smtClean="0"/>
              <a:t> , valore e </a:t>
            </a:r>
            <a:r>
              <a:rPr lang="it-IT" dirty="0" err="1" smtClean="0"/>
              <a:t>val.d’uso</a:t>
            </a:r>
            <a:r>
              <a:rPr lang="it-IT" dirty="0" smtClean="0"/>
              <a:t>, tra </a:t>
            </a:r>
            <a:r>
              <a:rPr lang="it-IT" dirty="0" err="1" smtClean="0"/>
              <a:t>lav</a:t>
            </a:r>
            <a:r>
              <a:rPr lang="it-IT" dirty="0" smtClean="0"/>
              <a:t> alienato, lavoro astratto e </a:t>
            </a:r>
            <a:r>
              <a:rPr lang="it-IT" dirty="0" err="1" smtClean="0"/>
              <a:t>lav</a:t>
            </a:r>
            <a:r>
              <a:rPr lang="it-IT" dirty="0" smtClean="0"/>
              <a:t> concreto.</a:t>
            </a:r>
          </a:p>
          <a:p>
            <a:r>
              <a:rPr lang="it-IT" dirty="0" smtClean="0"/>
              <a:t>Nesso valore-classi-stato trasforma le funzioni istituzionali e economiche dello stato.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16/03/2022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171A-6620-4E45-BBCB-20E1727FE854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7386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Sovra-nazionalità del capitale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t-IT" dirty="0" smtClean="0"/>
              <a:t>Attraverso la </a:t>
            </a:r>
            <a:r>
              <a:rPr lang="it-IT" i="1" dirty="0" smtClean="0"/>
              <a:t>crisi</a:t>
            </a:r>
            <a:r>
              <a:rPr lang="it-IT" dirty="0" smtClean="0"/>
              <a:t> il capitale finanziario multi-transnazionale ha rinnovato i compiti assegnati agli stati nazionali. Lo stato (mutamento di rango. </a:t>
            </a:r>
            <a:r>
              <a:rPr lang="it-IT" dirty="0" err="1" smtClean="0"/>
              <a:t>Poulantzas</a:t>
            </a:r>
            <a:r>
              <a:rPr lang="it-IT" dirty="0" smtClean="0"/>
              <a:t>) interviene nel ruolo di organizzatore dell’egemonia, riproduzione e mantenimento del sistema nel suo insieme. Nuova borghesia internazionalizzata con strutturazione verticale analoga al capitale che personifica, per garantire un crescente comando sulla f-l meno costosa, delle regioni periferiche dominate, e specializzazione efficientistica della ridotta f-l centrale. Maggiore decentramento e frazionamento dei rischi e controllo di lunghissimi cicli di produzione e circolazione del valore.</a:t>
            </a:r>
          </a:p>
          <a:p>
            <a:r>
              <a:rPr lang="it-IT" dirty="0" smtClean="0"/>
              <a:t>Gestione diretta di produzioni materiali fondamentali.</a:t>
            </a:r>
          </a:p>
          <a:p>
            <a:r>
              <a:rPr lang="it-IT" dirty="0" smtClean="0"/>
              <a:t>Creazione di enormi centri di potere transnazionali.</a:t>
            </a:r>
          </a:p>
          <a:p>
            <a:r>
              <a:rPr lang="it-IT" dirty="0" smtClean="0"/>
              <a:t>Ridefinizione subalterna di tutte le funzioni nazionali. Nuova oligarchia finanziaria mondiale come classe per sé, che aggrega sotto di sé borghesia nazionale, aristocrazia proletaria, contadini, artigiani,.. E controlla mediante strumenti di politica economica: creazione di base monetaria, manovre sui cambi, trasferimenti di capitali, poi dei prezzi, approvvigionamento dei prodotti fondamentali.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16/03/2022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171A-6620-4E45-BBCB-20E1727FE854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7706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Adeguamento dello stato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Autofit/>
          </a:bodyPr>
          <a:lstStyle/>
          <a:p>
            <a:r>
              <a:rPr lang="it-IT" sz="1600" dirty="0" smtClean="0"/>
              <a:t>Privatizzazione della gestione finanziaria dello stato (banca centrale e Tesoro). Facilitazioni creditizie e fiscali (agevolazioni , oneri sociali..), partecipazioni statali,  salvataggi di imprese. </a:t>
            </a:r>
            <a:r>
              <a:rPr lang="it-IT" sz="1600" i="1" dirty="0" smtClean="0"/>
              <a:t>Mutata forma pubblica del capitale</a:t>
            </a:r>
            <a:r>
              <a:rPr lang="it-IT" sz="1600" dirty="0" smtClean="0"/>
              <a:t>.</a:t>
            </a:r>
          </a:p>
          <a:p>
            <a:r>
              <a:rPr lang="it-IT" sz="1600" dirty="0" smtClean="0"/>
              <a:t>Guerra (Usa, GB) in Kosovo qualche mese dopo la nascita dell’euro (superò la parità col $ al suo esordio). Integrazione gerarchica dei sistemi finanziari (Palestina, Afghanistan). EU: crisi 2001, recessione. Leva monetaria per tenere bassi i salari, senza crescita. Chi non si fida più del $ compra oro, che aumenta (Bene valuta-rifugio).  Se i capitali dal $ si spostano su euro, o altro, è </a:t>
            </a:r>
            <a:r>
              <a:rPr lang="it-IT" sz="1600" b="1" dirty="0" smtClean="0"/>
              <a:t>guerra</a:t>
            </a:r>
            <a:r>
              <a:rPr lang="it-IT" sz="1600" dirty="0" smtClean="0"/>
              <a:t> valutaria (acquisto di titoli di stato dalla Fed R., tenere alti i consumi, frenare il deflusso dei capitali). $ forte danneggia le esportazioni. </a:t>
            </a:r>
            <a:r>
              <a:rPr lang="it-IT" sz="1600" b="1" dirty="0" smtClean="0"/>
              <a:t>Guerra</a:t>
            </a:r>
            <a:r>
              <a:rPr lang="it-IT" sz="1600" dirty="0" smtClean="0"/>
              <a:t> commerciale, protezionismo con dazi.</a:t>
            </a:r>
            <a:r>
              <a:rPr lang="it-IT" sz="1600" b="1" dirty="0" smtClean="0"/>
              <a:t> Riarmo e guerra</a:t>
            </a:r>
            <a:r>
              <a:rPr lang="it-IT" sz="1600" dirty="0" smtClean="0"/>
              <a:t> (Corea, Vietnam, Iraq, Afghanistan, Iraq..). Restrizione delle libertà democratiche, controllo su informazione, repressione proteste. Controllo su aree di influenza economica, valutaria e politica. Destabilizzazione anche  in zone d’influenza, guerra in paesi terzi, controllo corridoi energetici</a:t>
            </a:r>
            <a:r>
              <a:rPr lang="it-IT" sz="1600" smtClean="0"/>
              <a:t>, militarizzazione. </a:t>
            </a:r>
            <a:endParaRPr lang="it-IT" sz="1600" dirty="0" smtClean="0"/>
          </a:p>
          <a:p>
            <a:r>
              <a:rPr lang="it-IT" sz="1600" dirty="0" smtClean="0"/>
              <a:t>Depressione Usa devastante (dal 2001!). «Libertà»/»sicurezza», «bene/male», «giustizia/crimine». «Quantitative </a:t>
            </a:r>
            <a:r>
              <a:rPr lang="it-IT" sz="1600" dirty="0" err="1"/>
              <a:t>easing</a:t>
            </a:r>
            <a:r>
              <a:rPr lang="it-IT" sz="1600" dirty="0"/>
              <a:t>», </a:t>
            </a:r>
            <a:r>
              <a:rPr lang="it-IT" sz="1600" dirty="0" smtClean="0"/>
              <a:t>2008 FED 260 </a:t>
            </a:r>
            <a:r>
              <a:rPr lang="it-IT" sz="1600" dirty="0" err="1" smtClean="0"/>
              <a:t>mrd</a:t>
            </a:r>
            <a:r>
              <a:rPr lang="it-IT" sz="1600" dirty="0" smtClean="0"/>
              <a:t>$ + riduzione dei tassi = normalizzazione del mercato monetario, speculazione, </a:t>
            </a:r>
            <a:r>
              <a:rPr lang="it-IT" sz="1600" dirty="0" err="1" smtClean="0"/>
              <a:t>Pil</a:t>
            </a:r>
            <a:r>
              <a:rPr lang="it-IT" sz="1600" dirty="0" smtClean="0"/>
              <a:t> mondiale +3%. «Sacrifici, responsabilità, flessibilità, precarizzazione, fiscalizzazione degli oneri fiscali, peggioramento normativo, </a:t>
            </a:r>
            <a:r>
              <a:rPr lang="it-IT" sz="1600" i="1" dirty="0" smtClean="0"/>
              <a:t>triangolazione</a:t>
            </a:r>
            <a:r>
              <a:rPr lang="it-IT" sz="1600" dirty="0" smtClean="0"/>
              <a:t>, neocorporativismo. </a:t>
            </a:r>
          </a:p>
          <a:p>
            <a:r>
              <a:rPr lang="it-IT" sz="1600" dirty="0" smtClean="0"/>
              <a:t>Oggi </a:t>
            </a:r>
            <a:r>
              <a:rPr lang="it-IT" sz="1600" dirty="0"/>
              <a:t>«emergenza», «pandemie», </a:t>
            </a:r>
            <a:r>
              <a:rPr lang="it-IT" sz="1600" dirty="0" smtClean="0"/>
              <a:t>«</a:t>
            </a:r>
            <a:r>
              <a:rPr lang="it-IT" sz="1600" dirty="0" err="1" smtClean="0"/>
              <a:t>hitler</a:t>
            </a:r>
            <a:r>
              <a:rPr lang="it-IT" sz="1600" dirty="0" smtClean="0"/>
              <a:t>/</a:t>
            </a:r>
            <a:r>
              <a:rPr lang="it-IT" sz="1600" dirty="0" err="1" smtClean="0"/>
              <a:t>putin</a:t>
            </a:r>
            <a:r>
              <a:rPr lang="it-IT" sz="1600" dirty="0" smtClean="0"/>
              <a:t>». Escalation dell’imperialismo/crisi globale.</a:t>
            </a:r>
            <a:endParaRPr lang="it-IT" sz="16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16/03/2022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171A-6620-4E45-BBCB-20E1727FE854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8360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Teorie del «sottoconsumo»: non crisi come contraddizione e dialettica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Erronea sostituzione di </a:t>
            </a:r>
            <a:r>
              <a:rPr lang="it-IT" i="1" dirty="0" smtClean="0"/>
              <a:t>reddito</a:t>
            </a:r>
            <a:r>
              <a:rPr lang="it-IT" dirty="0" smtClean="0"/>
              <a:t> e </a:t>
            </a:r>
            <a:r>
              <a:rPr lang="it-IT" i="1" dirty="0" smtClean="0"/>
              <a:t>capitale (</a:t>
            </a:r>
            <a:r>
              <a:rPr lang="it-IT" dirty="0" err="1" smtClean="0"/>
              <a:t>Sismondi</a:t>
            </a:r>
            <a:r>
              <a:rPr lang="it-IT" dirty="0" smtClean="0"/>
              <a:t>, </a:t>
            </a:r>
            <a:r>
              <a:rPr lang="it-IT" dirty="0" err="1" smtClean="0"/>
              <a:t>Luxemburg</a:t>
            </a:r>
            <a:r>
              <a:rPr lang="it-IT" dirty="0" smtClean="0"/>
              <a:t>, Keynes…</a:t>
            </a:r>
            <a:r>
              <a:rPr lang="it-IT" i="1" dirty="0" smtClean="0"/>
              <a:t>). </a:t>
            </a:r>
            <a:r>
              <a:rPr lang="it-IT" dirty="0" smtClean="0"/>
              <a:t>1.</a:t>
            </a:r>
            <a:r>
              <a:rPr lang="it-IT" i="1" dirty="0" smtClean="0"/>
              <a:t> </a:t>
            </a:r>
            <a:r>
              <a:rPr lang="it-IT" dirty="0" smtClean="0"/>
              <a:t>L’accumulazione non è determinata dal consumo (la causa è fuori dalla produzione); e 2. la crisi non sorge da squilibrio tra produzione e consumo (causa nelle condizioni produttive, anarchia). Nel periodo che precede la crisi il consumo operaio è più elevato, l’insufficiente consumo è proprio di ogni economia, la crisi è invece </a:t>
            </a:r>
            <a:r>
              <a:rPr lang="it-IT" i="1" dirty="0" smtClean="0"/>
              <a:t>specifica</a:t>
            </a:r>
            <a:r>
              <a:rPr lang="it-IT" dirty="0" smtClean="0"/>
              <a:t> del capitale. La </a:t>
            </a:r>
            <a:r>
              <a:rPr lang="it-IT" i="1" dirty="0" smtClean="0"/>
              <a:t>produzione</a:t>
            </a:r>
            <a:r>
              <a:rPr lang="it-IT" dirty="0" smtClean="0"/>
              <a:t> </a:t>
            </a:r>
            <a:r>
              <a:rPr lang="it-IT" i="1" dirty="0" smtClean="0"/>
              <a:t>sociale</a:t>
            </a:r>
            <a:r>
              <a:rPr lang="it-IT" dirty="0" smtClean="0"/>
              <a:t> si basa </a:t>
            </a:r>
            <a:r>
              <a:rPr lang="it-IT" i="1" dirty="0" smtClean="0"/>
              <a:t>sull’appropriazione</a:t>
            </a:r>
            <a:r>
              <a:rPr lang="it-IT" dirty="0" smtClean="0"/>
              <a:t> </a:t>
            </a:r>
            <a:r>
              <a:rPr lang="it-IT" i="1" dirty="0" smtClean="0"/>
              <a:t>privata</a:t>
            </a:r>
            <a:r>
              <a:rPr lang="it-IT" dirty="0" smtClean="0"/>
              <a:t>. Antitesi economiche e sociali. </a:t>
            </a:r>
            <a:r>
              <a:rPr lang="it-IT" dirty="0" err="1" smtClean="0"/>
              <a:t>Pv</a:t>
            </a:r>
            <a:r>
              <a:rPr lang="it-IT" dirty="0" smtClean="0"/>
              <a:t> non è in relazione ai bisogni, lo scambio è interno alla classe capitalistica. L’Ideologia borghese è superiore nel suggerire teorie </a:t>
            </a:r>
            <a:r>
              <a:rPr lang="it-IT" i="1" dirty="0" smtClean="0"/>
              <a:t>per altri</a:t>
            </a:r>
            <a:r>
              <a:rPr lang="it-IT" dirty="0" smtClean="0"/>
              <a:t>, come coscienza del carattere contraddittorio del capitalismo stesso.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16/03/2022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171A-6620-4E45-BBCB-20E1727FE854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6727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Superamento delle crisi nelle ricomposizione delle contraddizioni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 Forse non crisi finale, ma temporanea, dallo svolgimento alterno. La prima fase di uscita è una ripresa a singhiozzo, e ritardo storico soggettivo nella direzione politica del movimento proletario. </a:t>
            </a:r>
            <a:r>
              <a:rPr lang="it-IT" b="1" dirty="0" smtClean="0"/>
              <a:t>Guerra</a:t>
            </a:r>
            <a:r>
              <a:rPr lang="it-IT" dirty="0" smtClean="0"/>
              <a:t> come forma di risoluzione delle contraddizioni politiche </a:t>
            </a:r>
            <a:r>
              <a:rPr lang="it-IT" i="1" dirty="0" smtClean="0"/>
              <a:t>entro</a:t>
            </a:r>
            <a:r>
              <a:rPr lang="it-IT" dirty="0" smtClean="0"/>
              <a:t> il sistema borghese. Illecita ogni prefigurazione di società preordinate. Separazione tra crisi di </a:t>
            </a:r>
            <a:r>
              <a:rPr lang="it-IT" i="1" dirty="0" smtClean="0"/>
              <a:t>capitale</a:t>
            </a:r>
            <a:r>
              <a:rPr lang="it-IT" dirty="0" smtClean="0"/>
              <a:t> e di </a:t>
            </a:r>
            <a:r>
              <a:rPr lang="it-IT" i="1" dirty="0" smtClean="0"/>
              <a:t>lavoro</a:t>
            </a:r>
            <a:r>
              <a:rPr lang="it-IT" dirty="0" smtClean="0"/>
              <a:t>. Sviluppo dell’antagonismo da latenza nello sviluppo quantitativo del capitale, si genera nella crisi quello qualitativo, con linee di svolgimento opposte. Duplicità della forma di </a:t>
            </a:r>
            <a:r>
              <a:rPr lang="it-IT" dirty="0" err="1" smtClean="0"/>
              <a:t>pv</a:t>
            </a:r>
            <a:r>
              <a:rPr lang="it-IT" dirty="0" smtClean="0"/>
              <a:t> nella produzione e nella circolazione-realizzazione, rimanda  al carattere antitetico di </a:t>
            </a:r>
            <a:r>
              <a:rPr lang="it-IT" i="1" dirty="0" smtClean="0"/>
              <a:t>valore</a:t>
            </a:r>
            <a:r>
              <a:rPr lang="it-IT" dirty="0" smtClean="0"/>
              <a:t> nella produzione.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16/03/2022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171A-6620-4E45-BBCB-20E1727FE854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0199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Rimozione della crisi e controffensiva imperialistica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Crisi di </a:t>
            </a:r>
            <a:r>
              <a:rPr lang="it-IT" i="1" dirty="0"/>
              <a:t>lavoro</a:t>
            </a:r>
            <a:r>
              <a:rPr lang="it-IT" dirty="0"/>
              <a:t> e di </a:t>
            </a:r>
            <a:r>
              <a:rPr lang="it-IT" i="1" dirty="0"/>
              <a:t>ricchezza</a:t>
            </a:r>
            <a:r>
              <a:rPr lang="it-IT" dirty="0"/>
              <a:t> materiale. Rappresentazione ideologica di unità fittizia: 1. disoccupazione, basso salario sociale, condizioni di vita e di lavoro più basse, di contro  a maggiori profitti, libertà di movimento dei capitali, controllo del sistema finanziario e produttivo. Inflazione, ristagno, disoccupazione sono la via del trionfo del capitale</a:t>
            </a:r>
            <a:r>
              <a:rPr lang="it-IT" dirty="0" smtClean="0"/>
              <a:t>.</a:t>
            </a:r>
          </a:p>
          <a:p>
            <a:r>
              <a:rPr lang="it-IT" dirty="0" smtClean="0"/>
              <a:t>Uscire dalla crisi ma entro la stessa forma sociale, nella subordinazione economica e politica del lavoro salariato/processo di proletarizzazione.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16/03/2022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171A-6620-4E45-BBCB-20E1727FE854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0500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crisi si trasforma nel suo opposto: sviluppo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/>
              <a:t>Inflazione mondiale, aumento dei prezzi di circa il 20% annuo a danno dei salari reali. </a:t>
            </a:r>
          </a:p>
          <a:p>
            <a:r>
              <a:rPr lang="it-IT" dirty="0"/>
              <a:t>Aumento della disoccupazione in Italia: ultimo dato Istat (01-’22) disoccupati 8,8%, inattivi 35%, disoccupati dell’area euro 6,8%, in EU 6,2%, USA 4%, Russia 4,4%. Italia: occupati 59,2%, USA 61,6%, </a:t>
            </a:r>
            <a:r>
              <a:rPr lang="it-IT" dirty="0" smtClean="0"/>
              <a:t>Russia 59,5</a:t>
            </a:r>
            <a:r>
              <a:rPr lang="it-IT" dirty="0"/>
              <a:t>%. Questi numeri comprendono anche lavori con numero di ore lavorate minime, insufficienti come redditi adeguati a viverci.</a:t>
            </a:r>
          </a:p>
          <a:p>
            <a:r>
              <a:rPr lang="it-IT" dirty="0"/>
              <a:t>Sviluppo </a:t>
            </a:r>
            <a:r>
              <a:rPr lang="it-IT" i="1" dirty="0"/>
              <a:t>qualitativo</a:t>
            </a:r>
            <a:r>
              <a:rPr lang="it-IT" dirty="0"/>
              <a:t> come </a:t>
            </a:r>
            <a:r>
              <a:rPr lang="it-IT" i="1" dirty="0"/>
              <a:t>distruzione</a:t>
            </a:r>
            <a:r>
              <a:rPr lang="it-IT" dirty="0"/>
              <a:t> di capitale in eccesso e </a:t>
            </a:r>
            <a:r>
              <a:rPr lang="it-IT" i="1" dirty="0"/>
              <a:t>liquidazione</a:t>
            </a:r>
            <a:r>
              <a:rPr lang="it-IT" dirty="0"/>
              <a:t> non in perdita del capitale restante. Restrizione </a:t>
            </a:r>
            <a:r>
              <a:rPr lang="it-IT" i="1" dirty="0"/>
              <a:t>quantitativa</a:t>
            </a:r>
            <a:r>
              <a:rPr lang="it-IT" dirty="0"/>
              <a:t> della produzione eccedente; </a:t>
            </a:r>
            <a:r>
              <a:rPr lang="it-IT" i="1" dirty="0"/>
              <a:t>ristrutturazione</a:t>
            </a:r>
            <a:r>
              <a:rPr lang="it-IT" dirty="0"/>
              <a:t>  anche qualitativa della proprietà e di tutta l’organizzazione produttivo-finanziaria anche sulla base di una </a:t>
            </a:r>
            <a:r>
              <a:rPr lang="it-IT" i="1" dirty="0"/>
              <a:t>nuova divisione internazionale del lavoro</a:t>
            </a:r>
            <a:r>
              <a:rPr lang="it-IT" dirty="0"/>
              <a:t>.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16/03/2022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171A-6620-4E45-BBCB-20E1727FE854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8921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it-IT" sz="4800" dirty="0"/>
          </a:p>
        </p:txBody>
      </p:sp>
      <p:sp>
        <p:nvSpPr>
          <p:cNvPr id="11" name="Segnaposto contenuto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16/03/2022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171A-6620-4E45-BBCB-20E1727FE854}" type="slidenum">
              <a:rPr lang="it-IT" smtClean="0"/>
              <a:pPr/>
              <a:t>6</a:t>
            </a:fld>
            <a:endParaRPr lang="it-IT"/>
          </a:p>
        </p:txBody>
      </p:sp>
      <p:pic>
        <p:nvPicPr>
          <p:cNvPr id="2050" name="Picture 2" descr="C:\Users\asoli_000\Downloads\IMG-20220313-WA00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601" y="26192"/>
            <a:ext cx="5302798" cy="6805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7538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Pace imperialistica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Direzione USA </a:t>
            </a:r>
            <a:r>
              <a:rPr lang="it-IT" dirty="0" smtClean="0"/>
              <a:t>della crisi (dal Piano Kissinger anni ‘70) per una ristrutturazione mondiale che comporti </a:t>
            </a:r>
            <a:r>
              <a:rPr lang="it-IT" dirty="0" smtClean="0"/>
              <a:t>aumento del </a:t>
            </a:r>
            <a:r>
              <a:rPr lang="it-IT" dirty="0" err="1" smtClean="0"/>
              <a:t>pluslavoro</a:t>
            </a:r>
            <a:r>
              <a:rPr lang="it-IT" dirty="0" smtClean="0"/>
              <a:t> possibile solo dalla massima </a:t>
            </a:r>
            <a:r>
              <a:rPr lang="it-IT" i="1" dirty="0" smtClean="0"/>
              <a:t>mobilità</a:t>
            </a:r>
            <a:r>
              <a:rPr lang="it-IT" dirty="0" smtClean="0"/>
              <a:t> </a:t>
            </a:r>
            <a:r>
              <a:rPr lang="it-IT" i="1" dirty="0" smtClean="0"/>
              <a:t>del capitale</a:t>
            </a:r>
            <a:r>
              <a:rPr lang="it-IT" dirty="0" smtClean="0"/>
              <a:t>. Interventi statali di protezione e accordi sovranazionali di controllo, circolazione monetaria di capitale, afflusso di oro e valute pregiate verso tutte le aree mondiali per </a:t>
            </a:r>
            <a:r>
              <a:rPr lang="it-IT" dirty="0" smtClean="0"/>
              <a:t>garantire </a:t>
            </a:r>
            <a:r>
              <a:rPr lang="it-IT" dirty="0" smtClean="0"/>
              <a:t>investimenti</a:t>
            </a:r>
            <a:r>
              <a:rPr lang="it-IT" dirty="0" smtClean="0"/>
              <a:t>.</a:t>
            </a:r>
          </a:p>
          <a:p>
            <a:r>
              <a:rPr lang="it-IT" dirty="0" smtClean="0"/>
              <a:t>Linee di intervento imperialistico: 1. </a:t>
            </a:r>
            <a:r>
              <a:rPr lang="it-IT" i="1" dirty="0" smtClean="0"/>
              <a:t>produttiva</a:t>
            </a:r>
            <a:r>
              <a:rPr lang="it-IT" dirty="0" smtClean="0"/>
              <a:t>, 2. </a:t>
            </a:r>
            <a:r>
              <a:rPr lang="it-IT" i="1" dirty="0" smtClean="0"/>
              <a:t>finanziaria</a:t>
            </a:r>
            <a:r>
              <a:rPr lang="it-IT" dirty="0" smtClean="0"/>
              <a:t>, per il trasferimento massiccio di tutto il capitale operante dopo la crisi.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16/03/2022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171A-6620-4E45-BBCB-20E1727FE854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564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 Deperimento economico/ smembramento proletarizzazione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1. riguarda la scelta dei settori e aree in cui il capitale può resistere di più (sia al mercato del lavoro, sia a concorrenza). Riduzione dei settori più vecchi o di consumo e rilancio di settori- chiave (ricerca e produzione di High </a:t>
            </a:r>
            <a:r>
              <a:rPr lang="it-IT" dirty="0" err="1" smtClean="0"/>
              <a:t>tec</a:t>
            </a:r>
            <a:r>
              <a:rPr lang="it-IT" dirty="0" smtClean="0"/>
              <a:t> e settori energetici), </a:t>
            </a:r>
            <a:r>
              <a:rPr lang="it-IT" i="1" dirty="0" smtClean="0"/>
              <a:t>potere</a:t>
            </a:r>
            <a:r>
              <a:rPr lang="it-IT" dirty="0" smtClean="0"/>
              <a:t> </a:t>
            </a:r>
            <a:r>
              <a:rPr lang="it-IT" i="1" dirty="0" smtClean="0"/>
              <a:t>alimentare</a:t>
            </a:r>
            <a:r>
              <a:rPr lang="it-IT" dirty="0" smtClean="0"/>
              <a:t>, fondato sulla gestione monopolistica dei prezzi (arma verde). P. Kissinger: finanziamenti </a:t>
            </a:r>
            <a:r>
              <a:rPr lang="it-IT" i="1" dirty="0" smtClean="0"/>
              <a:t>gratuiti </a:t>
            </a:r>
            <a:r>
              <a:rPr lang="it-IT" dirty="0" smtClean="0"/>
              <a:t>: l’interesse lo pagano direttamente le masse, non più i governi.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16/03/2022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171A-6620-4E45-BBCB-20E1727FE854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3791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Soppressa la dialettica tra capitale e stato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Scissione dello stato borghese in 2 poli dialetticamente opposti, genera continue mediazioni (struttura/sovrastruttura). Passaggio dal capitalismo concorrenziale (putrescente) e quello creditizio e monopolistico (economia, politica, società).</a:t>
            </a:r>
          </a:p>
          <a:p>
            <a:r>
              <a:rPr lang="it-IT" dirty="0" smtClean="0"/>
              <a:t>Cessa la forma di </a:t>
            </a:r>
            <a:r>
              <a:rPr lang="it-IT" i="1" dirty="0" smtClean="0"/>
              <a:t>reddito</a:t>
            </a:r>
            <a:r>
              <a:rPr lang="it-IT" dirty="0" smtClean="0"/>
              <a:t> del denaro m-d-m (pagamento e circolazione), in d-m-d’, come </a:t>
            </a:r>
            <a:r>
              <a:rPr lang="it-IT" i="1" dirty="0" smtClean="0"/>
              <a:t>capitale</a:t>
            </a:r>
            <a:r>
              <a:rPr lang="it-IT" dirty="0" smtClean="0"/>
              <a:t>. Autonomizzazione del denaro, della moneta, lavoro oggettivato, la cui unica antitesi è il lavoro non-oggettivo, soggettivo. «il reale non-capitale è il lavoro stesso» ( </a:t>
            </a:r>
            <a:r>
              <a:rPr lang="it-IT" dirty="0" err="1" smtClean="0"/>
              <a:t>Marx</a:t>
            </a:r>
            <a:r>
              <a:rPr lang="it-IT" dirty="0" smtClean="0"/>
              <a:t>, </a:t>
            </a:r>
            <a:r>
              <a:rPr lang="it-IT" dirty="0" err="1" smtClean="0"/>
              <a:t>Urtext</a:t>
            </a:r>
            <a:r>
              <a:rPr lang="it-IT" dirty="0" smtClean="0"/>
              <a:t> p.911-43).</a:t>
            </a:r>
          </a:p>
          <a:p>
            <a:r>
              <a:rPr lang="it-IT" dirty="0" smtClean="0"/>
              <a:t>Tutto il potere sociale appare racchiuso nel denaro, come «cosa in mano alla persona privata». Nesso denaro-stato. Il monopolio formale è affidato (segno-moneta) agli stati nazionali.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16/03/2022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carla filosa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171A-6620-4E45-BBCB-20E1727FE854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0476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2049</TotalTime>
  <Words>1445</Words>
  <Application>Microsoft Office PowerPoint</Application>
  <PresentationFormat>Presentazione su schermo (4:3)</PresentationFormat>
  <Paragraphs>73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Conseguenze della crisi di capitale</vt:lpstr>
      <vt:lpstr>Teorie del «sottoconsumo»: non crisi come contraddizione e dialettica</vt:lpstr>
      <vt:lpstr>Superamento delle crisi nelle ricomposizione delle contraddizioni</vt:lpstr>
      <vt:lpstr>Rimozione della crisi e controffensiva imperialistica</vt:lpstr>
      <vt:lpstr>La crisi si trasforma nel suo opposto: sviluppo</vt:lpstr>
      <vt:lpstr>Presentazione standard di PowerPoint</vt:lpstr>
      <vt:lpstr>Pace imperialistica</vt:lpstr>
      <vt:lpstr> Deperimento economico/ smembramento proletarizzazione</vt:lpstr>
      <vt:lpstr>Soppressa la dialettica tra capitale e stato</vt:lpstr>
      <vt:lpstr>«reale rapporto di valore» fondato sul lavoro</vt:lpstr>
      <vt:lpstr>Sovra-nazionalità del capitale</vt:lpstr>
      <vt:lpstr>Adeguamento dello stato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Conseguenze della crisi di capitale</dc:title>
  <dc:creator>carla filosa</dc:creator>
  <cp:lastModifiedBy>carla filosa</cp:lastModifiedBy>
  <cp:revision>49</cp:revision>
  <dcterms:created xsi:type="dcterms:W3CDTF">2022-03-11T18:18:53Z</dcterms:created>
  <dcterms:modified xsi:type="dcterms:W3CDTF">2022-03-16T11:26:02Z</dcterms:modified>
</cp:coreProperties>
</file>