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2" r:id="rId3"/>
    <p:sldId id="268" r:id="rId4"/>
    <p:sldId id="269" r:id="rId5"/>
    <p:sldId id="266" r:id="rId6"/>
    <p:sldId id="267" r:id="rId7"/>
    <p:sldId id="257" r:id="rId8"/>
    <p:sldId id="259" r:id="rId9"/>
    <p:sldId id="258" r:id="rId10"/>
    <p:sldId id="260" r:id="rId11"/>
    <p:sldId id="261" r:id="rId12"/>
    <p:sldId id="263" r:id="rId13"/>
    <p:sldId id="265" r:id="rId1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77" autoAdjust="0"/>
  </p:normalViewPr>
  <p:slideViewPr>
    <p:cSldViewPr>
      <p:cViewPr varScale="1">
        <p:scale>
          <a:sx n="63" d="100"/>
          <a:sy n="63" d="100"/>
        </p:scale>
        <p:origin x="-135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2142FC2-37B0-4DA6-8607-1B39D964425B}" type="datetimeFigureOut">
              <a:rPr lang="it-IT" smtClean="0"/>
              <a:t>09/03/2022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787C3C-580D-40E1-8746-FDF368E78951}" type="slidenum">
              <a:rPr lang="it-IT" smtClean="0"/>
              <a:t>‹N›</a:t>
            </a:fld>
            <a:endParaRPr lang="it-IT"/>
          </a:p>
        </p:txBody>
      </p:sp>
    </p:spTree>
    <p:extLst>
      <p:ext uri="{BB962C8B-B14F-4D97-AF65-F5344CB8AC3E}">
        <p14:creationId xmlns:p14="http://schemas.microsoft.com/office/powerpoint/2010/main" val="25882469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5F9A3E2-3CD1-40C6-95EC-48CF4F4AD2E0}"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759208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52A5D1-5E62-41C7-826B-276DCE521436}"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1989730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E1BD6C8-8F23-4602-97E7-D4FDBFD6FA0B}"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1355100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C380CDD-FA3F-4E73-8EF7-A6D0EFF991F0}"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3867496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3E79363-8A31-47BF-A166-E22BBD443670}"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10591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1304185E-520F-4E01-A26F-13C27D1428AE}" type="datetime1">
              <a:rPr lang="it-IT" smtClean="0"/>
              <a:t>09/03/2022</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2588787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CA9D1FA-25CB-4240-A05F-F47EDF1021FF}" type="datetime1">
              <a:rPr lang="it-IT" smtClean="0"/>
              <a:t>09/03/2022</a:t>
            </a:fld>
            <a:endParaRPr lang="it-IT"/>
          </a:p>
        </p:txBody>
      </p:sp>
      <p:sp>
        <p:nvSpPr>
          <p:cNvPr id="8" name="Segnaposto piè di pagina 7"/>
          <p:cNvSpPr>
            <a:spLocks noGrp="1"/>
          </p:cNvSpPr>
          <p:nvPr>
            <p:ph type="ftr" sz="quarter" idx="11"/>
          </p:nvPr>
        </p:nvSpPr>
        <p:spPr/>
        <p:txBody>
          <a:bodyPr/>
          <a:lstStyle/>
          <a:p>
            <a:r>
              <a:rPr lang="it-IT" smtClean="0"/>
              <a:t>carla filosa</a:t>
            </a:r>
            <a:endParaRPr lang="it-IT"/>
          </a:p>
        </p:txBody>
      </p:sp>
      <p:sp>
        <p:nvSpPr>
          <p:cNvPr id="9" name="Segnaposto numero diapositiva 8"/>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361564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7B20409-7A9C-45F6-94B3-C17F8032F6DA}" type="datetime1">
              <a:rPr lang="it-IT" smtClean="0"/>
              <a:t>09/03/2022</a:t>
            </a:fld>
            <a:endParaRPr lang="it-IT"/>
          </a:p>
        </p:txBody>
      </p:sp>
      <p:sp>
        <p:nvSpPr>
          <p:cNvPr id="4" name="Segnaposto piè di pagina 3"/>
          <p:cNvSpPr>
            <a:spLocks noGrp="1"/>
          </p:cNvSpPr>
          <p:nvPr>
            <p:ph type="ftr" sz="quarter" idx="11"/>
          </p:nvPr>
        </p:nvSpPr>
        <p:spPr/>
        <p:txBody>
          <a:bodyPr/>
          <a:lstStyle/>
          <a:p>
            <a:r>
              <a:rPr lang="it-IT" smtClean="0"/>
              <a:t>carla filosa</a:t>
            </a:r>
            <a:endParaRPr lang="it-IT"/>
          </a:p>
        </p:txBody>
      </p:sp>
      <p:sp>
        <p:nvSpPr>
          <p:cNvPr id="5" name="Segnaposto numero diapositiva 4"/>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1597926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1BE8E5C-A939-42C3-8D09-FF5A60D5D7E2}" type="datetime1">
              <a:rPr lang="it-IT" smtClean="0"/>
              <a:t>09/03/2022</a:t>
            </a:fld>
            <a:endParaRPr lang="it-IT"/>
          </a:p>
        </p:txBody>
      </p:sp>
      <p:sp>
        <p:nvSpPr>
          <p:cNvPr id="3" name="Segnaposto piè di pagina 2"/>
          <p:cNvSpPr>
            <a:spLocks noGrp="1"/>
          </p:cNvSpPr>
          <p:nvPr>
            <p:ph type="ftr" sz="quarter" idx="11"/>
          </p:nvPr>
        </p:nvSpPr>
        <p:spPr/>
        <p:txBody>
          <a:bodyPr/>
          <a:lstStyle/>
          <a:p>
            <a:r>
              <a:rPr lang="it-IT" smtClean="0"/>
              <a:t>carla filosa</a:t>
            </a:r>
            <a:endParaRPr lang="it-IT"/>
          </a:p>
        </p:txBody>
      </p:sp>
      <p:sp>
        <p:nvSpPr>
          <p:cNvPr id="4" name="Segnaposto numero diapositiva 3"/>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1842487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662A0A-AAA5-4D3C-9D3B-3B59DD5B010D}" type="datetime1">
              <a:rPr lang="it-IT" smtClean="0"/>
              <a:t>09/03/2022</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2900585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028EA3-7959-44DC-BA00-2F5B5263A527}" type="datetime1">
              <a:rPr lang="it-IT" smtClean="0"/>
              <a:t>09/03/2022</a:t>
            </a:fld>
            <a:endParaRPr lang="it-IT"/>
          </a:p>
        </p:txBody>
      </p:sp>
      <p:sp>
        <p:nvSpPr>
          <p:cNvPr id="6" name="Segnaposto piè di pagina 5"/>
          <p:cNvSpPr>
            <a:spLocks noGrp="1"/>
          </p:cNvSpPr>
          <p:nvPr>
            <p:ph type="ftr" sz="quarter" idx="11"/>
          </p:nvPr>
        </p:nvSpPr>
        <p:spPr/>
        <p:txBody>
          <a:bodyPr/>
          <a:lstStyle/>
          <a:p>
            <a:r>
              <a:rPr lang="it-IT" smtClean="0"/>
              <a:t>carla filosa</a:t>
            </a:r>
            <a:endParaRPr lang="it-IT"/>
          </a:p>
        </p:txBody>
      </p:sp>
      <p:sp>
        <p:nvSpPr>
          <p:cNvPr id="7" name="Segnaposto numero diapositiva 6"/>
          <p:cNvSpPr>
            <a:spLocks noGrp="1"/>
          </p:cNvSpPr>
          <p:nvPr>
            <p:ph type="sldNum" sz="quarter" idx="12"/>
          </p:nvPr>
        </p:nvSpPr>
        <p:spPr/>
        <p:txBody>
          <a:bodyPr/>
          <a:lstStyle/>
          <a:p>
            <a:fld id="{24FF78E9-1CA5-4CBE-99B9-886A25C4CEDD}" type="slidenum">
              <a:rPr lang="it-IT" smtClean="0"/>
              <a:t>‹N›</a:t>
            </a:fld>
            <a:endParaRPr lang="it-IT"/>
          </a:p>
        </p:txBody>
      </p:sp>
    </p:spTree>
    <p:extLst>
      <p:ext uri="{BB962C8B-B14F-4D97-AF65-F5344CB8AC3E}">
        <p14:creationId xmlns:p14="http://schemas.microsoft.com/office/powerpoint/2010/main" val="773190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456CF-01DC-48D6-9539-4336C77A5BB6}" type="datetime1">
              <a:rPr lang="it-IT" smtClean="0"/>
              <a:t>09/03/2022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smtClean="0"/>
              <a:t>carla filosa</a:t>
            </a:r>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F78E9-1CA5-4CBE-99B9-886A25C4CEDD}" type="slidenum">
              <a:rPr lang="it-IT" smtClean="0"/>
              <a:t>‹N›</a:t>
            </a:fld>
            <a:endParaRPr lang="it-IT"/>
          </a:p>
        </p:txBody>
      </p:sp>
    </p:spTree>
    <p:extLst>
      <p:ext uri="{BB962C8B-B14F-4D97-AF65-F5344CB8AC3E}">
        <p14:creationId xmlns:p14="http://schemas.microsoft.com/office/powerpoint/2010/main" val="2976615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Crisi globale 3. </a:t>
            </a:r>
            <a:r>
              <a:rPr lang="it-IT" dirty="0"/>
              <a:t>R</a:t>
            </a:r>
            <a:r>
              <a:rPr lang="it-IT" dirty="0" smtClean="0"/>
              <a:t>uolo bellico.</a:t>
            </a:r>
            <a:endParaRPr lang="it-IT" dirty="0"/>
          </a:p>
        </p:txBody>
      </p:sp>
      <p:sp>
        <p:nvSpPr>
          <p:cNvPr id="3" name="Sottotitolo 2"/>
          <p:cNvSpPr>
            <a:spLocks noGrp="1"/>
          </p:cNvSpPr>
          <p:nvPr>
            <p:ph type="subTitle" idx="1"/>
          </p:nvPr>
        </p:nvSpPr>
        <p:spPr/>
        <p:txBody>
          <a:bodyPr>
            <a:normAutofit fontScale="70000" lnSpcReduction="20000"/>
          </a:bodyPr>
          <a:lstStyle/>
          <a:p>
            <a:r>
              <a:rPr lang="it-IT" dirty="0" smtClean="0"/>
              <a:t>L’origine del denaro è nello scambio di prodotti. Gli scambi internazionali hanno sviluppato il «commercio con la merce-denaro». Di qui  l’attività del cambio come uno dei fondamenti originari del moderno commercio. Denaro come </a:t>
            </a:r>
            <a:r>
              <a:rPr lang="it-IT" i="1" dirty="0" smtClean="0"/>
              <a:t>moneta</a:t>
            </a:r>
            <a:r>
              <a:rPr lang="it-IT" dirty="0" smtClean="0"/>
              <a:t> nazionale e </a:t>
            </a:r>
            <a:r>
              <a:rPr lang="it-IT" i="1" dirty="0" smtClean="0"/>
              <a:t>denaro</a:t>
            </a:r>
            <a:r>
              <a:rPr lang="it-IT" dirty="0" smtClean="0"/>
              <a:t> mondiale, </a:t>
            </a:r>
            <a:r>
              <a:rPr lang="it-IT" i="1" dirty="0" smtClean="0"/>
              <a:t>lavoro sociale</a:t>
            </a:r>
            <a:r>
              <a:rPr lang="it-IT" dirty="0" smtClean="0"/>
              <a:t>.</a:t>
            </a:r>
            <a:endParaRPr lang="it-IT" dirty="0"/>
          </a:p>
        </p:txBody>
      </p:sp>
      <p:sp>
        <p:nvSpPr>
          <p:cNvPr id="4" name="Segnaposto data 3"/>
          <p:cNvSpPr>
            <a:spLocks noGrp="1"/>
          </p:cNvSpPr>
          <p:nvPr>
            <p:ph type="dt" sz="half" idx="10"/>
          </p:nvPr>
        </p:nvSpPr>
        <p:spPr/>
        <p:txBody>
          <a:bodyPr/>
          <a:lstStyle/>
          <a:p>
            <a:fld id="{4CE0F71D-E3AB-48D3-8E67-5F8B6C2B9773}"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1</a:t>
            </a:fld>
            <a:endParaRPr lang="it-IT"/>
          </a:p>
        </p:txBody>
      </p:sp>
    </p:spTree>
    <p:extLst>
      <p:ext uri="{BB962C8B-B14F-4D97-AF65-F5344CB8AC3E}">
        <p14:creationId xmlns:p14="http://schemas.microsoft.com/office/powerpoint/2010/main" val="3791102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Oscillazioni del tasso d’interesse</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La promozione  dello sviluppo capitalistico su scala mondiale comporta lo sfruttamento del lavoro salariato Analisi di classe. Warren e </a:t>
            </a:r>
            <a:r>
              <a:rPr lang="it-IT" dirty="0" err="1" smtClean="0"/>
              <a:t>Kay</a:t>
            </a:r>
            <a:r>
              <a:rPr lang="it-IT" dirty="0" smtClean="0"/>
              <a:t>. </a:t>
            </a:r>
          </a:p>
          <a:p>
            <a:r>
              <a:rPr lang="it-IT" dirty="0" smtClean="0"/>
              <a:t>Mediazione degli stati nazionali per la stabilità del corso dei cambi e dei tassi di interesse, per sostenere il proprio capitale finanziario all’estero si ricorre al «debito pubblico», che favorisce ulteriormente il </a:t>
            </a:r>
            <a:r>
              <a:rPr lang="it-IT" i="1" dirty="0" smtClean="0"/>
              <a:t>credito pubblico</a:t>
            </a:r>
            <a:r>
              <a:rPr lang="it-IT" dirty="0" smtClean="0"/>
              <a:t>. E’ </a:t>
            </a:r>
            <a:r>
              <a:rPr lang="it-IT" i="1" dirty="0" smtClean="0"/>
              <a:t>l’economia</a:t>
            </a:r>
            <a:r>
              <a:rPr lang="it-IT" dirty="0" smtClean="0"/>
              <a:t> </a:t>
            </a:r>
            <a:r>
              <a:rPr lang="it-IT" i="1" dirty="0" smtClean="0"/>
              <a:t>reale</a:t>
            </a:r>
            <a:r>
              <a:rPr lang="it-IT" dirty="0" smtClean="0"/>
              <a:t> a guidare i fenomeni monetari e valutari.</a:t>
            </a:r>
          </a:p>
          <a:p>
            <a:r>
              <a:rPr lang="it-IT" dirty="0" smtClean="0"/>
              <a:t>La domanda di capitale da prestito ha un movimento diverso da quella del capitale industriale. «Rapporto </a:t>
            </a:r>
            <a:r>
              <a:rPr lang="it-IT" i="1" dirty="0" smtClean="0"/>
              <a:t>inverso»</a:t>
            </a:r>
            <a:r>
              <a:rPr lang="it-IT" dirty="0" smtClean="0"/>
              <a:t> tra profitto e interesse. Il tasso d’interesse può ripercuotersi sul corso dei cambi e viceversa, ma può anche mantenersi costante.</a:t>
            </a:r>
          </a:p>
          <a:p>
            <a:r>
              <a:rPr lang="it-IT" dirty="0"/>
              <a:t>R</a:t>
            </a:r>
            <a:r>
              <a:rPr lang="it-IT" dirty="0" smtClean="0"/>
              <a:t>ipartizione di </a:t>
            </a:r>
            <a:r>
              <a:rPr lang="it-IT" dirty="0" err="1" smtClean="0"/>
              <a:t>pv</a:t>
            </a:r>
            <a:r>
              <a:rPr lang="it-IT" dirty="0" smtClean="0"/>
              <a:t> in profitto industriale e commerciale, rendita, interesse (forma particolare di </a:t>
            </a:r>
            <a:r>
              <a:rPr lang="it-IT" dirty="0" err="1" smtClean="0"/>
              <a:t>pv</a:t>
            </a:r>
            <a:r>
              <a:rPr lang="it-IT" dirty="0" smtClean="0"/>
              <a:t>). Scopo dell’aumento del tasso d’interesse è rendere più caro il denaro. </a:t>
            </a:r>
            <a:r>
              <a:rPr lang="it-IT" i="1" dirty="0" smtClean="0"/>
              <a:t>Dominanza</a:t>
            </a:r>
            <a:r>
              <a:rPr lang="it-IT" dirty="0" smtClean="0"/>
              <a:t>  da parte del sistema bancario in tempo di crisi (non ruolo </a:t>
            </a:r>
            <a:r>
              <a:rPr lang="it-IT" i="1" dirty="0" smtClean="0"/>
              <a:t>determinante</a:t>
            </a:r>
            <a:r>
              <a:rPr lang="it-IT" dirty="0" smtClean="0"/>
              <a:t>). Il prestito di denaro è un affare dei + profittevoli. Il suo allargamento precede un crack. </a:t>
            </a:r>
            <a:r>
              <a:rPr lang="it-IT" i="1" dirty="0" smtClean="0"/>
              <a:t>Inevitabilità dei grandi sacrifici</a:t>
            </a:r>
            <a:r>
              <a:rPr lang="it-IT" dirty="0" smtClean="0"/>
              <a:t> ( sulla ricchezza reale) </a:t>
            </a:r>
            <a:r>
              <a:rPr lang="it-IT" i="1" dirty="0" smtClean="0"/>
              <a:t>per la salvezza della nazione, </a:t>
            </a:r>
            <a:r>
              <a:rPr lang="it-IT" dirty="0" smtClean="0"/>
              <a:t>rappresentata qui dalla sua moneta. </a:t>
            </a:r>
            <a:r>
              <a:rPr lang="it-IT" dirty="0"/>
              <a:t>L</a:t>
            </a:r>
            <a:r>
              <a:rPr lang="it-IT" dirty="0" smtClean="0"/>
              <a:t>a moneta-nazione è a monte del rapporto tra interesse e corso dei cambi.</a:t>
            </a:r>
            <a:endParaRPr lang="it-IT" dirty="0"/>
          </a:p>
        </p:txBody>
      </p:sp>
      <p:sp>
        <p:nvSpPr>
          <p:cNvPr id="4" name="Segnaposto data 3"/>
          <p:cNvSpPr>
            <a:spLocks noGrp="1"/>
          </p:cNvSpPr>
          <p:nvPr>
            <p:ph type="dt" sz="half" idx="10"/>
          </p:nvPr>
        </p:nvSpPr>
        <p:spPr/>
        <p:txBody>
          <a:bodyPr/>
          <a:lstStyle/>
          <a:p>
            <a:fld id="{151CEB96-4347-4E1E-97F6-14A5FCB893F4}"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10</a:t>
            </a:fld>
            <a:endParaRPr lang="it-IT"/>
          </a:p>
        </p:txBody>
      </p:sp>
    </p:spTree>
    <p:extLst>
      <p:ext uri="{BB962C8B-B14F-4D97-AF65-F5344CB8AC3E}">
        <p14:creationId xmlns:p14="http://schemas.microsoft.com/office/powerpoint/2010/main" val="4139922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Corso dei cambi riposa su reali rapporti materiali e di valore </a:t>
            </a:r>
            <a:endParaRPr lang="it-IT" dirty="0"/>
          </a:p>
        </p:txBody>
      </p:sp>
      <p:sp>
        <p:nvSpPr>
          <p:cNvPr id="3" name="Segnaposto contenuto 2"/>
          <p:cNvSpPr>
            <a:spLocks noGrp="1"/>
          </p:cNvSpPr>
          <p:nvPr>
            <p:ph idx="1"/>
          </p:nvPr>
        </p:nvSpPr>
        <p:spPr>
          <a:xfrm>
            <a:off x="467544" y="1700808"/>
            <a:ext cx="8229600" cy="4525963"/>
          </a:xfrm>
        </p:spPr>
        <p:txBody>
          <a:bodyPr>
            <a:normAutofit fontScale="62500" lnSpcReduction="20000"/>
          </a:bodyPr>
          <a:lstStyle/>
          <a:p>
            <a:r>
              <a:rPr lang="it-IT" dirty="0" smtClean="0"/>
              <a:t>Nesso necessario  tra corso dei cambi e tasso di sfruttamento, o </a:t>
            </a:r>
            <a:r>
              <a:rPr lang="it-IT" dirty="0" err="1" smtClean="0"/>
              <a:t>pluslavoro</a:t>
            </a:r>
            <a:r>
              <a:rPr lang="it-IT" dirty="0" smtClean="0"/>
              <a:t>. Nella crisi mondiale bisogna individuare quegli </a:t>
            </a:r>
            <a:r>
              <a:rPr lang="it-IT" i="1" dirty="0" smtClean="0"/>
              <a:t>indicatori</a:t>
            </a:r>
            <a:r>
              <a:rPr lang="it-IT" dirty="0" smtClean="0"/>
              <a:t> che mostrino chi, prima degli altri, riesca a rompere la tendenza negativa del capitale, rivalutando la propria moneta relativamente a quelle degli altri, (</a:t>
            </a:r>
            <a:r>
              <a:rPr lang="it-IT" i="1" dirty="0" smtClean="0"/>
              <a:t>tempo</a:t>
            </a:r>
            <a:r>
              <a:rPr lang="it-IT" dirty="0" smtClean="0"/>
              <a:t> </a:t>
            </a:r>
            <a:r>
              <a:rPr lang="it-IT" i="1" dirty="0" smtClean="0"/>
              <a:t>di lavoro non pagato, rapporto </a:t>
            </a:r>
            <a:r>
              <a:rPr lang="it-IT" i="1" dirty="0"/>
              <a:t>tra</a:t>
            </a:r>
            <a:r>
              <a:rPr lang="it-IT" i="1" dirty="0" smtClean="0"/>
              <a:t> occupazione e disoccupazione</a:t>
            </a:r>
            <a:r>
              <a:rPr lang="it-IT" dirty="0" smtClean="0"/>
              <a:t>).</a:t>
            </a:r>
          </a:p>
          <a:p>
            <a:r>
              <a:rPr lang="it-IT" i="1" dirty="0" smtClean="0"/>
              <a:t>Le determinazioni economiche capitalistiche mutano profondamente la loro portata, identità e significato secondo la fase del ciclo</a:t>
            </a:r>
            <a:r>
              <a:rPr lang="it-IT" dirty="0" smtClean="0"/>
              <a:t> in cui si inseriscono.</a:t>
            </a:r>
          </a:p>
          <a:p>
            <a:r>
              <a:rPr lang="it-IT" i="1" dirty="0" smtClean="0"/>
              <a:t>La crisi</a:t>
            </a:r>
            <a:r>
              <a:rPr lang="it-IT" dirty="0" smtClean="0"/>
              <a:t> è il processo reale che mette in risalto anche la rottura del sistema monetario mondiale e dei rapporti valutari. Importanza del capitale monetario produttivo d’interesse e della speculazione finanziaria nel breve periodo. Il </a:t>
            </a:r>
            <a:r>
              <a:rPr lang="it-IT" b="1" dirty="0" smtClean="0"/>
              <a:t>denaro</a:t>
            </a:r>
            <a:r>
              <a:rPr lang="it-IT" dirty="0" smtClean="0"/>
              <a:t> è un rapporto sociale, non una cosa, la moneta di carta. Nesso tra corso dei cambi e tasso di sfruttamento. </a:t>
            </a:r>
            <a:r>
              <a:rPr lang="it-IT" i="1" dirty="0" smtClean="0"/>
              <a:t>Forma</a:t>
            </a:r>
            <a:r>
              <a:rPr lang="it-IT" dirty="0" smtClean="0"/>
              <a:t> di denaro come forma di valore, forma </a:t>
            </a:r>
            <a:r>
              <a:rPr lang="it-IT" i="1" dirty="0" smtClean="0"/>
              <a:t>fenomenica</a:t>
            </a:r>
            <a:r>
              <a:rPr lang="it-IT" dirty="0" smtClean="0"/>
              <a:t> necessaria della misura </a:t>
            </a:r>
            <a:r>
              <a:rPr lang="it-IT" i="1" dirty="0" smtClean="0"/>
              <a:t>immanente</a:t>
            </a:r>
            <a:r>
              <a:rPr lang="it-IT" dirty="0" smtClean="0"/>
              <a:t> di valore nelle merci, cioè del tempo di lavoro. </a:t>
            </a:r>
            <a:r>
              <a:rPr lang="it-IT" i="1" dirty="0" smtClean="0"/>
              <a:t>Dominio</a:t>
            </a:r>
            <a:r>
              <a:rPr lang="it-IT" dirty="0" smtClean="0"/>
              <a:t> sociale insito nella forma denaro, nesso delle cose e degli uomini. Esiste in forme di funzioni diverse: forma di circolazione, reddito, capitale.</a:t>
            </a:r>
            <a:endParaRPr lang="it-IT" i="1" dirty="0"/>
          </a:p>
        </p:txBody>
      </p:sp>
      <p:sp>
        <p:nvSpPr>
          <p:cNvPr id="4" name="Segnaposto data 3"/>
          <p:cNvSpPr>
            <a:spLocks noGrp="1"/>
          </p:cNvSpPr>
          <p:nvPr>
            <p:ph type="dt" sz="half" idx="10"/>
          </p:nvPr>
        </p:nvSpPr>
        <p:spPr/>
        <p:txBody>
          <a:bodyPr/>
          <a:lstStyle/>
          <a:p>
            <a:fld id="{583A39AD-6DEC-4DCC-9EAC-87BB20FEB371}"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11</a:t>
            </a:fld>
            <a:endParaRPr lang="it-IT"/>
          </a:p>
        </p:txBody>
      </p:sp>
    </p:spTree>
    <p:extLst>
      <p:ext uri="{BB962C8B-B14F-4D97-AF65-F5344CB8AC3E}">
        <p14:creationId xmlns:p14="http://schemas.microsoft.com/office/powerpoint/2010/main" val="3780356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Impatto delle sanzioni 1 (Haider A. Khan)</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1. Immediatamente sofferenza economica di Russia e Eu, specie in Germania.</a:t>
            </a:r>
          </a:p>
          <a:p>
            <a:r>
              <a:rPr lang="it-IT" dirty="0" smtClean="0"/>
              <a:t>2. la Germania dovrà trovare un’altra strada per pagare gasa e petrolio, farne a meno o pagare prezzi più alti per quelli Usa , del Qatar, A. Saudita. Difficoltà ad evitare rischi del tasso di cambio.</a:t>
            </a:r>
          </a:p>
          <a:p>
            <a:r>
              <a:rPr lang="it-IT" dirty="0" smtClean="0"/>
              <a:t>3.Unitamente allo sviluppo della circolazione monetaria digitale, Cina Russia e altre banche centrali, e in alternativa a </a:t>
            </a:r>
            <a:r>
              <a:rPr lang="it-IT" dirty="0" err="1" smtClean="0"/>
              <a:t>Swift</a:t>
            </a:r>
            <a:r>
              <a:rPr lang="it-IT" dirty="0" smtClean="0"/>
              <a:t> in cui Cina, Russia Iran sono pioniere, la s-dollarizzazione sarà accelerata.</a:t>
            </a:r>
          </a:p>
          <a:p>
            <a:r>
              <a:rPr lang="it-IT" dirty="0" smtClean="0"/>
              <a:t>4. Dal 2030-35 l’egemonia finanziaria nell’economia globale Usa sarà finita. Sarà traumatica  per le élites US anche se non così grave come lo fu in UK. </a:t>
            </a:r>
          </a:p>
          <a:p>
            <a:r>
              <a:rPr lang="it-IT" dirty="0"/>
              <a:t>5. Nuove sanzioni finanziarie: l’effetto principale proverrà dalla sanzione alla banca centrale. Crescerà l’inflazione al cadere del rublo. Difficilmente questo comporterà la caduta governativa, come richiedono i media occidentali. Se Cuba, Venezuela e Iran resistono a tali sanzioni, a maggior ragione un paese più ricco che detiene più di 650 miliardi di $ in riserva non ne sarà intaccato. Nessuna seria analisi economica  da parte di economisti occidentali sulle speculazioni giornalistiche. Il problema della svalutazione può essere affrontato. Se il prezzo di cibo, abitazione, scuola, sanità  saranno sotto controllo, e ciò è possibile in tempo di guerra, ciò avrà un effetto di ammortizzatore.</a:t>
            </a:r>
          </a:p>
          <a:p>
            <a:endParaRPr lang="it-IT" dirty="0"/>
          </a:p>
        </p:txBody>
      </p:sp>
      <p:sp>
        <p:nvSpPr>
          <p:cNvPr id="4" name="Segnaposto data 3"/>
          <p:cNvSpPr>
            <a:spLocks noGrp="1"/>
          </p:cNvSpPr>
          <p:nvPr>
            <p:ph type="dt" sz="half" idx="10"/>
          </p:nvPr>
        </p:nvSpPr>
        <p:spPr/>
        <p:txBody>
          <a:bodyPr/>
          <a:lstStyle/>
          <a:p>
            <a:fld id="{D7B75B44-95D4-4B82-86D2-F0876BC915B6}"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12</a:t>
            </a:fld>
            <a:endParaRPr lang="it-IT"/>
          </a:p>
        </p:txBody>
      </p:sp>
    </p:spTree>
    <p:extLst>
      <p:ext uri="{BB962C8B-B14F-4D97-AF65-F5344CB8AC3E}">
        <p14:creationId xmlns:p14="http://schemas.microsoft.com/office/powerpoint/2010/main" val="41808766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Impatto delle sanzioni 2</a:t>
            </a:r>
            <a:endParaRPr lang="it-IT" dirty="0"/>
          </a:p>
        </p:txBody>
      </p:sp>
      <p:sp>
        <p:nvSpPr>
          <p:cNvPr id="3" name="Segnaposto contenuto 2"/>
          <p:cNvSpPr>
            <a:spLocks noGrp="1"/>
          </p:cNvSpPr>
          <p:nvPr>
            <p:ph idx="1"/>
          </p:nvPr>
        </p:nvSpPr>
        <p:spPr/>
        <p:txBody>
          <a:bodyPr>
            <a:normAutofit fontScale="70000" lnSpcReduction="20000"/>
          </a:bodyPr>
          <a:lstStyle/>
          <a:p>
            <a:r>
              <a:rPr lang="it-IT" dirty="0" smtClean="0"/>
              <a:t>6. le condizioni dell’operazione Marshall-Lerner assicureranno che i BOT e BOP continueranno a mostrare un surplus di riserva di accumulazione che funzionerà da ulteriore ammortizzatore economico.</a:t>
            </a:r>
          </a:p>
          <a:p>
            <a:r>
              <a:rPr lang="it-IT" dirty="0" smtClean="0"/>
              <a:t>7. Messa al bando di gas e petrolio: l’EU non è ancora sulla scena. Gli US si riforniscono da A. Saudita, Venezuela, Iran, ma finora non hanno fatto molti progressi. Se EU e UK seguiranno US  strangoleranno la propria economia. Lo faranno?  Tutte le economie industrializzate  soffriranno immensamente  approfondendo la depressione globale e produrranno maggiore polarizzazione.</a:t>
            </a:r>
          </a:p>
          <a:p>
            <a:r>
              <a:rPr lang="it-IT" dirty="0" smtClean="0"/>
              <a:t>8. Data l’attuale  correlazione di forze e l’inconsistenza ideologica e organizzativa della cosiddetta sinistra occidentale, i neofascisti si rafforzeranno. Come negli anni ’30 i liberali saranno enormemente più indeboliti per opporsi a fascismo. Dobbiamo seriamente riflettere su questo punto.</a:t>
            </a:r>
            <a:endParaRPr lang="it-IT" dirty="0"/>
          </a:p>
        </p:txBody>
      </p:sp>
      <p:sp>
        <p:nvSpPr>
          <p:cNvPr id="4" name="Segnaposto data 3"/>
          <p:cNvSpPr>
            <a:spLocks noGrp="1"/>
          </p:cNvSpPr>
          <p:nvPr>
            <p:ph type="dt" sz="half" idx="10"/>
          </p:nvPr>
        </p:nvSpPr>
        <p:spPr/>
        <p:txBody>
          <a:bodyPr/>
          <a:lstStyle/>
          <a:p>
            <a:fld id="{C2B40C4F-4065-45EA-BA9C-2711F6FA73AE}"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13</a:t>
            </a:fld>
            <a:endParaRPr lang="it-IT"/>
          </a:p>
        </p:txBody>
      </p:sp>
    </p:spTree>
    <p:extLst>
      <p:ext uri="{BB962C8B-B14F-4D97-AF65-F5344CB8AC3E}">
        <p14:creationId xmlns:p14="http://schemas.microsoft.com/office/powerpoint/2010/main" val="2740887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Guerra/violenza specifica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Come </a:t>
            </a:r>
            <a:r>
              <a:rPr lang="it-IT" dirty="0"/>
              <a:t>osservò </a:t>
            </a:r>
            <a:r>
              <a:rPr lang="it-IT" dirty="0" err="1"/>
              <a:t>Engels</a:t>
            </a:r>
            <a:r>
              <a:rPr lang="it-IT" dirty="0"/>
              <a:t>, dal 1876 allorché cominciò a scrivere l’</a:t>
            </a:r>
            <a:r>
              <a:rPr lang="it-IT" i="1" dirty="0"/>
              <a:t>Anti-</a:t>
            </a:r>
            <a:r>
              <a:rPr lang="it-IT" i="1" dirty="0" err="1"/>
              <a:t>Dühring</a:t>
            </a:r>
            <a:r>
              <a:rPr lang="it-IT" dirty="0"/>
              <a:t>, nel primo capitolo della II sezione dedicato all’oggetto e metodo dell’economia politica, “la violenza non fa che proteggere lo sfruttamento, ma non lo causa”; </a:t>
            </a:r>
            <a:r>
              <a:rPr lang="it-IT" dirty="0" smtClean="0"/>
              <a:t>la </a:t>
            </a:r>
            <a:r>
              <a:rPr lang="it-IT" dirty="0"/>
              <a:t>“base” di quello “sfruttamento è il rapporto tra capitale e lavoro salariato </a:t>
            </a:r>
            <a:r>
              <a:rPr lang="it-IT" dirty="0" smtClean="0"/>
              <a:t>e </a:t>
            </a:r>
            <a:r>
              <a:rPr lang="it-IT" dirty="0"/>
              <a:t>questo è sorto per via </a:t>
            </a:r>
            <a:r>
              <a:rPr lang="it-IT" i="1" dirty="0"/>
              <a:t>puramente economica</a:t>
            </a:r>
            <a:r>
              <a:rPr lang="it-IT" dirty="0"/>
              <a:t> e niente affatto per via di violenza”.</a:t>
            </a:r>
          </a:p>
          <a:p>
            <a:r>
              <a:rPr lang="it-IT" dirty="0"/>
              <a:t> Il chiarimento preliminare delle basi storiche del rapporto tra </a:t>
            </a:r>
            <a:r>
              <a:rPr lang="it-IT" i="1" dirty="0"/>
              <a:t>modo di produzione capitalistico</a:t>
            </a:r>
            <a:r>
              <a:rPr lang="it-IT" dirty="0"/>
              <a:t> e </a:t>
            </a:r>
            <a:r>
              <a:rPr lang="it-IT" i="1" dirty="0"/>
              <a:t>guerra</a:t>
            </a:r>
            <a:r>
              <a:rPr lang="it-IT" dirty="0"/>
              <a:t> riveste un’importanza concettuale perché è in codesto rapporto che si ravvisano tuttora le connessioni causali che troppo spesso sono “dimenticate”, anche </a:t>
            </a:r>
            <a:r>
              <a:rPr lang="it-IT" dirty="0" smtClean="0"/>
              <a:t>nell’</a:t>
            </a:r>
            <a:r>
              <a:rPr lang="it-IT" i="1" dirty="0" smtClean="0"/>
              <a:t>a-sinistra</a:t>
            </a:r>
            <a:r>
              <a:rPr lang="it-IT" dirty="0"/>
              <a:t>. Conviene perciò definire anzitutto tali nessi fondamentali, per vedere in quale maniera siano fattualmente cambiate le attuali condizioni belliche. Fattualmente, perché oggi esse </a:t>
            </a:r>
            <a:r>
              <a:rPr lang="it-IT" i="1" dirty="0"/>
              <a:t>sono cambiate</a:t>
            </a:r>
            <a:r>
              <a:rPr lang="it-IT" dirty="0"/>
              <a:t>, ma sempre su quella </a:t>
            </a:r>
            <a:r>
              <a:rPr lang="it-IT" i="1" dirty="0"/>
              <a:t>medesima base di classe</a:t>
            </a:r>
            <a:r>
              <a:rPr lang="it-IT" dirty="0"/>
              <a:t> del rapporto di capitale. </a:t>
            </a:r>
            <a:r>
              <a:rPr lang="it-IT" dirty="0" smtClean="0"/>
              <a:t>Superati </a:t>
            </a:r>
            <a:r>
              <a:rPr lang="it-IT" dirty="0"/>
              <a:t>i “limiti della nazione”, </a:t>
            </a:r>
            <a:r>
              <a:rPr lang="it-IT" dirty="0" smtClean="0"/>
              <a:t>la </a:t>
            </a:r>
            <a:r>
              <a:rPr lang="it-IT" dirty="0"/>
              <a:t>guerra di classe diventa mondiale. Pertanto, l’uso della </a:t>
            </a:r>
            <a:r>
              <a:rPr lang="it-IT" i="1" dirty="0"/>
              <a:t>guerra come merce</a:t>
            </a:r>
            <a:r>
              <a:rPr lang="it-IT" dirty="0"/>
              <a:t> nel sistema del capitale rimane quello analizzato </a:t>
            </a:r>
            <a:r>
              <a:rPr lang="it-IT" i="1" dirty="0"/>
              <a:t>in potenza</a:t>
            </a:r>
            <a:r>
              <a:rPr lang="it-IT" dirty="0"/>
              <a:t> da </a:t>
            </a:r>
            <a:r>
              <a:rPr lang="it-IT" dirty="0" err="1"/>
              <a:t>Engels</a:t>
            </a:r>
            <a:r>
              <a:rPr lang="it-IT" dirty="0"/>
              <a:t> e </a:t>
            </a:r>
            <a:r>
              <a:rPr lang="it-IT" dirty="0" err="1"/>
              <a:t>Marx</a:t>
            </a:r>
            <a:r>
              <a:rPr lang="it-IT" dirty="0"/>
              <a:t>. </a:t>
            </a:r>
          </a:p>
          <a:p>
            <a:endParaRPr lang="it-IT" dirty="0"/>
          </a:p>
        </p:txBody>
      </p:sp>
      <p:sp>
        <p:nvSpPr>
          <p:cNvPr id="4" name="Segnaposto data 3"/>
          <p:cNvSpPr>
            <a:spLocks noGrp="1"/>
          </p:cNvSpPr>
          <p:nvPr>
            <p:ph type="dt" sz="half" idx="10"/>
          </p:nvPr>
        </p:nvSpPr>
        <p:spPr/>
        <p:txBody>
          <a:bodyPr/>
          <a:lstStyle/>
          <a:p>
            <a:fld id="{5BA71B0F-33C6-47BE-B4D4-E71D35E145C7}"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2</a:t>
            </a:fld>
            <a:endParaRPr lang="it-IT"/>
          </a:p>
        </p:txBody>
      </p:sp>
    </p:spTree>
    <p:extLst>
      <p:ext uri="{BB962C8B-B14F-4D97-AF65-F5344CB8AC3E}">
        <p14:creationId xmlns:p14="http://schemas.microsoft.com/office/powerpoint/2010/main" val="767148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Engels</a:t>
            </a:r>
            <a:r>
              <a:rPr lang="it-IT" dirty="0" smtClean="0"/>
              <a:t> versus </a:t>
            </a:r>
            <a:r>
              <a:rPr lang="it-IT" dirty="0" err="1" smtClean="0"/>
              <a:t>Dühring</a:t>
            </a:r>
            <a:endParaRPr lang="it-IT" dirty="0"/>
          </a:p>
        </p:txBody>
      </p:sp>
      <p:sp>
        <p:nvSpPr>
          <p:cNvPr id="3" name="Segnaposto contenuto 2"/>
          <p:cNvSpPr>
            <a:spLocks noGrp="1"/>
          </p:cNvSpPr>
          <p:nvPr>
            <p:ph idx="1"/>
          </p:nvPr>
        </p:nvSpPr>
        <p:spPr/>
        <p:txBody>
          <a:bodyPr>
            <a:normAutofit fontScale="77500" lnSpcReduction="20000"/>
          </a:bodyPr>
          <a:lstStyle/>
          <a:p>
            <a:r>
              <a:rPr lang="it-IT" dirty="0"/>
              <a:t>La borghesia imperialistica, in una lunga crisi irrisolta, fa ora ricorso alla violenza bellica “per preservare dal crollo l’</a:t>
            </a:r>
            <a:r>
              <a:rPr lang="it-IT" i="1" dirty="0"/>
              <a:t>ordine economico</a:t>
            </a:r>
            <a:r>
              <a:rPr lang="it-IT" dirty="0"/>
              <a:t> che va in rovina”. </a:t>
            </a:r>
            <a:r>
              <a:rPr lang="it-IT" dirty="0" err="1"/>
              <a:t>Engels</a:t>
            </a:r>
            <a:r>
              <a:rPr lang="it-IT" dirty="0"/>
              <a:t>, più di un secolo fa, agli albori dell’imperialismo (prima britannico e poi mondiale) notava che “con ciò prova che essa è schiava della stessa illusione di </a:t>
            </a:r>
            <a:r>
              <a:rPr lang="it-IT" dirty="0" err="1"/>
              <a:t>Dühring</a:t>
            </a:r>
            <a:r>
              <a:rPr lang="it-IT" dirty="0"/>
              <a:t>, di potere con l’</a:t>
            </a:r>
            <a:r>
              <a:rPr lang="it-IT" i="1" dirty="0"/>
              <a:t>elemento primitivo</a:t>
            </a:r>
            <a:r>
              <a:rPr lang="it-IT" dirty="0"/>
              <a:t>, con la </a:t>
            </a:r>
            <a:r>
              <a:rPr lang="it-IT" i="1" dirty="0"/>
              <a:t>violenza politica immediata</a:t>
            </a:r>
            <a:r>
              <a:rPr lang="it-IT" dirty="0"/>
              <a:t>, trasformare quelle </a:t>
            </a:r>
            <a:r>
              <a:rPr lang="it-IT" i="1" dirty="0"/>
              <a:t>cose di second’ordine</a:t>
            </a:r>
            <a:r>
              <a:rPr lang="it-IT" dirty="0"/>
              <a:t>, quali l’ordine economico e il suo sviluppo ineluttabile”, per “cacciar via dal mondo, con i cannoni di Krupp e i fucili di Mauser, le conseguenze economiche della macchina a vapore e del macchinismo che essa mette in moto, del commercio mondiale e dell’odierno sviluppo bancario e creditizio”.</a:t>
            </a:r>
          </a:p>
          <a:p>
            <a:endParaRPr lang="it-IT" dirty="0"/>
          </a:p>
        </p:txBody>
      </p:sp>
      <p:sp>
        <p:nvSpPr>
          <p:cNvPr id="4" name="Segnaposto data 3"/>
          <p:cNvSpPr>
            <a:spLocks noGrp="1"/>
          </p:cNvSpPr>
          <p:nvPr>
            <p:ph type="dt" sz="half" idx="10"/>
          </p:nvPr>
        </p:nvSpPr>
        <p:spPr/>
        <p:txBody>
          <a:bodyPr/>
          <a:lstStyle/>
          <a:p>
            <a:fld id="{CB7BE8F9-F1F9-417C-92C6-12B164B80D38}"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3</a:t>
            </a:fld>
            <a:endParaRPr lang="it-IT"/>
          </a:p>
        </p:txBody>
      </p:sp>
    </p:spTree>
    <p:extLst>
      <p:ext uri="{BB962C8B-B14F-4D97-AF65-F5344CB8AC3E}">
        <p14:creationId xmlns:p14="http://schemas.microsoft.com/office/powerpoint/2010/main" val="2048774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Distruzione e sovrapproduzione</a:t>
            </a:r>
            <a:endParaRPr lang="it-IT" dirty="0"/>
          </a:p>
        </p:txBody>
      </p:sp>
      <p:sp>
        <p:nvSpPr>
          <p:cNvPr id="3" name="Segnaposto contenuto 2"/>
          <p:cNvSpPr>
            <a:spLocks noGrp="1"/>
          </p:cNvSpPr>
          <p:nvPr>
            <p:ph idx="1"/>
          </p:nvPr>
        </p:nvSpPr>
        <p:spPr/>
        <p:txBody>
          <a:bodyPr>
            <a:normAutofit fontScale="62500" lnSpcReduction="20000"/>
          </a:bodyPr>
          <a:lstStyle/>
          <a:p>
            <a:r>
              <a:rPr lang="it-IT" dirty="0"/>
              <a:t>Il nocciolo del problema che </a:t>
            </a:r>
            <a:r>
              <a:rPr lang="it-IT" dirty="0" smtClean="0"/>
              <a:t>qui </a:t>
            </a:r>
            <a:r>
              <a:rPr lang="it-IT" dirty="0"/>
              <a:t>si intende esaminare concerne </a:t>
            </a:r>
            <a:r>
              <a:rPr lang="it-IT" dirty="0" smtClean="0"/>
              <a:t>l’influsso </a:t>
            </a:r>
            <a:r>
              <a:rPr lang="it-IT" dirty="0"/>
              <a:t>reale delle spese militari sulla situazione economica </a:t>
            </a:r>
            <a:r>
              <a:rPr lang="it-IT" i="1" dirty="0"/>
              <a:t>mondiale </a:t>
            </a:r>
            <a:r>
              <a:rPr lang="it-IT" dirty="0"/>
              <a:t>nel suo </a:t>
            </a:r>
            <a:r>
              <a:rPr lang="it-IT" i="1" dirty="0"/>
              <a:t>complesso</a:t>
            </a:r>
            <a:r>
              <a:rPr lang="it-IT" dirty="0"/>
              <a:t>, soprattutto in fase di </a:t>
            </a:r>
            <a:r>
              <a:rPr lang="it-IT" i="1" dirty="0"/>
              <a:t>crisi</a:t>
            </a:r>
            <a:r>
              <a:rPr lang="it-IT" dirty="0"/>
              <a:t>. Faceva notare Nikolaj </a:t>
            </a:r>
            <a:r>
              <a:rPr lang="it-IT" dirty="0" err="1"/>
              <a:t>Bukharin</a:t>
            </a:r>
            <a:r>
              <a:rPr lang="it-IT" dirty="0"/>
              <a:t>, nella prima sezione dell’analisi dell’</a:t>
            </a:r>
            <a:r>
              <a:rPr lang="it-IT" i="1" dirty="0"/>
              <a:t>economia del periodo di trasformazione</a:t>
            </a:r>
            <a:r>
              <a:rPr lang="it-IT" dirty="0"/>
              <a:t>, che “la produzione di guerra non compare in alcun modo come materiale nel successivo ciclo di produzione. L’effet­to economico di questi elementi è una grandezza puramente </a:t>
            </a:r>
            <a:r>
              <a:rPr lang="it-IT" i="1" dirty="0"/>
              <a:t>negativa</a:t>
            </a:r>
            <a:r>
              <a:rPr lang="it-IT" dirty="0"/>
              <a:t>. Se si considerano i mezzi di consumo, essi non generano qui forze lavoro, poiché i soldati non figurano nel processo di produzione. Appena la guerra si arresta, i mezzi di consumo servono in gran parte non in quanto mezzi di riproduzione della forza-lavoro, ma come mezzi di produzione della specifica </a:t>
            </a:r>
            <a:r>
              <a:rPr lang="it-IT" i="1" dirty="0"/>
              <a:t>forza militare</a:t>
            </a:r>
            <a:r>
              <a:rPr lang="it-IT" dirty="0"/>
              <a:t>, che non gioca alcun ruolo nel processo di produzione”. Sicché il processo complessivo di riproduzione del capitale, con la guerra risulta rattrappito: “con qualsiasi ciclo produttivo successivo la </a:t>
            </a:r>
            <a:r>
              <a:rPr lang="it-IT" i="1" dirty="0"/>
              <a:t>base reale</a:t>
            </a:r>
            <a:r>
              <a:rPr lang="it-IT" dirty="0"/>
              <a:t> di produzione diventa </a:t>
            </a:r>
            <a:r>
              <a:rPr lang="it-IT" i="1" dirty="0"/>
              <a:t>sempre più ristretta</a:t>
            </a:r>
            <a:r>
              <a:rPr lang="it-IT" dirty="0"/>
              <a:t>. La spesa militare non produce, bensì </a:t>
            </a:r>
            <a:r>
              <a:rPr lang="it-IT" i="1" dirty="0"/>
              <a:t>sottrae</a:t>
            </a:r>
            <a:r>
              <a:rPr lang="it-IT" dirty="0"/>
              <a:t>”. La </a:t>
            </a:r>
            <a:r>
              <a:rPr lang="it-IT" i="1" dirty="0"/>
              <a:t>distruzione </a:t>
            </a:r>
            <a:r>
              <a:rPr lang="it-IT" dirty="0"/>
              <a:t>bellica, come si è detto, è l’unico fatto economico significativo, ma solo in quanto controtendenza alla sovrapproduzione incombente, alla saturazione del mercato mondiale.</a:t>
            </a:r>
          </a:p>
          <a:p>
            <a:endParaRPr lang="it-IT" dirty="0"/>
          </a:p>
        </p:txBody>
      </p:sp>
      <p:sp>
        <p:nvSpPr>
          <p:cNvPr id="4" name="Segnaposto data 3"/>
          <p:cNvSpPr>
            <a:spLocks noGrp="1"/>
          </p:cNvSpPr>
          <p:nvPr>
            <p:ph type="dt" sz="half" idx="10"/>
          </p:nvPr>
        </p:nvSpPr>
        <p:spPr/>
        <p:txBody>
          <a:bodyPr/>
          <a:lstStyle/>
          <a:p>
            <a:fld id="{B29B7F6B-58FF-4895-9EEB-2E0912BFE116}"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4</a:t>
            </a:fld>
            <a:endParaRPr lang="it-IT"/>
          </a:p>
        </p:txBody>
      </p:sp>
    </p:spTree>
    <p:extLst>
      <p:ext uri="{BB962C8B-B14F-4D97-AF65-F5344CB8AC3E}">
        <p14:creationId xmlns:p14="http://schemas.microsoft.com/office/powerpoint/2010/main" val="3677663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Ristrutturazione di capitale necessaria alla crisi</a:t>
            </a:r>
            <a:endParaRPr lang="it-IT" dirty="0"/>
          </a:p>
        </p:txBody>
      </p:sp>
      <p:sp>
        <p:nvSpPr>
          <p:cNvPr id="3" name="Segnaposto contenuto 2"/>
          <p:cNvSpPr>
            <a:spLocks noGrp="1"/>
          </p:cNvSpPr>
          <p:nvPr>
            <p:ph idx="1"/>
          </p:nvPr>
        </p:nvSpPr>
        <p:spPr/>
        <p:txBody>
          <a:bodyPr>
            <a:normAutofit fontScale="62500" lnSpcReduction="20000"/>
          </a:bodyPr>
          <a:lstStyle/>
          <a:p>
            <a:r>
              <a:rPr lang="it-IT" dirty="0"/>
              <a:t>Il difficile riassetto della proprietà del grande capitale transnazionale </a:t>
            </a:r>
            <a:r>
              <a:rPr lang="it-IT" i="1" dirty="0"/>
              <a:t>deve</a:t>
            </a:r>
            <a:r>
              <a:rPr lang="it-IT" dirty="0"/>
              <a:t> svolgersi nell’attuale impraticabilità di quella guerra mondiale planetaria nucleare, il che procrastina i tempi di una soluzione della crisi stessa oltre ogni limite ritenuto finora ragionevole. </a:t>
            </a:r>
          </a:p>
          <a:p>
            <a:r>
              <a:rPr lang="it-IT" dirty="0"/>
              <a:t>Il nucleo delle considerazioni che qui si svolgono riguarda </a:t>
            </a:r>
            <a:r>
              <a:rPr lang="it-IT" dirty="0" smtClean="0"/>
              <a:t>un </a:t>
            </a:r>
            <a:r>
              <a:rPr lang="it-IT" dirty="0"/>
              <a:t>preciso tema che sembra essere di attualità. Si riterrebbe, infatti, che le spese militari – in un àmbito che vien spesso definito come “</a:t>
            </a:r>
            <a:r>
              <a:rPr lang="it-IT" dirty="0" err="1"/>
              <a:t>keynesismo</a:t>
            </a:r>
            <a:r>
              <a:rPr lang="it-IT" dirty="0"/>
              <a:t> di guerra”, definizione accettata anche da chi muove obiezioni a Keynes – siano in grado di “rilanciare” l’economia. Si dimostra qui, anche sulla base di precedenti critiche ben datate, la totale infondatezza di quella ipotesi, sia per l’incomprensione concettuale della </a:t>
            </a:r>
            <a:r>
              <a:rPr lang="it-IT" i="1" dirty="0"/>
              <a:t>totalità</a:t>
            </a:r>
            <a:r>
              <a:rPr lang="it-IT" dirty="0"/>
              <a:t> del </a:t>
            </a:r>
            <a:r>
              <a:rPr lang="it-IT" i="1" dirty="0"/>
              <a:t>mercato mondiale</a:t>
            </a:r>
            <a:r>
              <a:rPr lang="it-IT" dirty="0"/>
              <a:t>, sia per la confusione tra spesa di </a:t>
            </a:r>
            <a:r>
              <a:rPr lang="it-IT" i="1" dirty="0"/>
              <a:t>reddito</a:t>
            </a:r>
            <a:r>
              <a:rPr lang="it-IT" dirty="0"/>
              <a:t> (consumo) e investimento di </a:t>
            </a:r>
            <a:r>
              <a:rPr lang="it-IT" i="1" dirty="0"/>
              <a:t>capitale</a:t>
            </a:r>
            <a:r>
              <a:rPr lang="it-IT" dirty="0"/>
              <a:t>, sia al dunque per la mancanza di connessione tra </a:t>
            </a:r>
            <a:r>
              <a:rPr lang="it-IT" i="1" dirty="0"/>
              <a:t>plusvalore</a:t>
            </a:r>
            <a:r>
              <a:rPr lang="it-IT" dirty="0"/>
              <a:t> e </a:t>
            </a:r>
            <a:r>
              <a:rPr lang="it-IT" i="1" dirty="0"/>
              <a:t>profitto</a:t>
            </a:r>
            <a:r>
              <a:rPr lang="it-IT" dirty="0"/>
              <a:t>, e quindi della differenza tra </a:t>
            </a:r>
            <a:r>
              <a:rPr lang="it-IT" i="1" dirty="0"/>
              <a:t>produzione</a:t>
            </a:r>
            <a:r>
              <a:rPr lang="it-IT" dirty="0"/>
              <a:t> e </a:t>
            </a:r>
            <a:r>
              <a:rPr lang="it-IT" i="1" dirty="0"/>
              <a:t>circolazione</a:t>
            </a:r>
            <a:r>
              <a:rPr lang="it-IT" dirty="0"/>
              <a:t>. </a:t>
            </a:r>
          </a:p>
          <a:p>
            <a:r>
              <a:rPr lang="it-IT" dirty="0" smtClean="0"/>
              <a:t>Pseudo-motivazioni meta-economiche </a:t>
            </a:r>
            <a:r>
              <a:rPr lang="it-IT" dirty="0"/>
              <a:t>dei conflitti: etica, libertà, religioni, etnie, ecc. sono tutti i pretesti avanzati, a turno o in variopinte loro misture. </a:t>
            </a:r>
            <a:r>
              <a:rPr lang="it-IT" b="1" dirty="0"/>
              <a:t>Purché non si parli di profitto e di affari</a:t>
            </a:r>
            <a:r>
              <a:rPr lang="it-IT" dirty="0"/>
              <a:t>.</a:t>
            </a:r>
          </a:p>
          <a:p>
            <a:endParaRPr lang="it-IT" dirty="0"/>
          </a:p>
        </p:txBody>
      </p:sp>
      <p:sp>
        <p:nvSpPr>
          <p:cNvPr id="4" name="Segnaposto data 3"/>
          <p:cNvSpPr>
            <a:spLocks noGrp="1"/>
          </p:cNvSpPr>
          <p:nvPr>
            <p:ph type="dt" sz="half" idx="10"/>
          </p:nvPr>
        </p:nvSpPr>
        <p:spPr/>
        <p:txBody>
          <a:bodyPr/>
          <a:lstStyle/>
          <a:p>
            <a:fld id="{5F05D81C-0A93-46C9-BE75-E47568D258ED}"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5</a:t>
            </a:fld>
            <a:endParaRPr lang="it-IT"/>
          </a:p>
        </p:txBody>
      </p:sp>
    </p:spTree>
    <p:extLst>
      <p:ext uri="{BB962C8B-B14F-4D97-AF65-F5344CB8AC3E}">
        <p14:creationId xmlns:p14="http://schemas.microsoft.com/office/powerpoint/2010/main" val="4130021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Radici economiche dell’imperialismo</a:t>
            </a:r>
            <a:endParaRPr lang="it-IT" dirty="0"/>
          </a:p>
        </p:txBody>
      </p:sp>
      <p:sp>
        <p:nvSpPr>
          <p:cNvPr id="3" name="Segnaposto contenuto 2"/>
          <p:cNvSpPr>
            <a:spLocks noGrp="1"/>
          </p:cNvSpPr>
          <p:nvPr>
            <p:ph idx="1"/>
          </p:nvPr>
        </p:nvSpPr>
        <p:spPr/>
        <p:txBody>
          <a:bodyPr>
            <a:normAutofit fontScale="85000" lnSpcReduction="10000"/>
          </a:bodyPr>
          <a:lstStyle/>
          <a:p>
            <a:r>
              <a:rPr lang="it-IT" dirty="0"/>
              <a:t>Il liberale </a:t>
            </a:r>
            <a:r>
              <a:rPr lang="it-IT" dirty="0" err="1"/>
              <a:t>Hobson</a:t>
            </a:r>
            <a:r>
              <a:rPr lang="it-IT" dirty="0"/>
              <a:t> sostiene più volte nel suo libro sull’</a:t>
            </a:r>
            <a:r>
              <a:rPr lang="it-IT" i="1" dirty="0"/>
              <a:t>imperialismo</a:t>
            </a:r>
            <a:r>
              <a:rPr lang="it-IT" dirty="0"/>
              <a:t> che “il fattore economico di gran lunga più importante per spiegare l’imperialismo riguarda gli investimenti”, che l’imperialismo non può che affondare le sue “radici economiche” nel carattere “aggressivo” delle spedizioni militari contro i paesi stranieri, che “costa così caro al contribuente”, e che “è invece una fonte di grandi guadagni per l’investitore che non riesce a trovare in patria impieghi profittevoli per il suo capitale e insiste </a:t>
            </a:r>
            <a:r>
              <a:rPr lang="it-IT" dirty="0" smtClean="0"/>
              <a:t>a che </a:t>
            </a:r>
            <a:r>
              <a:rPr lang="it-IT" dirty="0"/>
              <a:t>il governo lo aiuti per poter fare investimenti profittevoli e sicuri all’estero”.</a:t>
            </a:r>
          </a:p>
          <a:p>
            <a:endParaRPr lang="it-IT" dirty="0"/>
          </a:p>
        </p:txBody>
      </p:sp>
      <p:sp>
        <p:nvSpPr>
          <p:cNvPr id="4" name="Segnaposto data 3"/>
          <p:cNvSpPr>
            <a:spLocks noGrp="1"/>
          </p:cNvSpPr>
          <p:nvPr>
            <p:ph type="dt" sz="half" idx="10"/>
          </p:nvPr>
        </p:nvSpPr>
        <p:spPr/>
        <p:txBody>
          <a:bodyPr/>
          <a:lstStyle/>
          <a:p>
            <a:fld id="{DCC5052B-1C7D-4849-B803-55461A1458F9}"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6</a:t>
            </a:fld>
            <a:endParaRPr lang="it-IT"/>
          </a:p>
        </p:txBody>
      </p:sp>
    </p:spTree>
    <p:extLst>
      <p:ext uri="{BB962C8B-B14F-4D97-AF65-F5344CB8AC3E}">
        <p14:creationId xmlns:p14="http://schemas.microsoft.com/office/powerpoint/2010/main" val="427645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&lt;unità Usa-Eu-Nato. Vendita di + armi, sicurezza, gas</a:t>
            </a:r>
            <a:endParaRPr lang="it-IT" dirty="0"/>
          </a:p>
        </p:txBody>
      </p:sp>
      <p:sp>
        <p:nvSpPr>
          <p:cNvPr id="3" name="Segnaposto contenuto 2"/>
          <p:cNvSpPr>
            <a:spLocks noGrp="1"/>
          </p:cNvSpPr>
          <p:nvPr>
            <p:ph idx="1"/>
          </p:nvPr>
        </p:nvSpPr>
        <p:spPr/>
        <p:txBody>
          <a:bodyPr>
            <a:normAutofit fontScale="55000" lnSpcReduction="20000"/>
          </a:bodyPr>
          <a:lstStyle/>
          <a:p>
            <a:r>
              <a:rPr lang="it-IT" dirty="0" smtClean="0"/>
              <a:t>Cina importa da Russia: cellulari, pc, apparecchiature per telecomunicazioni, giocattoli, tessili, abbigliamento, parti elettroniche. &lt;quota importazioni russe in Cina, &gt;da Germania. Da Ucraina in Russia: ossido alluminio, attrezzature ferroviarie, carbone, acciaio, uranio. (Alessia </a:t>
            </a:r>
            <a:r>
              <a:rPr lang="it-IT" dirty="0" err="1" smtClean="0"/>
              <a:t>Amighini</a:t>
            </a:r>
            <a:r>
              <a:rPr lang="it-IT" dirty="0" smtClean="0"/>
              <a:t>, doc politica </a:t>
            </a:r>
            <a:r>
              <a:rPr lang="it-IT" dirty="0" err="1" smtClean="0"/>
              <a:t>econ</a:t>
            </a:r>
            <a:r>
              <a:rPr lang="it-IT" dirty="0" smtClean="0"/>
              <a:t> Piemonte Orientale). </a:t>
            </a:r>
            <a:endParaRPr lang="it-IT" dirty="0" smtClean="0"/>
          </a:p>
          <a:p>
            <a:r>
              <a:rPr lang="it-IT" dirty="0" smtClean="0"/>
              <a:t>Contratto </a:t>
            </a:r>
            <a:r>
              <a:rPr lang="it-IT" dirty="0"/>
              <a:t>30ennale di </a:t>
            </a:r>
            <a:r>
              <a:rPr lang="it-IT" dirty="0" err="1"/>
              <a:t>gazprom</a:t>
            </a:r>
            <a:r>
              <a:rPr lang="it-IT" dirty="0"/>
              <a:t> per fornire gas naturale al nord-est di Cina. Pagamento in euro per ridurre uso di $. Scambi commerciali non in $ suggerito da Harry  </a:t>
            </a:r>
            <a:r>
              <a:rPr lang="it-IT" dirty="0" err="1"/>
              <a:t>Broadman</a:t>
            </a:r>
            <a:r>
              <a:rPr lang="it-IT" dirty="0"/>
              <a:t> (funzionario di BM). Oltre metà del commercio sino-russo è in renminbi  non bloccato dalle sanzioni. Accordo </a:t>
            </a:r>
            <a:r>
              <a:rPr lang="it-IT" dirty="0" smtClean="0"/>
              <a:t>strategico.</a:t>
            </a:r>
          </a:p>
          <a:p>
            <a:r>
              <a:rPr lang="it-IT" dirty="0" smtClean="0"/>
              <a:t>Attraverso la Russia, la Cina convoglia il 90% delle sue esportazioni terrestri in Eu. </a:t>
            </a:r>
            <a:r>
              <a:rPr lang="it-IT" dirty="0" err="1" smtClean="0"/>
              <a:t>Biden</a:t>
            </a:r>
            <a:r>
              <a:rPr lang="it-IT" dirty="0" smtClean="0"/>
              <a:t>: togliere potere politico, economico alla Russia. </a:t>
            </a:r>
          </a:p>
          <a:p>
            <a:r>
              <a:rPr lang="it-IT" dirty="0" smtClean="0"/>
              <a:t>Dal 2014 intesa Cina Russia per gasdotto </a:t>
            </a:r>
            <a:r>
              <a:rPr lang="it-IT" dirty="0" err="1" smtClean="0"/>
              <a:t>Power</a:t>
            </a:r>
            <a:r>
              <a:rPr lang="it-IT" dirty="0" smtClean="0"/>
              <a:t> of Siberia (50 </a:t>
            </a:r>
            <a:r>
              <a:rPr lang="it-IT" dirty="0" err="1" smtClean="0"/>
              <a:t>mrd</a:t>
            </a:r>
            <a:r>
              <a:rPr lang="it-IT" dirty="0" smtClean="0"/>
              <a:t> di m³). Gazprom e </a:t>
            </a:r>
            <a:r>
              <a:rPr lang="it-IT" dirty="0" err="1" smtClean="0"/>
              <a:t>Cnpc</a:t>
            </a:r>
            <a:r>
              <a:rPr lang="it-IT" dirty="0" smtClean="0"/>
              <a:t> cinese firmato accordo di 30 anni per 38 </a:t>
            </a:r>
            <a:r>
              <a:rPr lang="it-IT" dirty="0" err="1" smtClean="0"/>
              <a:t>mrd</a:t>
            </a:r>
            <a:r>
              <a:rPr lang="it-IT" dirty="0" smtClean="0"/>
              <a:t> di m³ di gas. Nei primi 11 mesi del 2021 in Cina arrivate 6,6 </a:t>
            </a:r>
            <a:r>
              <a:rPr lang="it-IT" dirty="0" err="1" smtClean="0"/>
              <a:t>mil</a:t>
            </a:r>
            <a:r>
              <a:rPr lang="it-IT" dirty="0" smtClean="0"/>
              <a:t> di ton con &lt; 2,9% dell’anno prima. Pipeline dal Turkmenistan, Kazakistan, Australia, Usa, Qatar.</a:t>
            </a:r>
          </a:p>
          <a:p>
            <a:r>
              <a:rPr lang="it-IT" dirty="0" smtClean="0"/>
              <a:t>Cina è il principale partner commerciale con l’Ucraina. (A. Negri)</a:t>
            </a:r>
            <a:endParaRPr lang="it-IT" dirty="0"/>
          </a:p>
        </p:txBody>
      </p:sp>
      <p:sp>
        <p:nvSpPr>
          <p:cNvPr id="4" name="Segnaposto data 3"/>
          <p:cNvSpPr>
            <a:spLocks noGrp="1"/>
          </p:cNvSpPr>
          <p:nvPr>
            <p:ph type="dt" sz="half" idx="10"/>
          </p:nvPr>
        </p:nvSpPr>
        <p:spPr/>
        <p:txBody>
          <a:bodyPr/>
          <a:lstStyle/>
          <a:p>
            <a:fld id="{710B2D8A-2E39-46C8-9329-1203075FC16D}"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7</a:t>
            </a:fld>
            <a:endParaRPr lang="it-IT"/>
          </a:p>
        </p:txBody>
      </p:sp>
    </p:spTree>
    <p:extLst>
      <p:ext uri="{BB962C8B-B14F-4D97-AF65-F5344CB8AC3E}">
        <p14:creationId xmlns:p14="http://schemas.microsoft.com/office/powerpoint/2010/main" val="3371975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Conflittualità valutaria</a:t>
            </a:r>
            <a:endParaRPr lang="it-IT" dirty="0"/>
          </a:p>
        </p:txBody>
      </p:sp>
      <p:sp>
        <p:nvSpPr>
          <p:cNvPr id="3" name="Segnaposto contenuto 2"/>
          <p:cNvSpPr>
            <a:spLocks noGrp="1"/>
          </p:cNvSpPr>
          <p:nvPr>
            <p:ph idx="1"/>
          </p:nvPr>
        </p:nvSpPr>
        <p:spPr/>
        <p:txBody>
          <a:bodyPr>
            <a:normAutofit fontScale="62500" lnSpcReduction="20000"/>
          </a:bodyPr>
          <a:lstStyle/>
          <a:p>
            <a:r>
              <a:rPr lang="it-IT" dirty="0" smtClean="0"/>
              <a:t>Molti stati si sposterebbero sulle transazioni in euro o su altre «valute pregiate» come riserva o per importazione di idrocarburi, intaccando l’egemonia del $. Venezuela, Russia o Cina (riserve, investimenti o scambi) potrebbero determinare un tracollo del $.</a:t>
            </a:r>
          </a:p>
          <a:p>
            <a:r>
              <a:rPr lang="it-IT" dirty="0" smtClean="0"/>
              <a:t>Euro: maggior sicurezza per </a:t>
            </a:r>
            <a:r>
              <a:rPr lang="it-IT" i="1" dirty="0" smtClean="0"/>
              <a:t>ide</a:t>
            </a:r>
            <a:r>
              <a:rPr lang="it-IT" dirty="0" smtClean="0"/>
              <a:t> (America Latina, Russia, Cina. Rinnovato ruolo russo nell’area (dal Caucaso, al Caspio, paesi ex Urss ed ex Confederazione stati indipendenti, Kazakhstan, Uzbekistan, Tajikistan, Kirghizistan, Turkmenistan, con l’accordo cinese.</a:t>
            </a:r>
          </a:p>
          <a:p>
            <a:r>
              <a:rPr lang="it-IT" dirty="0" smtClean="0"/>
              <a:t>Integrazione di India, Pakistan, Cina nel </a:t>
            </a:r>
            <a:r>
              <a:rPr lang="it-IT" dirty="0" err="1" smtClean="0"/>
              <a:t>Wto</a:t>
            </a:r>
            <a:r>
              <a:rPr lang="it-IT" dirty="0" smtClean="0"/>
              <a:t>, nel </a:t>
            </a:r>
            <a:r>
              <a:rPr lang="it-IT" dirty="0" err="1" smtClean="0"/>
              <a:t>mdpc</a:t>
            </a:r>
            <a:r>
              <a:rPr lang="it-IT" dirty="0" smtClean="0"/>
              <a:t> a danno dei paesi emergenti minori. Create istituzioni a protezione del diritto di proprietà. Maggiore coordinamento dell’area. Adeguamento del corso dei cambi  delle valute est-Asia. Liberalizzazione di beni e servizi per una nuova </a:t>
            </a:r>
            <a:r>
              <a:rPr lang="it-IT" i="1" dirty="0" smtClean="0"/>
              <a:t>divisione internazionale del lavoro</a:t>
            </a:r>
            <a:r>
              <a:rPr lang="it-IT" dirty="0" smtClean="0"/>
              <a:t> (globalizzazione). Riforme e istituzioni </a:t>
            </a:r>
            <a:r>
              <a:rPr lang="it-IT" dirty="0" err="1" smtClean="0"/>
              <a:t>sovrastatuali</a:t>
            </a:r>
            <a:r>
              <a:rPr lang="it-IT" dirty="0" smtClean="0"/>
              <a:t> per un mercato obbligazionario asiatico.</a:t>
            </a:r>
          </a:p>
          <a:p>
            <a:r>
              <a:rPr lang="it-IT" dirty="0" smtClean="0"/>
              <a:t>Indebolire produzione e esportazione Eu  da parte del $ per il predominio nelle aree valutarie di riferimento.</a:t>
            </a:r>
            <a:endParaRPr lang="it-IT" dirty="0"/>
          </a:p>
        </p:txBody>
      </p:sp>
      <p:sp>
        <p:nvSpPr>
          <p:cNvPr id="4" name="Segnaposto data 3"/>
          <p:cNvSpPr>
            <a:spLocks noGrp="1"/>
          </p:cNvSpPr>
          <p:nvPr>
            <p:ph type="dt" sz="half" idx="10"/>
          </p:nvPr>
        </p:nvSpPr>
        <p:spPr/>
        <p:txBody>
          <a:bodyPr/>
          <a:lstStyle/>
          <a:p>
            <a:fld id="{DFB7F3E7-4C44-4E28-8F2D-B4FD308C0AFF}"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8</a:t>
            </a:fld>
            <a:endParaRPr lang="it-IT"/>
          </a:p>
        </p:txBody>
      </p:sp>
    </p:spTree>
    <p:extLst>
      <p:ext uri="{BB962C8B-B14F-4D97-AF65-F5344CB8AC3E}">
        <p14:creationId xmlns:p14="http://schemas.microsoft.com/office/powerpoint/2010/main" val="800593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Crisi globale: corso dei cambi e sfruttamento</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Usa: favore in </a:t>
            </a:r>
            <a:r>
              <a:rPr lang="it-IT" dirty="0"/>
              <a:t>tutto il mondo </a:t>
            </a:r>
            <a:r>
              <a:rPr lang="it-IT" dirty="0" smtClean="0"/>
              <a:t>ai suoi investimenti. Con politiche solide e stabili in Usa le altre economie, come area d’influenza, devono concordare. Il capitale finanziario multi/trans/nazionale dell’area $ è capace di estorcere quantità di </a:t>
            </a:r>
            <a:r>
              <a:rPr lang="it-IT" dirty="0" err="1" smtClean="0"/>
              <a:t>pv</a:t>
            </a:r>
            <a:r>
              <a:rPr lang="it-IT" dirty="0" smtClean="0"/>
              <a:t> o profitto, maggiore rispetto ad altri cap.</a:t>
            </a:r>
          </a:p>
          <a:p>
            <a:r>
              <a:rPr lang="it-IT" dirty="0" smtClean="0"/>
              <a:t>Denaro proveniente da altre parti del mondo, dove massimo è lo sfruttamento (Corea, Taiwan, Filippine, Brasile..), affluisce in Usa e si trasforma in $ . Le condizioni di ciò che deve avvenire «sono e non sono entro la sfera della circolazione». Contraddizioni a causa dell’allargamento della riproduzione su scala mondiale tra paese ricco e lo sviluppo industriale con sottomissione della popolazione dei luoghi di estrazione diretta di </a:t>
            </a:r>
            <a:r>
              <a:rPr lang="it-IT" dirty="0" err="1" smtClean="0"/>
              <a:t>pv</a:t>
            </a:r>
            <a:r>
              <a:rPr lang="it-IT" dirty="0" smtClean="0"/>
              <a:t>. («nuove colonie» imperialistiche). [reali guerre valutarie,lez.2/3] </a:t>
            </a:r>
            <a:endParaRPr lang="it-IT" dirty="0"/>
          </a:p>
        </p:txBody>
      </p:sp>
      <p:sp>
        <p:nvSpPr>
          <p:cNvPr id="4" name="Segnaposto data 3"/>
          <p:cNvSpPr>
            <a:spLocks noGrp="1"/>
          </p:cNvSpPr>
          <p:nvPr>
            <p:ph type="dt" sz="half" idx="10"/>
          </p:nvPr>
        </p:nvSpPr>
        <p:spPr/>
        <p:txBody>
          <a:bodyPr/>
          <a:lstStyle/>
          <a:p>
            <a:fld id="{6CAF9670-AE28-49E7-B316-BE00F89DD831}" type="datetime1">
              <a:rPr lang="it-IT" smtClean="0"/>
              <a:t>09/03/2022</a:t>
            </a:fld>
            <a:endParaRPr lang="it-IT"/>
          </a:p>
        </p:txBody>
      </p:sp>
      <p:sp>
        <p:nvSpPr>
          <p:cNvPr id="5" name="Segnaposto piè di pagina 4"/>
          <p:cNvSpPr>
            <a:spLocks noGrp="1"/>
          </p:cNvSpPr>
          <p:nvPr>
            <p:ph type="ftr" sz="quarter" idx="11"/>
          </p:nvPr>
        </p:nvSpPr>
        <p:spPr/>
        <p:txBody>
          <a:bodyPr/>
          <a:lstStyle/>
          <a:p>
            <a:r>
              <a:rPr lang="it-IT" smtClean="0"/>
              <a:t>carla filosa</a:t>
            </a:r>
            <a:endParaRPr lang="it-IT"/>
          </a:p>
        </p:txBody>
      </p:sp>
      <p:sp>
        <p:nvSpPr>
          <p:cNvPr id="6" name="Segnaposto numero diapositiva 5"/>
          <p:cNvSpPr>
            <a:spLocks noGrp="1"/>
          </p:cNvSpPr>
          <p:nvPr>
            <p:ph type="sldNum" sz="quarter" idx="12"/>
          </p:nvPr>
        </p:nvSpPr>
        <p:spPr/>
        <p:txBody>
          <a:bodyPr/>
          <a:lstStyle/>
          <a:p>
            <a:fld id="{24FF78E9-1CA5-4CBE-99B9-886A25C4CEDD}" type="slidenum">
              <a:rPr lang="it-IT" smtClean="0"/>
              <a:t>9</a:t>
            </a:fld>
            <a:endParaRPr lang="it-IT"/>
          </a:p>
        </p:txBody>
      </p:sp>
    </p:spTree>
    <p:extLst>
      <p:ext uri="{BB962C8B-B14F-4D97-AF65-F5344CB8AC3E}">
        <p14:creationId xmlns:p14="http://schemas.microsoft.com/office/powerpoint/2010/main" val="236279687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4592</TotalTime>
  <Words>2340</Words>
  <Application>Microsoft Office PowerPoint</Application>
  <PresentationFormat>Presentazione su schermo (4:3)</PresentationFormat>
  <Paragraphs>87</Paragraphs>
  <Slides>13</Slides>
  <Notes>0</Notes>
  <HiddenSlides>0</HiddenSlides>
  <MMClips>0</MMClips>
  <ScaleCrop>false</ScaleCrop>
  <HeadingPairs>
    <vt:vector size="4" baseType="variant">
      <vt:variant>
        <vt:lpstr>Tema</vt:lpstr>
      </vt:variant>
      <vt:variant>
        <vt:i4>1</vt:i4>
      </vt:variant>
      <vt:variant>
        <vt:lpstr>Titoli diapositive</vt:lpstr>
      </vt:variant>
      <vt:variant>
        <vt:i4>13</vt:i4>
      </vt:variant>
    </vt:vector>
  </HeadingPairs>
  <TitlesOfParts>
    <vt:vector size="14" baseType="lpstr">
      <vt:lpstr>Tema di Office</vt:lpstr>
      <vt:lpstr>Crisi globale 3. Ruolo bellico.</vt:lpstr>
      <vt:lpstr>Guerra/violenza specifica</vt:lpstr>
      <vt:lpstr>Engels versus Dühring</vt:lpstr>
      <vt:lpstr>Distruzione e sovrapproduzione</vt:lpstr>
      <vt:lpstr>Ristrutturazione di capitale necessaria alla crisi</vt:lpstr>
      <vt:lpstr>Radici economiche dell’imperialismo</vt:lpstr>
      <vt:lpstr>&lt;unità Usa-Eu-Nato. Vendita di + armi, sicurezza, gas</vt:lpstr>
      <vt:lpstr>Conflittualità valutaria</vt:lpstr>
      <vt:lpstr>Crisi globale: corso dei cambi e sfruttamento</vt:lpstr>
      <vt:lpstr>Oscillazioni del tasso d’interesse</vt:lpstr>
      <vt:lpstr> Corso dei cambi riposa su reali rapporti materiali e di valore </vt:lpstr>
      <vt:lpstr>Impatto delle sanzioni 1 (Haider A. Khan)</vt:lpstr>
      <vt:lpstr>Impatto delle sanzioni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guerra</dc:title>
  <dc:creator>carla filosa</dc:creator>
  <cp:lastModifiedBy>carla filosa</cp:lastModifiedBy>
  <cp:revision>49</cp:revision>
  <dcterms:created xsi:type="dcterms:W3CDTF">2022-03-05T09:43:54Z</dcterms:created>
  <dcterms:modified xsi:type="dcterms:W3CDTF">2022-03-09T11:11:52Z</dcterms:modified>
</cp:coreProperties>
</file>