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8" r:id="rId4"/>
    <p:sldId id="257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FE8F2-EDCA-4B66-BBD8-BBB40B530991}" type="datetimeFigureOut">
              <a:rPr lang="it-IT" smtClean="0"/>
              <a:t>23/02/2022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4AC87-2FAF-435C-8C32-D82F9D9035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52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92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6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71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90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85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88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94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65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81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19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39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9D71-1BC1-432F-B384-2F5EACE11E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34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/>
          <a:lstStyle/>
          <a:p>
            <a:r>
              <a:rPr lang="it-IT" dirty="0" smtClean="0"/>
              <a:t>1. Crisi specifica. Ideologia della crisi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Dal greco: «forza distintiva, separazione, scelta … esito».  «Separazione violenta delle antitesi e contraddizioni, resesi indipendenti» (compra /vendita, produzione/circolazione…), risultato dello svolgimento del </a:t>
            </a:r>
            <a:r>
              <a:rPr lang="it-IT" dirty="0" err="1" smtClean="0"/>
              <a:t>mdpc</a:t>
            </a:r>
            <a:r>
              <a:rPr lang="it-IT" dirty="0" smtClean="0"/>
              <a:t>, compimento della «</a:t>
            </a:r>
            <a:r>
              <a:rPr lang="it-IT" b="1" dirty="0" smtClean="0"/>
              <a:t>legge» del valore che ne mostra l’unità</a:t>
            </a:r>
            <a:r>
              <a:rPr lang="it-IT" dirty="0" smtClean="0"/>
              <a:t>. Ideologizzazione:  </a:t>
            </a:r>
          </a:p>
          <a:p>
            <a:r>
              <a:rPr lang="it-IT" dirty="0" smtClean="0"/>
              <a:t>Negare, occultare, dissimulare, mistificare, rovesciare.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34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«Ma cos’è questa crisi?…»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Rodolfo De Angelis (1893-1965) l’ha scritta nel 1933. ha lavorato con </a:t>
            </a:r>
            <a:r>
              <a:rPr lang="it-IT" dirty="0" err="1" smtClean="0"/>
              <a:t>Cangiullo</a:t>
            </a:r>
            <a:r>
              <a:rPr lang="it-IT" dirty="0" smtClean="0"/>
              <a:t>, direttore artistico, </a:t>
            </a:r>
            <a:r>
              <a:rPr lang="it-IT" dirty="0" err="1" smtClean="0"/>
              <a:t>Prampolini</a:t>
            </a:r>
            <a:r>
              <a:rPr lang="it-IT" dirty="0" smtClean="0"/>
              <a:t> e Marinetti. Futurista, bloccato il suo teatro a Firenze nel ‘22 da squadre fasciste. Nel ‘29 fonda la DEA, casa editrice per incidere il suo repertorio. Costituisce la Discoteca di Stato. Nel ‘24-’25 incide voci di generali della 1° guerra mondiale, uomini di stato, scrittori, poeti «La parola dei grandi».</a:t>
            </a:r>
          </a:p>
          <a:p>
            <a:r>
              <a:rPr lang="it-IT" dirty="0" smtClean="0"/>
              <a:t>Indica con l’ironia la crisi a legittimazione d’ogni male, a induzione d’insicurezze, a ineguale distribuzione della ricchezza come causa, a stallo politico, avidità del dominio, impoverimento, corruzione, canzonatura della moda. Rimane l’inconoscibilità sociale delle cause.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27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Ideologia dominante (</a:t>
            </a:r>
            <a:r>
              <a:rPr lang="it-IT" dirty="0" err="1" smtClean="0"/>
              <a:t>postfordismo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Perdita di senso della categoria </a:t>
            </a:r>
            <a:r>
              <a:rPr lang="it-IT" i="1" dirty="0" smtClean="0"/>
              <a:t>logica</a:t>
            </a:r>
            <a:r>
              <a:rPr lang="it-IT" dirty="0" smtClean="0"/>
              <a:t> sostituita dalla forma materiale di esistenza («sistema industriale»), quale sua organizzazione storica.</a:t>
            </a:r>
          </a:p>
          <a:p>
            <a:r>
              <a:rPr lang="it-IT" dirty="0" smtClean="0"/>
              <a:t>Confusione tra </a:t>
            </a:r>
            <a:r>
              <a:rPr lang="it-IT" b="1" dirty="0" smtClean="0"/>
              <a:t>oggettivazione</a:t>
            </a:r>
            <a:r>
              <a:rPr lang="it-IT" dirty="0" smtClean="0"/>
              <a:t> e </a:t>
            </a:r>
            <a:r>
              <a:rPr lang="it-IT" b="1" dirty="0" smtClean="0"/>
              <a:t>alienazione </a:t>
            </a:r>
            <a:r>
              <a:rPr lang="it-IT" dirty="0" smtClean="0"/>
              <a:t>= trasposizione del sociale nel materiale, del transeunte nell’«invariante» come </a:t>
            </a:r>
            <a:r>
              <a:rPr lang="it-IT" i="1" dirty="0" smtClean="0"/>
              <a:t>immediata</a:t>
            </a:r>
            <a:r>
              <a:rPr lang="it-IT" dirty="0" smtClean="0"/>
              <a:t> identificazione. Processo </a:t>
            </a:r>
            <a:r>
              <a:rPr lang="it-IT" i="1" dirty="0" smtClean="0"/>
              <a:t>lavorativo/processo di valorizzazione</a:t>
            </a:r>
            <a:r>
              <a:rPr lang="it-IT" dirty="0" smtClean="0"/>
              <a:t>, che rinvia  a </a:t>
            </a:r>
            <a:r>
              <a:rPr lang="it-IT" i="1" dirty="0" smtClean="0"/>
              <a:t>valore d’uso/valore</a:t>
            </a:r>
            <a:r>
              <a:rPr lang="it-IT" dirty="0" smtClean="0"/>
              <a:t> della merce. </a:t>
            </a:r>
            <a:r>
              <a:rPr lang="it-IT" i="1" dirty="0" smtClean="0"/>
              <a:t>Opposizione dialettica tra base materiale e forma sociale. Antitesi dell’unità sociale, unica relazione.</a:t>
            </a:r>
          </a:p>
          <a:p>
            <a:r>
              <a:rPr lang="it-IT" dirty="0" smtClean="0"/>
              <a:t>Tecnologie come indipendenti e svincolate dallo sviluppo storico sociale, cui si sostituiscono. Il capitale fa apparire come sue le tecniche, macchine, conoscenza di cui si ignora l’appropriazione. Fissità </a:t>
            </a:r>
            <a:r>
              <a:rPr lang="it-IT" dirty="0" err="1" smtClean="0"/>
              <a:t>adialettica</a:t>
            </a:r>
            <a:r>
              <a:rPr lang="it-IT" dirty="0" smtClean="0"/>
              <a:t> di </a:t>
            </a:r>
            <a:r>
              <a:rPr lang="it-IT" dirty="0" err="1" smtClean="0"/>
              <a:t>mdp</a:t>
            </a:r>
            <a:r>
              <a:rPr lang="it-IT" dirty="0" smtClean="0"/>
              <a:t> «fordista», «</a:t>
            </a:r>
            <a:r>
              <a:rPr lang="it-IT" dirty="0" err="1" smtClean="0"/>
              <a:t>toyotista</a:t>
            </a:r>
            <a:r>
              <a:rPr lang="it-IT" dirty="0" smtClean="0"/>
              <a:t>».</a:t>
            </a:r>
            <a:r>
              <a:rPr lang="it-IT" i="1" dirty="0" smtClean="0"/>
              <a:t> Apparenza reale</a:t>
            </a:r>
            <a:r>
              <a:rPr lang="it-IT" dirty="0" smtClean="0"/>
              <a:t> = coincidenza di </a:t>
            </a:r>
            <a:r>
              <a:rPr lang="it-IT" dirty="0" err="1" smtClean="0"/>
              <a:t>ogg</a:t>
            </a:r>
            <a:r>
              <a:rPr lang="it-IT" dirty="0" smtClean="0"/>
              <a:t> e </a:t>
            </a:r>
            <a:r>
              <a:rPr lang="it-IT" dirty="0" err="1" smtClean="0"/>
              <a:t>alien</a:t>
            </a:r>
            <a:r>
              <a:rPr lang="it-IT" dirty="0" smtClean="0"/>
              <a:t>. Spiegare = sostituire al fenomenico il funzionamento reale dalle cause agli effetti, appropriarsi conoscitivamente delle proprie condizioni di vita, scansare le narrazioni dominanti funzionali al consenso, rassegnazione.</a:t>
            </a:r>
          </a:p>
          <a:p>
            <a:r>
              <a:rPr lang="it-IT" dirty="0" smtClean="0"/>
              <a:t>Conoscere il funzionamento dei circuiti finanziari imperialistici è anche conoscere l’attualità, la ricchezza prodotta e futura che non serve ai bisogni sociali, ma all’accumulazione di </a:t>
            </a:r>
            <a:r>
              <a:rPr lang="it-IT" dirty="0" err="1" smtClean="0"/>
              <a:t>pv</a:t>
            </a:r>
            <a:r>
              <a:rPr lang="it-IT" dirty="0" smtClean="0"/>
              <a:t> tramite rapina ai capitali più deboli. (In Italia  2020-21 posti di lavoro persi, minor costo di riproduzione, e  minor crescita salariale &lt;povertà, </a:t>
            </a:r>
            <a:r>
              <a:rPr lang="it-IT" dirty="0" err="1" smtClean="0"/>
              <a:t>ritradizionalizzazione</a:t>
            </a:r>
            <a:r>
              <a:rPr lang="it-IT" dirty="0" smtClean="0"/>
              <a:t> ruoli di genere, rinuncia conquiste: - 5% donne, -3,9% uomini nel 2020).</a:t>
            </a:r>
          </a:p>
          <a:p>
            <a:r>
              <a:rPr lang="it-IT" dirty="0" smtClean="0"/>
              <a:t>Il modello liberista si è rivelato falsificazione della realtà che viviamo. Lo stato sociale, risultato  del patto di classe, va smantellato. L’evasione fiscale: bacino di voti e privilegi è funzionale alla polarizzazione della ricchezza privata, induzione alla rassegnazione e impotenza. Sottrazione delle risorse sociali per privatizzarle (acqua). Svendita del patrimonio pubblico. Allontanamento delle decisioni dei cittadini, strangolamento degli Enti Locali ad opera delle banche (titoli tossici, derivati..)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07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Modo di produzione quale categoria centrale caratterizzante: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Duplicità contraddittoria di merce (denaro) e lavoro; capitale e forza-lavoro come forme peculiari della merce. Duplicità del reale.</a:t>
            </a:r>
          </a:p>
          <a:p>
            <a:r>
              <a:rPr lang="it-IT" dirty="0" smtClean="0"/>
              <a:t>Insostituibilità della logica dialettica nell’analisi del movimento storico. La crisi e le sue fasi si supera solo sulla pelle dei lavoratori, nell’unità identitaria capitale/lavoro.</a:t>
            </a:r>
          </a:p>
          <a:p>
            <a:r>
              <a:rPr lang="it-IT" dirty="0" smtClean="0"/>
              <a:t>La crisi da eccesso di sovrapproduzione si situa nel mercato mondiale che muta la divisione del lavoro, riorganizza i cicli produttivi, riprende il comando sul lavoro e dominio sulla scienza da parte del capitale.</a:t>
            </a:r>
          </a:p>
          <a:p>
            <a:r>
              <a:rPr lang="it-IT" dirty="0" smtClean="0"/>
              <a:t>La crisi è crisi di capitale e viene rovesciata in crisi di lavoro. La nozione che i lavoratori conoscono è il licenziamento, l’abbassamento salariale, l’impossibilità a pagare mutui, prezzi al rialzo, bollette ecc. Non risalgono alle cause che non possono così nemmeno combattere. Chiedono l’intercessione dello stato non  vedendolo colluso, veicolo del comando sul lavoro.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17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Processo lavorativo e di valorizzazione uniti e contraddittorii, specificità.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Nel processo lavorativo viene a crearsi valore e plusvalore nelle merci, che dovranno scambiarsi con denaro nel processo di circolazione (momento della produzione). Contemporaneamente si crea un sistema di sfruttamento delle qualità umane con supporto della scienza.</a:t>
            </a:r>
          </a:p>
          <a:p>
            <a:r>
              <a:rPr lang="it-IT" dirty="0" smtClean="0"/>
              <a:t>Universale appropriazione di natura e connessione sociale (civilizzazione). La natura diventa oggetto di utilità; la conoscenza teoretica diventa astuzia per renderla sia oggetto di consumo sia mezzo di produzione.</a:t>
            </a:r>
          </a:p>
          <a:p>
            <a:r>
              <a:rPr lang="it-IT" dirty="0" smtClean="0"/>
              <a:t>Capitale come ostacolo alla produzione solo </a:t>
            </a:r>
            <a:r>
              <a:rPr lang="it-IT" i="1" dirty="0" smtClean="0"/>
              <a:t>idealmente</a:t>
            </a:r>
            <a:r>
              <a:rPr lang="it-IT" dirty="0" smtClean="0"/>
              <a:t> superato. Tendenza alla sua soppressione. Necessità della sovrapproduzione. Scisso dal sistema dei bisogni, il fine è produzione di </a:t>
            </a:r>
            <a:r>
              <a:rPr lang="it-IT" dirty="0" err="1" smtClean="0"/>
              <a:t>pv</a:t>
            </a:r>
            <a:r>
              <a:rPr lang="it-IT" dirty="0" smtClean="0"/>
              <a:t>, ricchezza accumulabile e appropriabile. Forma sociale di transizione.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05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Unità di produzione e circolazione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Tempo di Circolazione (non-tempo di lavoro, detrazione di valore creato) come negazione, ostacolo col tempo di produzione. Metamorfosi della merce nella forma denaro che predispone a nuova rotazione di capitale, di produzione e riproduzione di </a:t>
            </a:r>
            <a:r>
              <a:rPr lang="it-IT" dirty="0" err="1"/>
              <a:t>pv</a:t>
            </a:r>
            <a:r>
              <a:rPr lang="it-IT" dirty="0"/>
              <a:t>. Se quella non avviene in tempo per pagamenti pregressi insolvibili, scoppia la </a:t>
            </a:r>
            <a:r>
              <a:rPr lang="it-IT" b="1" dirty="0"/>
              <a:t>crisi</a:t>
            </a:r>
            <a:r>
              <a:rPr lang="it-IT" dirty="0"/>
              <a:t> visibile nella diminuzione dello scambio tra capitali. </a:t>
            </a:r>
            <a:r>
              <a:rPr lang="it-IT" b="1" dirty="0"/>
              <a:t>Appare</a:t>
            </a:r>
            <a:r>
              <a:rPr lang="it-IT" dirty="0"/>
              <a:t> come crisi monetaria.</a:t>
            </a:r>
          </a:p>
          <a:p>
            <a:r>
              <a:rPr lang="it-IT" dirty="0"/>
              <a:t>Risultato, non movimento appare dalla separazione dei vari momenti. Processo ciclico attraverso stadi differenti, </a:t>
            </a:r>
            <a:r>
              <a:rPr lang="it-IT" b="1" dirty="0"/>
              <a:t>movimento</a:t>
            </a:r>
            <a:r>
              <a:rPr lang="it-IT" dirty="0"/>
              <a:t>. Produzione e circolazione su grande scala.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70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Capitale: ostacolo allo sviluppo delle </a:t>
            </a:r>
            <a:r>
              <a:rPr lang="it-IT" smtClean="0"/>
              <a:t>forze produttive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I capitali sono costretti dalle stesse cause a sviluppare continuamente le forze produttive e a ostacolarle, quale «contraddizione in processo». La «tendenza verso lo sviluppo assoluto delle f p indipendentemente dal v e </a:t>
            </a:r>
            <a:r>
              <a:rPr lang="it-IT" dirty="0" err="1" smtClean="0"/>
              <a:t>pv</a:t>
            </a:r>
            <a:r>
              <a:rPr lang="it-IT" dirty="0" smtClean="0"/>
              <a:t> in esse contenuto, ..e anche dalle condizioni sociali,.. Ma nello stesso tempo tale produzione ha come scopo la conservazione del v-capitale esistente e la sua massima valorizzazione.</a:t>
            </a:r>
          </a:p>
          <a:p>
            <a:r>
              <a:rPr lang="it-IT" dirty="0" smtClean="0"/>
              <a:t>Quando è raggiunto un certo grado di maturità, la forma storica determinata viene lasciata cadere e cede il posto a una più elevata. Si riconosce… una tale </a:t>
            </a:r>
            <a:r>
              <a:rPr lang="it-IT" b="1" dirty="0" smtClean="0"/>
              <a:t>crisi</a:t>
            </a:r>
            <a:r>
              <a:rPr lang="it-IT" dirty="0" smtClean="0"/>
              <a:t> quando guadagnano in ampiezza e profondità la contraddizione e il contrasto tra i rapporti di distribuzione.. </a:t>
            </a:r>
            <a:r>
              <a:rPr lang="it-IT" dirty="0"/>
              <a:t>e</a:t>
            </a:r>
            <a:r>
              <a:rPr lang="it-IT" dirty="0" smtClean="0"/>
              <a:t> produzione, e le forze produttive.. Subentra allora un conflitto tra lo sviluppo materiale </a:t>
            </a:r>
            <a:r>
              <a:rPr lang="it-IT" smtClean="0"/>
              <a:t>della produzione e la sua forma sociale».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23/02/2022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9D71-1BC1-432F-B384-2F5EACE11E5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693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1083</Words>
  <Application>Microsoft Office PowerPoint</Application>
  <PresentationFormat>Presentazione su schermo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1. Crisi specifica. Ideologia della crisi</vt:lpstr>
      <vt:lpstr>«Ma cos’è questa crisi?…»</vt:lpstr>
      <vt:lpstr>Ideologia dominante (postfordismo)</vt:lpstr>
      <vt:lpstr>Modo di produzione quale categoria centrale caratterizzante:</vt:lpstr>
      <vt:lpstr>Processo lavorativo e di valorizzazione uniti e contraddittorii, specificità.</vt:lpstr>
      <vt:lpstr>Unità di produzione e circolazione</vt:lpstr>
      <vt:lpstr>Capitale: ostacolo allo sviluppo delle forze produttive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Ideologia della crisi</dc:title>
  <dc:creator>carla filosa</dc:creator>
  <cp:lastModifiedBy>Vania Lucertini</cp:lastModifiedBy>
  <cp:revision>30</cp:revision>
  <dcterms:created xsi:type="dcterms:W3CDTF">2022-02-15T10:25:47Z</dcterms:created>
  <dcterms:modified xsi:type="dcterms:W3CDTF">2022-02-23T12:57:07Z</dcterms:modified>
</cp:coreProperties>
</file>