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0" r:id="rId3"/>
    <p:sldId id="261" r:id="rId4"/>
    <p:sldId id="262" r:id="rId5"/>
    <p:sldId id="259" r:id="rId6"/>
    <p:sldId id="258" r:id="rId7"/>
    <p:sldId id="263" r:id="rId8"/>
    <p:sldId id="264" r:id="rId9"/>
    <p:sldId id="267" r:id="rId10"/>
    <p:sldId id="265" r:id="rId11"/>
    <p:sldId id="266" r:id="rId1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94C71-1819-4CA8-B8E9-A7E7B69640CD}" type="datetimeFigureOut">
              <a:rPr lang="it-IT" smtClean="0"/>
              <a:t>31/03/2021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4E7D2E-33B3-44B6-BA6A-6DD8A9C265D4}" type="slidenum">
              <a:rPr lang="it-IT" smtClean="0"/>
              <a:t>‹N›</a:t>
            </a:fld>
            <a:endParaRPr lang="it-IT"/>
          </a:p>
        </p:txBody>
      </p:sp>
    </p:spTree>
    <p:extLst>
      <p:ext uri="{BB962C8B-B14F-4D97-AF65-F5344CB8AC3E}">
        <p14:creationId xmlns:p14="http://schemas.microsoft.com/office/powerpoint/2010/main" val="2808855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2BECE9E6-8D6F-4468-AD73-4E54D96183B2}"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447634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E8919BF-D2E7-4DF7-A04B-83ECAD82ABB6}"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613453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E61F67B-F896-46A1-997C-59F348BB1C4D}"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1636275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CEBDC11-777D-46A7-B802-4069B70944CD}"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3981007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86D05F5-EB7F-4E39-AF31-4313A7D2CC3B}"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70760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C41345F-D193-4E0A-A931-2AC45B6EEDB9}" type="datetime1">
              <a:rPr lang="it-IT" smtClean="0"/>
              <a:t>31/03/2021</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111080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089A576-6B89-4061-AEBE-BF46D3A48BE5}" type="datetime1">
              <a:rPr lang="it-IT" smtClean="0"/>
              <a:t>31/03/2021</a:t>
            </a:fld>
            <a:endParaRPr lang="it-IT"/>
          </a:p>
        </p:txBody>
      </p:sp>
      <p:sp>
        <p:nvSpPr>
          <p:cNvPr id="8" name="Segnaposto piè di pagina 7"/>
          <p:cNvSpPr>
            <a:spLocks noGrp="1"/>
          </p:cNvSpPr>
          <p:nvPr>
            <p:ph type="ftr" sz="quarter" idx="11"/>
          </p:nvPr>
        </p:nvSpPr>
        <p:spPr/>
        <p:txBody>
          <a:bodyPr/>
          <a:lstStyle/>
          <a:p>
            <a:r>
              <a:rPr lang="it-IT" smtClean="0"/>
              <a:t>carla filosa</a:t>
            </a:r>
            <a:endParaRPr lang="it-IT"/>
          </a:p>
        </p:txBody>
      </p:sp>
      <p:sp>
        <p:nvSpPr>
          <p:cNvPr id="9" name="Segnaposto numero diapositiva 8"/>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415203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7AA1C7F-6C20-4EA7-BC3A-05DB32DC6901}" type="datetime1">
              <a:rPr lang="it-IT" smtClean="0"/>
              <a:t>31/03/2021</a:t>
            </a:fld>
            <a:endParaRPr lang="it-IT"/>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15566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F25A9E5-76CC-49C4-81D1-FE73EA8015C3}" type="datetime1">
              <a:rPr lang="it-IT" smtClean="0"/>
              <a:t>31/03/2021</a:t>
            </a:fld>
            <a:endParaRPr lang="it-IT"/>
          </a:p>
        </p:txBody>
      </p:sp>
      <p:sp>
        <p:nvSpPr>
          <p:cNvPr id="3" name="Segnaposto piè di pagina 2"/>
          <p:cNvSpPr>
            <a:spLocks noGrp="1"/>
          </p:cNvSpPr>
          <p:nvPr>
            <p:ph type="ftr" sz="quarter" idx="11"/>
          </p:nvPr>
        </p:nvSpPr>
        <p:spPr/>
        <p:txBody>
          <a:bodyPr/>
          <a:lstStyle/>
          <a:p>
            <a:r>
              <a:rPr lang="it-IT" smtClean="0"/>
              <a:t>carla filosa</a:t>
            </a:r>
            <a:endParaRPr lang="it-IT"/>
          </a:p>
        </p:txBody>
      </p:sp>
      <p:sp>
        <p:nvSpPr>
          <p:cNvPr id="4" name="Segnaposto numero diapositiva 3"/>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953970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9F6F55D-666D-4C65-B798-9553B7240453}" type="datetime1">
              <a:rPr lang="it-IT" smtClean="0"/>
              <a:t>31/03/2021</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226306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D81853A-EBDE-4A21-84B5-A737B447F189}" type="datetime1">
              <a:rPr lang="it-IT" smtClean="0"/>
              <a:t>31/03/2021</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CB80011C-9F5A-45B0-957F-410FB1B33023}" type="slidenum">
              <a:rPr lang="it-IT" smtClean="0"/>
              <a:t>‹N›</a:t>
            </a:fld>
            <a:endParaRPr lang="it-IT"/>
          </a:p>
        </p:txBody>
      </p:sp>
    </p:spTree>
    <p:extLst>
      <p:ext uri="{BB962C8B-B14F-4D97-AF65-F5344CB8AC3E}">
        <p14:creationId xmlns:p14="http://schemas.microsoft.com/office/powerpoint/2010/main" val="493852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1B387-4919-4CA7-B5EC-A96CE48380CA}" type="datetime1">
              <a:rPr lang="it-IT" smtClean="0"/>
              <a:t>31/03/2021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carla filosa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0011C-9F5A-45B0-957F-410FB1B33023}" type="slidenum">
              <a:rPr lang="it-IT" smtClean="0"/>
              <a:t>‹N›</a:t>
            </a:fld>
            <a:endParaRPr lang="it-IT"/>
          </a:p>
        </p:txBody>
      </p:sp>
    </p:spTree>
    <p:extLst>
      <p:ext uri="{BB962C8B-B14F-4D97-AF65-F5344CB8AC3E}">
        <p14:creationId xmlns:p14="http://schemas.microsoft.com/office/powerpoint/2010/main" val="41793356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Il fenomeno «diseguaglianze»</a:t>
            </a:r>
            <a:endParaRPr lang="it-IT" dirty="0"/>
          </a:p>
        </p:txBody>
      </p:sp>
      <p:sp>
        <p:nvSpPr>
          <p:cNvPr id="3" name="Sottotitolo 2"/>
          <p:cNvSpPr>
            <a:spLocks noGrp="1"/>
          </p:cNvSpPr>
          <p:nvPr>
            <p:ph type="subTitle" idx="1"/>
          </p:nvPr>
        </p:nvSpPr>
        <p:spPr/>
        <p:txBody>
          <a:bodyPr>
            <a:normAutofit fontScale="55000" lnSpcReduction="20000"/>
          </a:bodyPr>
          <a:lstStyle/>
          <a:p>
            <a:r>
              <a:rPr lang="it-IT" dirty="0" err="1" smtClean="0"/>
              <a:t>Piketty</a:t>
            </a:r>
            <a:r>
              <a:rPr lang="it-IT" dirty="0" smtClean="0"/>
              <a:t>: società ternarie (clero, nobiltà terzo stato) con tri-funzionalità distinte. Rivoluzioni e colonizzazioni. Classi dominanti. Bisogni di sicurezza. Coercizione, consenso.</a:t>
            </a:r>
          </a:p>
          <a:p>
            <a:r>
              <a:rPr lang="it-IT" dirty="0" smtClean="0"/>
              <a:t> CEI (30.03,’21): pandemia ha messo a nudo i limiti del nostro sistema socio-economico, aggravato diseguaglianze esistenti e nuove povertà. Bene lo </a:t>
            </a:r>
            <a:r>
              <a:rPr lang="it-IT" dirty="0" err="1" smtClean="0"/>
              <a:t>smart</a:t>
            </a:r>
            <a:r>
              <a:rPr lang="it-IT" dirty="0" smtClean="0"/>
              <a:t> </a:t>
            </a:r>
            <a:r>
              <a:rPr lang="it-IT" dirty="0" err="1" smtClean="0"/>
              <a:t>working</a:t>
            </a:r>
            <a:r>
              <a:rPr lang="it-IT" dirty="0" smtClean="0"/>
              <a:t>.</a:t>
            </a:r>
          </a:p>
          <a:p>
            <a:r>
              <a:rPr lang="it-IT" dirty="0" smtClean="0"/>
              <a:t> «Ricchi sempre più ricchi, poveri sempre più poveri».</a:t>
            </a:r>
            <a:endParaRPr lang="it-IT" dirty="0"/>
          </a:p>
        </p:txBody>
      </p:sp>
      <p:sp>
        <p:nvSpPr>
          <p:cNvPr id="4" name="Segnaposto data 3"/>
          <p:cNvSpPr>
            <a:spLocks noGrp="1"/>
          </p:cNvSpPr>
          <p:nvPr>
            <p:ph type="dt" sz="half" idx="10"/>
          </p:nvPr>
        </p:nvSpPr>
        <p:spPr/>
        <p:txBody>
          <a:bodyPr/>
          <a:lstStyle/>
          <a:p>
            <a:fld id="{8E4BBFD7-881A-406A-BED9-EBE3DCA7909D}"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1</a:t>
            </a:fld>
            <a:endParaRPr lang="it-IT"/>
          </a:p>
        </p:txBody>
      </p:sp>
    </p:spTree>
    <p:extLst>
      <p:ext uri="{BB962C8B-B14F-4D97-AF65-F5344CB8AC3E}">
        <p14:creationId xmlns:p14="http://schemas.microsoft.com/office/powerpoint/2010/main" val="3116989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Pandemia: aumento </a:t>
            </a:r>
            <a:r>
              <a:rPr lang="it-IT" dirty="0" smtClean="0"/>
              <a:t>di profitti </a:t>
            </a:r>
            <a:r>
              <a:rPr lang="it-IT" dirty="0" smtClean="0"/>
              <a:t>e pertanto di miseria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Aumento del debito pubblico o credito degli investitori privati (istituzionali</a:t>
            </a:r>
            <a:r>
              <a:rPr lang="it-IT" dirty="0" smtClean="0"/>
              <a:t>), </a:t>
            </a:r>
            <a:r>
              <a:rPr lang="it-IT" dirty="0" err="1" smtClean="0"/>
              <a:t>Next</a:t>
            </a:r>
            <a:r>
              <a:rPr lang="it-IT" dirty="0" smtClean="0"/>
              <a:t> generation EU, MES, prestiti, non a fondo perduto. </a:t>
            </a:r>
            <a:r>
              <a:rPr lang="it-IT" dirty="0" smtClean="0"/>
              <a:t>Politiche </a:t>
            </a:r>
            <a:r>
              <a:rPr lang="it-IT" dirty="0" smtClean="0"/>
              <a:t>espansive (non via tasse ma come spesa pubblica). Reddito di cittadinanza (o diminuzione di tasse), effetto regressivo non espansivo. Si spende per escludere, imposizione di una vita sociale in forma di merce, tagli alle spese sociali.</a:t>
            </a:r>
            <a:r>
              <a:rPr lang="it-IT" i="1" dirty="0" smtClean="0"/>
              <a:t> </a:t>
            </a:r>
            <a:endParaRPr lang="it-IT" i="1" dirty="0" smtClean="0"/>
          </a:p>
          <a:p>
            <a:r>
              <a:rPr lang="it-IT" i="1" dirty="0" smtClean="0"/>
              <a:t>E-commerce</a:t>
            </a:r>
            <a:r>
              <a:rPr lang="it-IT" dirty="0" smtClean="0"/>
              <a:t>, commercio elettronico avviene attraverso piattaforme digitali intermediarie tra domanda e offerta. Le più diffuse (B2B) </a:t>
            </a:r>
            <a:r>
              <a:rPr lang="it-IT" i="1" dirty="0" smtClean="0"/>
              <a:t>business to business</a:t>
            </a:r>
            <a:r>
              <a:rPr lang="it-IT" dirty="0" smtClean="0"/>
              <a:t> si rivolgono a imprese che acquistano vendono beni e servizi e business to Consumer (B2C) in cui si ha impresa fornitrice e singolo utente. Massima efficienza nella circolazione di merci, minimizzare costi e tempo, aumento di profitti.</a:t>
            </a:r>
          </a:p>
          <a:p>
            <a:r>
              <a:rPr lang="it-IT" i="1" dirty="0" smtClean="0"/>
              <a:t>Accumulazione e centralizzazione</a:t>
            </a:r>
            <a:r>
              <a:rPr lang="it-IT" dirty="0" smtClean="0"/>
              <a:t> di capitale. Amazon e </a:t>
            </a:r>
            <a:r>
              <a:rPr lang="it-IT" dirty="0" err="1" smtClean="0"/>
              <a:t>Alibaba</a:t>
            </a:r>
            <a:r>
              <a:rPr lang="it-IT" dirty="0" smtClean="0"/>
              <a:t> Group: monopoli che fissano prezzi e incorporano altri settori con varie funzioni contemporaneamente: da motori di ricerca a operatori televisivi, da e-commerce a produttori di oggettistica, a componenti per informatica, erogatori di servizi a pagamento, a funzioni bancarie.</a:t>
            </a:r>
          </a:p>
        </p:txBody>
      </p:sp>
      <p:sp>
        <p:nvSpPr>
          <p:cNvPr id="4" name="Segnaposto data 3"/>
          <p:cNvSpPr>
            <a:spLocks noGrp="1"/>
          </p:cNvSpPr>
          <p:nvPr>
            <p:ph type="dt" sz="half" idx="10"/>
          </p:nvPr>
        </p:nvSpPr>
        <p:spPr/>
        <p:txBody>
          <a:bodyPr/>
          <a:lstStyle/>
          <a:p>
            <a:fld id="{5AB5B675-0FEF-44D1-8372-D252FDCE6EAC}"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10</a:t>
            </a:fld>
            <a:endParaRPr lang="it-IT"/>
          </a:p>
        </p:txBody>
      </p:sp>
    </p:spTree>
    <p:extLst>
      <p:ext uri="{BB962C8B-B14F-4D97-AF65-F5344CB8AC3E}">
        <p14:creationId xmlns:p14="http://schemas.microsoft.com/office/powerpoint/2010/main" val="18621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Capitalismo oligopolistico di Amazon </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 </a:t>
            </a:r>
            <a:r>
              <a:rPr lang="it-IT" i="1" dirty="0" smtClean="0"/>
              <a:t>Centralizzazione</a:t>
            </a:r>
            <a:r>
              <a:rPr lang="it-IT" dirty="0" smtClean="0"/>
              <a:t>, pochi grandi gruppi si spartiscono la quasi totalità del mercato.  Pervasività di internet, diffusione del </a:t>
            </a:r>
            <a:r>
              <a:rPr lang="it-IT" i="1" dirty="0" smtClean="0"/>
              <a:t>mobile</a:t>
            </a:r>
            <a:r>
              <a:rPr lang="it-IT" dirty="0" smtClean="0"/>
              <a:t>, urbanizzazione che evita uso di magazzini, </a:t>
            </a:r>
            <a:r>
              <a:rPr lang="it-IT" i="1" dirty="0" smtClean="0"/>
              <a:t>big data</a:t>
            </a:r>
            <a:r>
              <a:rPr lang="it-IT" dirty="0" smtClean="0"/>
              <a:t> che orientano scelte. Secondo il </a:t>
            </a:r>
            <a:r>
              <a:rPr lang="it-IT" dirty="0" err="1" smtClean="0"/>
              <a:t>Nasdaq</a:t>
            </a:r>
            <a:r>
              <a:rPr lang="it-IT" dirty="0" smtClean="0"/>
              <a:t> entro il 2040 interesserà il 95% degli acquisti, incremento vendite mondiali nei prossimi anni del 276,9% nelle piattaforme e-commerce. Si prevedono acquisti per 2,14 </a:t>
            </a:r>
            <a:r>
              <a:rPr lang="it-IT" dirty="0" err="1" smtClean="0"/>
              <a:t>mrd</a:t>
            </a:r>
            <a:r>
              <a:rPr lang="it-IT" dirty="0" smtClean="0"/>
              <a:t> $ nel 2021. Nel marzo 2020  si  è realizzato un aumento del 90% di vendite rispetto al 2019, data la chiusura di  numerose attività produttive.  J </a:t>
            </a:r>
            <a:r>
              <a:rPr lang="it-IT" dirty="0" err="1" smtClean="0"/>
              <a:t>Bezos</a:t>
            </a:r>
            <a:r>
              <a:rPr lang="it-IT" dirty="0" smtClean="0"/>
              <a:t> di Amazon ha aumentato di 30 </a:t>
            </a:r>
            <a:r>
              <a:rPr lang="it-IT" dirty="0" err="1" smtClean="0"/>
              <a:t>mrd</a:t>
            </a:r>
            <a:r>
              <a:rPr lang="it-IT" dirty="0" smtClean="0"/>
              <a:t> $ il suo patrimonio rispetto al 2019. Recente immissione di capitali pubblici in economia per limitare le conseguenze della pandemia. Amazon ha ampliato l’organico di 175.000 lavoratori su cui si scaricano costi della crisi e rischi correlati, con turni massacranti e sicurezza carente negli stabilimenti,  assenza di protezione individuale e impossibilità di distanziamento e controlli epidemiologici.</a:t>
            </a:r>
          </a:p>
          <a:p>
            <a:r>
              <a:rPr lang="it-IT" dirty="0" smtClean="0"/>
              <a:t>Perdita di </a:t>
            </a:r>
            <a:r>
              <a:rPr lang="it-IT" dirty="0" err="1" smtClean="0"/>
              <a:t>pmi</a:t>
            </a:r>
            <a:r>
              <a:rPr lang="it-IT" dirty="0" smtClean="0"/>
              <a:t>, tendenziale aumento </a:t>
            </a:r>
            <a:r>
              <a:rPr lang="it-IT" smtClean="0"/>
              <a:t>della proletarizzazione</a:t>
            </a:r>
            <a:r>
              <a:rPr lang="it-IT" dirty="0" smtClean="0"/>
              <a:t>. Possibile «contrazione» dovuta a incremento di disoccupazione, diminuzione salariale, flessione dei consumi.</a:t>
            </a:r>
            <a:endParaRPr lang="it-IT" dirty="0"/>
          </a:p>
        </p:txBody>
      </p:sp>
      <p:sp>
        <p:nvSpPr>
          <p:cNvPr id="4" name="Segnaposto data 3"/>
          <p:cNvSpPr>
            <a:spLocks noGrp="1"/>
          </p:cNvSpPr>
          <p:nvPr>
            <p:ph type="dt" sz="half" idx="10"/>
          </p:nvPr>
        </p:nvSpPr>
        <p:spPr/>
        <p:txBody>
          <a:bodyPr/>
          <a:lstStyle/>
          <a:p>
            <a:fld id="{7C3799C1-9B34-488B-BF4D-EF9942AB2FF1}"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11</a:t>
            </a:fld>
            <a:endParaRPr lang="it-IT"/>
          </a:p>
        </p:txBody>
      </p:sp>
    </p:spTree>
    <p:extLst>
      <p:ext uri="{BB962C8B-B14F-4D97-AF65-F5344CB8AC3E}">
        <p14:creationId xmlns:p14="http://schemas.microsoft.com/office/powerpoint/2010/main" val="2227809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Essenza delle «diseguaglianze»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Permanendo questo </a:t>
            </a:r>
            <a:r>
              <a:rPr lang="it-IT" dirty="0" err="1" smtClean="0"/>
              <a:t>mpc</a:t>
            </a:r>
            <a:r>
              <a:rPr lang="it-IT" dirty="0" smtClean="0"/>
              <a:t>, cioè il </a:t>
            </a:r>
            <a:r>
              <a:rPr lang="it-IT" b="1" dirty="0" smtClean="0"/>
              <a:t>fine</a:t>
            </a:r>
            <a:r>
              <a:rPr lang="it-IT" dirty="0" smtClean="0"/>
              <a:t> dello sviluppo incondizionato della forza produttiva del lavoro sociale, il </a:t>
            </a:r>
            <a:r>
              <a:rPr lang="it-IT" i="1" dirty="0" smtClean="0"/>
              <a:t>lavoro astratto</a:t>
            </a:r>
            <a:r>
              <a:rPr lang="it-IT" dirty="0" smtClean="0"/>
              <a:t> costituisce la concreta </a:t>
            </a:r>
            <a:r>
              <a:rPr lang="it-IT" i="1" dirty="0" smtClean="0"/>
              <a:t>subalternità</a:t>
            </a:r>
            <a:r>
              <a:rPr lang="it-IT" dirty="0" smtClean="0"/>
              <a:t> funzionale. La </a:t>
            </a:r>
            <a:r>
              <a:rPr lang="it-IT" b="1" dirty="0" smtClean="0"/>
              <a:t>diseguaglianza</a:t>
            </a:r>
            <a:r>
              <a:rPr lang="it-IT" dirty="0" smtClean="0"/>
              <a:t> </a:t>
            </a:r>
            <a:r>
              <a:rPr lang="it-IT" b="1" dirty="0" smtClean="0"/>
              <a:t>necessaria</a:t>
            </a:r>
            <a:r>
              <a:rPr lang="it-IT" dirty="0" smtClean="0"/>
              <a:t> e ineliminabile della classe in sé, è la condizione oggettiva della produzione di ricchezza sociale.  </a:t>
            </a:r>
          </a:p>
          <a:p>
            <a:r>
              <a:rPr lang="it-IT" dirty="0" smtClean="0"/>
              <a:t>La produzione per la produzione, il fine dell’auto-valorizzazione </a:t>
            </a:r>
            <a:r>
              <a:rPr lang="it-IT" b="1" dirty="0" smtClean="0"/>
              <a:t>pone</a:t>
            </a:r>
            <a:r>
              <a:rPr lang="it-IT" dirty="0" smtClean="0"/>
              <a:t> la condizione universale del comando sul lavoro altrui, il cui </a:t>
            </a:r>
            <a:r>
              <a:rPr lang="it-IT" b="1" dirty="0" smtClean="0"/>
              <a:t>presupposto</a:t>
            </a:r>
            <a:r>
              <a:rPr lang="it-IT" dirty="0" smtClean="0"/>
              <a:t> di lavoro libero, giuridicamente e impossibilitato ad autosostentarsi, è </a:t>
            </a:r>
            <a:r>
              <a:rPr lang="it-IT" i="1" dirty="0" smtClean="0"/>
              <a:t>trovato</a:t>
            </a:r>
            <a:r>
              <a:rPr lang="it-IT" dirty="0" smtClean="0"/>
              <a:t> e riprodotto.</a:t>
            </a:r>
          </a:p>
          <a:p>
            <a:r>
              <a:rPr lang="it-IT" dirty="0" smtClean="0"/>
              <a:t>Le stesse categorie assumono posizioni diverse in stadi diversi della società. Es. le società per azioni, una delle </a:t>
            </a:r>
            <a:r>
              <a:rPr lang="it-IT" dirty="0"/>
              <a:t>u</a:t>
            </a:r>
            <a:r>
              <a:rPr lang="it-IT" dirty="0" smtClean="0"/>
              <a:t>ltime forme della società borghese, compaiono anche agli inizi di questa, nelle grandi compagnie commerciali che godono di privilegi monopolistici. </a:t>
            </a:r>
          </a:p>
          <a:p>
            <a:r>
              <a:rPr lang="it-IT" dirty="0" smtClean="0"/>
              <a:t>Diseguaglianze naturali e </a:t>
            </a:r>
            <a:r>
              <a:rPr lang="it-IT" i="1" dirty="0" smtClean="0"/>
              <a:t>sociali</a:t>
            </a:r>
            <a:r>
              <a:rPr lang="it-IT" dirty="0" smtClean="0"/>
              <a:t>. </a:t>
            </a:r>
            <a:r>
              <a:rPr lang="it-IT" b="1" dirty="0" smtClean="0"/>
              <a:t>Presupposte</a:t>
            </a:r>
            <a:r>
              <a:rPr lang="it-IT" dirty="0" smtClean="0"/>
              <a:t> quelle all’accesso delle condizioni d’esistenza (acqua, salute, istruzione, uso risorse, ecc.) secondo i diversi </a:t>
            </a:r>
            <a:r>
              <a:rPr lang="it-IT" dirty="0" err="1" smtClean="0"/>
              <a:t>mdp</a:t>
            </a:r>
            <a:r>
              <a:rPr lang="it-IT" dirty="0" smtClean="0"/>
              <a:t> che le gestiscono</a:t>
            </a:r>
            <a:r>
              <a:rPr lang="it-IT" dirty="0" smtClean="0"/>
              <a:t>. Il non accesso all’acqua potabile, ad es., dovrebbe configurarsi giuridicamente un reato.</a:t>
            </a:r>
            <a:endParaRPr lang="it-IT" dirty="0"/>
          </a:p>
        </p:txBody>
      </p:sp>
      <p:sp>
        <p:nvSpPr>
          <p:cNvPr id="4" name="Segnaposto data 3"/>
          <p:cNvSpPr>
            <a:spLocks noGrp="1"/>
          </p:cNvSpPr>
          <p:nvPr>
            <p:ph type="dt" sz="half" idx="10"/>
          </p:nvPr>
        </p:nvSpPr>
        <p:spPr/>
        <p:txBody>
          <a:bodyPr/>
          <a:lstStyle/>
          <a:p>
            <a:fld id="{CFA89957-2867-4C4D-949A-6A83F0BC7B83}"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2</a:t>
            </a:fld>
            <a:endParaRPr lang="it-IT"/>
          </a:p>
        </p:txBody>
      </p:sp>
    </p:spTree>
    <p:extLst>
      <p:ext uri="{BB962C8B-B14F-4D97-AF65-F5344CB8AC3E}">
        <p14:creationId xmlns:p14="http://schemas.microsoft.com/office/powerpoint/2010/main" val="285413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Rapporti di proprietà entro la contraddizione</a:t>
            </a:r>
            <a:endParaRPr lang="it-IT" dirty="0"/>
          </a:p>
        </p:txBody>
      </p:sp>
      <p:sp>
        <p:nvSpPr>
          <p:cNvPr id="3" name="Segnaposto contenuto 2"/>
          <p:cNvSpPr>
            <a:spLocks noGrp="1"/>
          </p:cNvSpPr>
          <p:nvPr>
            <p:ph idx="1"/>
          </p:nvPr>
        </p:nvSpPr>
        <p:spPr/>
        <p:txBody>
          <a:bodyPr>
            <a:normAutofit fontScale="62500" lnSpcReduction="20000"/>
          </a:bodyPr>
          <a:lstStyle/>
          <a:p>
            <a:endParaRPr lang="it-IT" dirty="0" smtClean="0"/>
          </a:p>
          <a:p>
            <a:r>
              <a:rPr lang="it-IT" dirty="0" smtClean="0"/>
              <a:t>«Il </a:t>
            </a:r>
            <a:r>
              <a:rPr lang="it-IT" dirty="0" smtClean="0"/>
              <a:t>C è esso stesso la contraddizione in processo. Si manifesta sempre più come una potenza sociale… estranea, indipendente, che si contrappone alla società come entità materiale e come potenza dei capitalisti attraverso questa entità materiale. La produzione capitalistica racchiude una tendenza verso lo sviluppo assoluto delle forze produttive… ma… ha come scopo la conservazione del valore-capitale esistente e la sua massima valorizzazione. ..contraddizione costante tra questo suo compito storico e i rapporti sociali che gli corrispondono… quando è raggiunto un certo grado di maturità la forma storica determinata viene lasciata cadere e cede il posto ad un’altra più elevata. Si riconosce che è giunto il momento di una tale crisi quando guadagnano in ampiezza e profondità la contraddizione e il contrasto tra i rapporti di distribuzione e quindi anche la forma storica determinata dei rapporti di produzione ad essi corrispondenti, da un lato, e le forze produttive, capacità produttiva e sviluppo dei loro fattori, dall’altro. Subentra allora un conflitto tra lo sviluppo materiale della produzione e la sua forma sociale</a:t>
            </a:r>
            <a:r>
              <a:rPr lang="it-IT" dirty="0" smtClean="0"/>
              <a:t>.»</a:t>
            </a:r>
            <a:endParaRPr lang="it-IT" dirty="0"/>
          </a:p>
        </p:txBody>
      </p:sp>
      <p:sp>
        <p:nvSpPr>
          <p:cNvPr id="4" name="Segnaposto data 3"/>
          <p:cNvSpPr>
            <a:spLocks noGrp="1"/>
          </p:cNvSpPr>
          <p:nvPr>
            <p:ph type="dt" sz="half" idx="10"/>
          </p:nvPr>
        </p:nvSpPr>
        <p:spPr/>
        <p:txBody>
          <a:bodyPr/>
          <a:lstStyle/>
          <a:p>
            <a:fld id="{8197A2FC-FA74-4EB3-B2C0-AADB49345197}"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3</a:t>
            </a:fld>
            <a:endParaRPr lang="it-IT"/>
          </a:p>
        </p:txBody>
      </p:sp>
    </p:spTree>
    <p:extLst>
      <p:ext uri="{BB962C8B-B14F-4D97-AF65-F5344CB8AC3E}">
        <p14:creationId xmlns:p14="http://schemas.microsoft.com/office/powerpoint/2010/main" val="2411709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i="1" dirty="0" smtClean="0"/>
              <a:t>Concentrazione</a:t>
            </a:r>
            <a:r>
              <a:rPr lang="it-IT" dirty="0" smtClean="0"/>
              <a:t> di produzione e monopoli</a:t>
            </a:r>
            <a:endParaRPr lang="it-IT" dirty="0"/>
          </a:p>
        </p:txBody>
      </p:sp>
      <p:sp>
        <p:nvSpPr>
          <p:cNvPr id="3" name="Segnaposto contenuto 2"/>
          <p:cNvSpPr>
            <a:spLocks noGrp="1"/>
          </p:cNvSpPr>
          <p:nvPr>
            <p:ph idx="1"/>
          </p:nvPr>
        </p:nvSpPr>
        <p:spPr/>
        <p:txBody>
          <a:bodyPr>
            <a:normAutofit fontScale="85000" lnSpcReduction="20000"/>
          </a:bodyPr>
          <a:lstStyle/>
          <a:p>
            <a:r>
              <a:rPr lang="it-IT" i="1" dirty="0" err="1" smtClean="0"/>
              <a:t>M&amp;a</a:t>
            </a:r>
            <a:r>
              <a:rPr lang="it-IT" i="1" dirty="0" smtClean="0"/>
              <a:t>, fusioni e acquisizioni</a:t>
            </a:r>
            <a:r>
              <a:rPr lang="it-IT" dirty="0" smtClean="0"/>
              <a:t>, fine del C concorrenziale e formazione del capitale finanziario monopolistico.</a:t>
            </a:r>
            <a:endParaRPr lang="it-IT" i="1" dirty="0" smtClean="0"/>
          </a:p>
          <a:p>
            <a:r>
              <a:rPr lang="it-IT" i="1" dirty="0" smtClean="0"/>
              <a:t>Combinazione</a:t>
            </a:r>
            <a:r>
              <a:rPr lang="it-IT" dirty="0" smtClean="0"/>
              <a:t> delle imprese miste (unione di diversi rami industriali, sia di fasi successive alla lavorazione di materie prime, sia di rami ausiliari. </a:t>
            </a:r>
            <a:r>
              <a:rPr lang="it-IT" dirty="0" err="1" smtClean="0"/>
              <a:t>Hilferding</a:t>
            </a:r>
            <a:r>
              <a:rPr lang="it-IT" dirty="0" smtClean="0"/>
              <a:t>: 1. maggiore stabilità al saggio di profitto; 2. elimina il commercio; 3. amplia possibilità di progresso tecnico (extraprofitti) rispetto all’impresa non combinata; 4. rafforza nella concorrenza in periodi di depressione.</a:t>
            </a:r>
          </a:p>
          <a:p>
            <a:r>
              <a:rPr lang="it-IT" dirty="0" smtClean="0"/>
              <a:t>Le imprese semplici sono schiacciate tra l’alto prezzo dei materiali e il basso prezzo dei prodotti fabbricati (</a:t>
            </a:r>
            <a:r>
              <a:rPr lang="it-IT" dirty="0" err="1" smtClean="0"/>
              <a:t>Heymann</a:t>
            </a:r>
            <a:r>
              <a:rPr lang="it-IT" dirty="0" smtClean="0"/>
              <a:t>).</a:t>
            </a:r>
          </a:p>
          <a:p>
            <a:endParaRPr lang="it-IT" dirty="0"/>
          </a:p>
        </p:txBody>
      </p:sp>
      <p:sp>
        <p:nvSpPr>
          <p:cNvPr id="4" name="Segnaposto data 3"/>
          <p:cNvSpPr>
            <a:spLocks noGrp="1"/>
          </p:cNvSpPr>
          <p:nvPr>
            <p:ph type="dt" sz="half" idx="10"/>
          </p:nvPr>
        </p:nvSpPr>
        <p:spPr/>
        <p:txBody>
          <a:bodyPr/>
          <a:lstStyle/>
          <a:p>
            <a:fld id="{1AADBB0D-74A8-4BBA-9791-5885433C1403}"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4</a:t>
            </a:fld>
            <a:endParaRPr lang="it-IT"/>
          </a:p>
        </p:txBody>
      </p:sp>
    </p:spTree>
    <p:extLst>
      <p:ext uri="{BB962C8B-B14F-4D97-AF65-F5344CB8AC3E}">
        <p14:creationId xmlns:p14="http://schemas.microsoft.com/office/powerpoint/2010/main" val="3318798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Unità di processo lavorativo e di formazione di valore e valorizzazione </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Il processo di </a:t>
            </a:r>
            <a:r>
              <a:rPr lang="it-IT" i="1" dirty="0" smtClean="0"/>
              <a:t>consumo</a:t>
            </a:r>
            <a:r>
              <a:rPr lang="it-IT" dirty="0" smtClean="0"/>
              <a:t> della f-l (separata dai mezzi di produzione), va esteso (per il capitale) al suo massimo storico perché è insieme processo di produzione di merce – ossia di produzione di valore e </a:t>
            </a:r>
            <a:r>
              <a:rPr lang="it-IT" b="1" dirty="0" smtClean="0"/>
              <a:t>plusvalore</a:t>
            </a:r>
            <a:r>
              <a:rPr lang="it-IT" dirty="0" smtClean="0"/>
              <a:t>.</a:t>
            </a:r>
          </a:p>
          <a:p>
            <a:r>
              <a:rPr lang="it-IT" dirty="0" smtClean="0"/>
              <a:t>Il tempo di </a:t>
            </a:r>
            <a:r>
              <a:rPr lang="it-IT" i="1" dirty="0" smtClean="0"/>
              <a:t>lavoro socialmente necessario</a:t>
            </a:r>
            <a:r>
              <a:rPr lang="it-IT" dirty="0" smtClean="0"/>
              <a:t> – produttivo e improduttivo – si presenta ora con la dilatazione ultima al tempo di vita. La schiavitù risorge nell’attesa, nella speranza lavorativa futura, nel cottimo, nell’uso tecnologico, nel disturbo mentale indotto, nell’ansia del futuro ecc., non riconoscibile giuridicamente né politicamente perché non quantificabile.</a:t>
            </a:r>
          </a:p>
          <a:p>
            <a:r>
              <a:rPr lang="it-IT" dirty="0" smtClean="0"/>
              <a:t>Il lavoro si trasforma in capitale: la classe lavoratrice diventa invisibile. Quello che si accresce è il profitto: la classe capitalistica si concentra, rende più arbitrario il suo comando; la classe salariata aumenta materialmente in assoluto nella dimensione mondiale, ma diminuisce relativamente e viene frantumata. Soggetta a ricatto costante, se ne disperde la </a:t>
            </a:r>
            <a:r>
              <a:rPr lang="it-IT" b="1" dirty="0" smtClean="0"/>
              <a:t>conquista</a:t>
            </a:r>
            <a:r>
              <a:rPr lang="it-IT" dirty="0" smtClean="0"/>
              <a:t> </a:t>
            </a:r>
            <a:r>
              <a:rPr lang="it-IT" b="1" dirty="0" smtClean="0"/>
              <a:t>coscienziale</a:t>
            </a:r>
            <a:r>
              <a:rPr lang="it-IT" dirty="0" smtClean="0"/>
              <a:t> (per sé) sottraendole conoscenze, solidarietà, identità, utilità sociale, rappresentanza politica e sindacale, sostanziali. </a:t>
            </a:r>
          </a:p>
          <a:p>
            <a:endParaRPr lang="it-IT" dirty="0"/>
          </a:p>
        </p:txBody>
      </p:sp>
      <p:sp>
        <p:nvSpPr>
          <p:cNvPr id="4" name="Segnaposto data 3"/>
          <p:cNvSpPr>
            <a:spLocks noGrp="1"/>
          </p:cNvSpPr>
          <p:nvPr>
            <p:ph type="dt" sz="half" idx="10"/>
          </p:nvPr>
        </p:nvSpPr>
        <p:spPr/>
        <p:txBody>
          <a:bodyPr/>
          <a:lstStyle/>
          <a:p>
            <a:fld id="{D46BBCF7-9A1B-44F6-B4E8-E2E9D33C2FDE}"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5</a:t>
            </a:fld>
            <a:endParaRPr lang="it-IT"/>
          </a:p>
        </p:txBody>
      </p:sp>
    </p:spTree>
    <p:extLst>
      <p:ext uri="{BB962C8B-B14F-4D97-AF65-F5344CB8AC3E}">
        <p14:creationId xmlns:p14="http://schemas.microsoft.com/office/powerpoint/2010/main" val="66269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Dirigenti, amministratori e proprietari di capitale</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 «Anche quando i dividendi che essi ricevono comprendono l’interesse ed il guadagno d’imprenditore, ossia il profitto totale (poiché lo stipendio del dirigente è o dovrebbe essere semplice salario di un certo tipo di lavoro qualificato, il cui prezzo sul mercato del lavoro è regolato come quello di qualsiasi altro lavoro), questo profitto totale è intascato unicamente a titolo d’interesse, ossia un semplice indennizzo della proprietà del capitale, proprietà che ora è, nel reale processo di riproduzione, così separata dalla funzione del capitale come, nella persona del dirigente, questa funzione è separata dalla proprietà del capitale. In queste condizioni il profitto (e non più soltanto quella parte del profitto, l’interesse, che trae la sua giustificazione dal profitto di chi prende a prestito) si presenta come semplice appropriazione di plusvalore altrui, risultante dalla trasformazione dei mezzi di produzione in capitale, ossia dalla loro estraniazione rispetto ai produttori effettivi, dal loro contrapporsi come proprietà altrui a tutti gli individui realmente attivi nella produzione, dal dirigente fino all’ultimo giornaliero» (C. III,II, 27) </a:t>
            </a:r>
          </a:p>
          <a:p>
            <a:endParaRPr lang="it-IT" dirty="0"/>
          </a:p>
        </p:txBody>
      </p:sp>
      <p:sp>
        <p:nvSpPr>
          <p:cNvPr id="4" name="Segnaposto data 3"/>
          <p:cNvSpPr>
            <a:spLocks noGrp="1"/>
          </p:cNvSpPr>
          <p:nvPr>
            <p:ph type="dt" sz="half" idx="10"/>
          </p:nvPr>
        </p:nvSpPr>
        <p:spPr/>
        <p:txBody>
          <a:bodyPr/>
          <a:lstStyle/>
          <a:p>
            <a:fld id="{2A120297-EBBD-4E05-AA6B-4DB0723EE4C2}"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6</a:t>
            </a:fld>
            <a:endParaRPr lang="it-IT"/>
          </a:p>
        </p:txBody>
      </p:sp>
    </p:spTree>
    <p:extLst>
      <p:ext uri="{BB962C8B-B14F-4D97-AF65-F5344CB8AC3E}">
        <p14:creationId xmlns:p14="http://schemas.microsoft.com/office/powerpoint/2010/main" val="924539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err="1" smtClean="0"/>
              <a:t>Managerial</a:t>
            </a:r>
            <a:r>
              <a:rPr lang="it-IT" dirty="0" smtClean="0"/>
              <a:t> </a:t>
            </a:r>
            <a:r>
              <a:rPr lang="it-IT" dirty="0" err="1" smtClean="0"/>
              <a:t>capitalism</a:t>
            </a:r>
            <a:r>
              <a:rPr lang="it-IT" dirty="0" smtClean="0"/>
              <a:t>. </a:t>
            </a:r>
            <a:r>
              <a:rPr lang="it-IT" dirty="0" err="1" smtClean="0"/>
              <a:t>Duménil-Lévy</a:t>
            </a:r>
            <a:r>
              <a:rPr lang="it-IT" dirty="0" smtClean="0"/>
              <a:t>.</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CM: vittorioso nella lotta c/ comunismo. Nuovo </a:t>
            </a:r>
            <a:r>
              <a:rPr lang="it-IT" dirty="0" err="1" smtClean="0"/>
              <a:t>mdp</a:t>
            </a:r>
            <a:r>
              <a:rPr lang="it-IT" dirty="0" smtClean="0"/>
              <a:t> composto da proprietari di mezzi di produzione, manager privati e amministratori statali. Disuguaglianza di reddito e sua distribuzione quale evidenza empirica. Aumentati i guadagni dei salari (classi) rispetto a quelli da capitale. Crisi finanziarie (fine XIX°, e del 2007-2008); crisi dei profitti (‘30 e 1970-80).</a:t>
            </a:r>
          </a:p>
          <a:p>
            <a:r>
              <a:rPr lang="it-IT" dirty="0" smtClean="0"/>
              <a:t>Classe dei manager si organizza e crea un </a:t>
            </a:r>
            <a:r>
              <a:rPr lang="it-IT" dirty="0" err="1" smtClean="0"/>
              <a:t>mdp</a:t>
            </a:r>
            <a:r>
              <a:rPr lang="it-IT" dirty="0" smtClean="0"/>
              <a:t>. Priva i lavoratori del lavoro libero e li trasforma in lav. </a:t>
            </a:r>
            <a:r>
              <a:rPr lang="it-IT" dirty="0"/>
              <a:t>s</a:t>
            </a:r>
            <a:r>
              <a:rPr lang="it-IT" dirty="0" smtClean="0"/>
              <a:t>alariato. Aumento del potere decisionale e interessi propri distinti da quelli della proprietà. Aumento dei loro redditi. Parte della costituzione della classe dovuto al socialismo storico. Le società sono gestite da manager che riferiscono ai consigli d’amministrazione. Lotte d. classi popolari. Accumulano reddito e diventano proprietari (</a:t>
            </a:r>
            <a:r>
              <a:rPr lang="it-IT" dirty="0" err="1" smtClean="0"/>
              <a:t>Piketty</a:t>
            </a:r>
            <a:r>
              <a:rPr lang="it-IT" dirty="0" smtClean="0"/>
              <a:t> e </a:t>
            </a:r>
            <a:r>
              <a:rPr lang="it-IT" dirty="0" err="1" smtClean="0"/>
              <a:t>Saez</a:t>
            </a:r>
            <a:r>
              <a:rPr lang="it-IT" dirty="0" smtClean="0"/>
              <a:t>). Manca il valore. Possibile accordo tra le classi per lo sviluppo del benessere di chi lavora</a:t>
            </a:r>
            <a:r>
              <a:rPr lang="it-IT" dirty="0" smtClean="0"/>
              <a:t>.</a:t>
            </a:r>
          </a:p>
          <a:p>
            <a:r>
              <a:rPr lang="it-IT" dirty="0" smtClean="0"/>
              <a:t>Configurazioni di poteri ternari, a) operai e impiegati (classe popolare), b) capitalisti e c) quadri (capitalismo gestionale). «Movimenti popolari» e «condizioni tecniche (guadagni da produttività e da tassi profitto)» migliorano salari come potere d’acquisto e sviluppo della protezione sociale. La gestione ha per fine: progresso tecnico, investimenti, crescita e impiego… forti restrizioni alla libera circolazione dei capitali e agli scambi internazionali (protezionismo), quale ordine internazionale con 2 blocchi egemonici  sul piano politico e militare.</a:t>
            </a:r>
            <a:endParaRPr lang="it-IT" dirty="0"/>
          </a:p>
        </p:txBody>
      </p:sp>
      <p:sp>
        <p:nvSpPr>
          <p:cNvPr id="4" name="Segnaposto data 3"/>
          <p:cNvSpPr>
            <a:spLocks noGrp="1"/>
          </p:cNvSpPr>
          <p:nvPr>
            <p:ph type="dt" sz="half" idx="10"/>
          </p:nvPr>
        </p:nvSpPr>
        <p:spPr/>
        <p:txBody>
          <a:bodyPr/>
          <a:lstStyle/>
          <a:p>
            <a:fld id="{AD525520-1091-48CF-B91C-675B60DBD1AE}"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7</a:t>
            </a:fld>
            <a:endParaRPr lang="it-IT"/>
          </a:p>
        </p:txBody>
      </p:sp>
    </p:spTree>
    <p:extLst>
      <p:ext uri="{BB962C8B-B14F-4D97-AF65-F5344CB8AC3E}">
        <p14:creationId xmlns:p14="http://schemas.microsoft.com/office/powerpoint/2010/main" val="53323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Funzione delle banche e capitale finanziario, oligarchia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Banche intermediarie </a:t>
            </a:r>
            <a:r>
              <a:rPr lang="it-IT" dirty="0" smtClean="0"/>
              <a:t>nei pagamenti. Da capitale liquido inattivo a attivo. </a:t>
            </a:r>
            <a:r>
              <a:rPr lang="it-IT" i="1" dirty="0" smtClean="0"/>
              <a:t>Concentrazione</a:t>
            </a:r>
            <a:r>
              <a:rPr lang="it-IT" dirty="0" smtClean="0"/>
              <a:t>, annessione delle piccole, filiali, «partecipazione» = </a:t>
            </a:r>
            <a:r>
              <a:rPr lang="it-IT" i="1" dirty="0" smtClean="0"/>
              <a:t>centralizzazione</a:t>
            </a:r>
            <a:r>
              <a:rPr lang="it-IT" dirty="0" smtClean="0"/>
              <a:t>, rete bancaria. Capitalista collettivo unico, controllo delle operazioni industriali. </a:t>
            </a:r>
            <a:r>
              <a:rPr lang="it-IT" i="1" dirty="0" smtClean="0"/>
              <a:t>Trust</a:t>
            </a:r>
            <a:r>
              <a:rPr lang="it-IT" dirty="0" smtClean="0"/>
              <a:t> delle banche: reciproci accordi monopolistici. Direttori di banche nei consigli d’amministrazione di imprese industriali e commerciali e viceversa. Carattere universale degli istituti finanziari (studi tecnici e comando).</a:t>
            </a:r>
          </a:p>
          <a:p>
            <a:r>
              <a:rPr lang="it-IT" dirty="0" smtClean="0"/>
              <a:t>Capitale bancario impiegato da industriali. Collusione con i parlamenti. «Sistema della partecipazione», </a:t>
            </a:r>
            <a:r>
              <a:rPr lang="it-IT" i="1" dirty="0" err="1" smtClean="0"/>
              <a:t>holdings</a:t>
            </a:r>
            <a:r>
              <a:rPr lang="it-IT" dirty="0" smtClean="0"/>
              <a:t> </a:t>
            </a:r>
            <a:r>
              <a:rPr lang="it-IT" dirty="0" smtClean="0"/>
              <a:t> o </a:t>
            </a:r>
            <a:r>
              <a:rPr lang="it-IT" dirty="0" smtClean="0"/>
              <a:t>società a catena, oggi. «Democratizzazione del capitale»: le società madri non responsabili delle società figlie, indipendenti. Oligarchia finanziaria: controllo governi e stampa.  Acquisto, risanamento o riorganizzazione delle imprese dissestate come guadagno delle banche. Penetrazione in tutti i campi della vita pubblica.</a:t>
            </a:r>
          </a:p>
          <a:p>
            <a:r>
              <a:rPr lang="it-IT" dirty="0" smtClean="0"/>
              <a:t>1910: Inghilterra, Usa, Francia, Germania possiedono 479mrd di franchi (80% del cap. finanziario internazionale). Il resto del mondo è debitore o tributario di questi Stati quali banchieri internazionali. </a:t>
            </a:r>
          </a:p>
          <a:p>
            <a:endParaRPr lang="it-IT" dirty="0"/>
          </a:p>
        </p:txBody>
      </p:sp>
      <p:sp>
        <p:nvSpPr>
          <p:cNvPr id="4" name="Segnaposto data 3"/>
          <p:cNvSpPr>
            <a:spLocks noGrp="1"/>
          </p:cNvSpPr>
          <p:nvPr>
            <p:ph type="dt" sz="half" idx="10"/>
          </p:nvPr>
        </p:nvSpPr>
        <p:spPr/>
        <p:txBody>
          <a:bodyPr/>
          <a:lstStyle/>
          <a:p>
            <a:fld id="{3443A0E1-D7E4-4479-B3F1-8B1057EBCDC2}"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8</a:t>
            </a:fld>
            <a:endParaRPr lang="it-IT"/>
          </a:p>
        </p:txBody>
      </p:sp>
    </p:spTree>
    <p:extLst>
      <p:ext uri="{BB962C8B-B14F-4D97-AF65-F5344CB8AC3E}">
        <p14:creationId xmlns:p14="http://schemas.microsoft.com/office/powerpoint/2010/main" val="373707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Crisi di fiducia nella politica, di rappresentanza, populismo (</a:t>
            </a:r>
            <a:r>
              <a:rPr lang="it-IT" dirty="0" err="1" smtClean="0"/>
              <a:t>M.Revelli</a:t>
            </a:r>
            <a:r>
              <a:rPr lang="it-IT" dirty="0" smtClean="0"/>
              <a:t>)</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Ogni legislazione conferma o solidifica  le diseguaglianze sociali. Mutamento dell’assetto istituzionale, decisionismo estremo. Populismo complementare a democrazia (</a:t>
            </a:r>
            <a:r>
              <a:rPr lang="it-IT" dirty="0" err="1" smtClean="0"/>
              <a:t>populus</a:t>
            </a:r>
            <a:r>
              <a:rPr lang="it-IT" dirty="0" smtClean="0"/>
              <a:t>/</a:t>
            </a:r>
            <a:r>
              <a:rPr lang="it-IT" dirty="0" err="1" smtClean="0"/>
              <a:t>demos</a:t>
            </a:r>
            <a:r>
              <a:rPr lang="it-IT" dirty="0" smtClean="0"/>
              <a:t>): si sposta rabbia, rancore, risentimento come insieme indistinto in opposizione a élite. Non definito per appartenenza politica-partitica, ma identificazione con un leader di disintermediazione. Figura del capro espiatorio: banchieri, finanzieri, congiura giudaico-massonica, o in basso migrante, ebreo, nomade, zingaro, clochard in modo che tutti siano superiori a qualcuno.</a:t>
            </a:r>
          </a:p>
          <a:p>
            <a:r>
              <a:rPr lang="it-IT" dirty="0" smtClean="0"/>
              <a:t>Crisi di rappresentanza, declassamento, rabbia nel ceto medio e operaio, rottura della solidarietà sociale nel modello unico neoliberista (</a:t>
            </a:r>
            <a:r>
              <a:rPr lang="it-IT" dirty="0" err="1" smtClean="0"/>
              <a:t>winner</a:t>
            </a:r>
            <a:r>
              <a:rPr lang="it-IT" dirty="0" smtClean="0"/>
              <a:t>/</a:t>
            </a:r>
            <a:r>
              <a:rPr lang="it-IT" dirty="0" err="1" smtClean="0"/>
              <a:t>losers</a:t>
            </a:r>
            <a:r>
              <a:rPr lang="it-IT" dirty="0" smtClean="0"/>
              <a:t>). Trump come voto di vendetta degli esclusi, marginali. 2016 anno di svolta del turbo-populismo Trump + </a:t>
            </a:r>
            <a:r>
              <a:rPr lang="it-IT" dirty="0" err="1" smtClean="0"/>
              <a:t>Brexit</a:t>
            </a:r>
            <a:r>
              <a:rPr lang="it-IT" dirty="0" smtClean="0"/>
              <a:t>: </a:t>
            </a:r>
            <a:r>
              <a:rPr lang="it-IT" dirty="0" err="1" smtClean="0"/>
              <a:t>sovranismo</a:t>
            </a:r>
            <a:r>
              <a:rPr lang="it-IT" dirty="0" smtClean="0"/>
              <a:t>, </a:t>
            </a:r>
            <a:r>
              <a:rPr lang="it-IT" dirty="0" err="1" smtClean="0"/>
              <a:t>identitarismo</a:t>
            </a:r>
            <a:r>
              <a:rPr lang="it-IT" dirty="0" smtClean="0"/>
              <a:t>, neo-nazionalismo, tendenze autoritarie e suprematiste. Ectoplasma dai confini generici in mutamento. Rotta ambivalenza destra/sinistra.</a:t>
            </a:r>
          </a:p>
          <a:p>
            <a:r>
              <a:rPr lang="it-IT" dirty="0" smtClean="0"/>
              <a:t>Rovesciamento della relazione </a:t>
            </a:r>
            <a:r>
              <a:rPr lang="it-IT" dirty="0" err="1" smtClean="0"/>
              <a:t>vittimaria</a:t>
            </a:r>
            <a:r>
              <a:rPr lang="it-IT" dirty="0" smtClean="0"/>
              <a:t>: le altre vittime diventano miei carnefici, chi si piega sul dolore altrui mi toglie qualcosa. I traditi dalla politica non cercano rappresentanza ma rappresentazione. </a:t>
            </a:r>
            <a:r>
              <a:rPr lang="it-IT" dirty="0" err="1" smtClean="0"/>
              <a:t>Etno</a:t>
            </a:r>
            <a:r>
              <a:rPr lang="it-IT" dirty="0" smtClean="0"/>
              <a:t>-populismo, pubblico televisivo, del web, social o digitale. I settori sociali non organizzati evitano il contraddittorio, usano il monologo e usano i social. Volatilità, incertezza, maggiore importanza del pubblico. Vuoto.</a:t>
            </a:r>
            <a:endParaRPr lang="it-IT" dirty="0"/>
          </a:p>
        </p:txBody>
      </p:sp>
      <p:sp>
        <p:nvSpPr>
          <p:cNvPr id="4" name="Segnaposto data 3"/>
          <p:cNvSpPr>
            <a:spLocks noGrp="1"/>
          </p:cNvSpPr>
          <p:nvPr>
            <p:ph type="dt" sz="half" idx="10"/>
          </p:nvPr>
        </p:nvSpPr>
        <p:spPr/>
        <p:txBody>
          <a:bodyPr/>
          <a:lstStyle/>
          <a:p>
            <a:fld id="{79DB982A-46FB-4939-A201-0993C5B67EF6}" type="datetime1">
              <a:rPr lang="it-IT" smtClean="0"/>
              <a:t>31/03/2021</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CB80011C-9F5A-45B0-957F-410FB1B33023}" type="slidenum">
              <a:rPr lang="it-IT" smtClean="0"/>
              <a:t>9</a:t>
            </a:fld>
            <a:endParaRPr lang="it-IT"/>
          </a:p>
        </p:txBody>
      </p:sp>
    </p:spTree>
    <p:extLst>
      <p:ext uri="{BB962C8B-B14F-4D97-AF65-F5344CB8AC3E}">
        <p14:creationId xmlns:p14="http://schemas.microsoft.com/office/powerpoint/2010/main" val="39650638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663</TotalTime>
  <Words>2082</Words>
  <Application>Microsoft Office PowerPoint</Application>
  <PresentationFormat>Presentazione su schermo (4:3)</PresentationFormat>
  <Paragraphs>74</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Tema di Office</vt:lpstr>
      <vt:lpstr>Il fenomeno «diseguaglianze»</vt:lpstr>
      <vt:lpstr>Essenza delle «diseguaglianze»</vt:lpstr>
      <vt:lpstr>Rapporti di proprietà entro la contraddizione</vt:lpstr>
      <vt:lpstr>Concentrazione di produzione e monopoli</vt:lpstr>
      <vt:lpstr>Unità di processo lavorativo e di formazione di valore e valorizzazione </vt:lpstr>
      <vt:lpstr>Dirigenti, amministratori e proprietari di capitale</vt:lpstr>
      <vt:lpstr>Managerial capitalism. Duménil-Lévy.</vt:lpstr>
      <vt:lpstr>Funzione delle banche e capitale finanziario, oligarchia</vt:lpstr>
      <vt:lpstr>Crisi di fiducia nella politica, di rappresentanza, populismo (M.Revelli)</vt:lpstr>
      <vt:lpstr>Pandemia: aumento di profitti e pertanto di miseria</vt:lpstr>
      <vt:lpstr>Capitalismo oligopolistico di Amazon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fenomeno «diseguaglianze»</dc:title>
  <dc:creator>Carla Filosa</dc:creator>
  <cp:lastModifiedBy>Carla Filosa</cp:lastModifiedBy>
  <cp:revision>35</cp:revision>
  <dcterms:created xsi:type="dcterms:W3CDTF">2021-03-30T10:36:20Z</dcterms:created>
  <dcterms:modified xsi:type="dcterms:W3CDTF">2021-03-31T13:53:04Z</dcterms:modified>
</cp:coreProperties>
</file>