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330" r:id="rId3"/>
    <p:sldId id="328" r:id="rId4"/>
    <p:sldId id="289" r:id="rId5"/>
    <p:sldId id="329" r:id="rId6"/>
    <p:sldId id="291" r:id="rId7"/>
    <p:sldId id="288" r:id="rId8"/>
    <p:sldId id="287" r:id="rId9"/>
    <p:sldId id="292" r:id="rId10"/>
    <p:sldId id="324" r:id="rId11"/>
    <p:sldId id="325" r:id="rId12"/>
    <p:sldId id="326" r:id="rId13"/>
    <p:sldId id="261" r:id="rId14"/>
    <p:sldId id="327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62FA3EE7-E71D-4AE7-AF34-DFFA5678BC15}">
          <p14:sldIdLst>
            <p14:sldId id="256"/>
          </p14:sldIdLst>
        </p14:section>
        <p14:section name="Sezione senza titolo" id="{0E25F2E8-FB0E-4293-AC56-A3BFA22E3632}">
          <p14:sldIdLst>
            <p14:sldId id="330"/>
            <p14:sldId id="328"/>
            <p14:sldId id="289"/>
            <p14:sldId id="329"/>
            <p14:sldId id="291"/>
            <p14:sldId id="288"/>
            <p14:sldId id="287"/>
            <p14:sldId id="292"/>
            <p14:sldId id="324"/>
            <p14:sldId id="325"/>
            <p14:sldId id="326"/>
            <p14:sldId id="261"/>
            <p14:sldId id="32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047" autoAdjust="0"/>
    <p:restoredTop sz="94622" autoAdjust="0"/>
  </p:normalViewPr>
  <p:slideViewPr>
    <p:cSldViewPr>
      <p:cViewPr varScale="1">
        <p:scale>
          <a:sx n="107" d="100"/>
          <a:sy n="107" d="100"/>
        </p:scale>
        <p:origin x="-1650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BCA2D-87C8-4278-BC22-1336E5436102}" type="datetimeFigureOut">
              <a:rPr lang="it-IT" smtClean="0"/>
              <a:t>24/03/2021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12B0F-0E28-4397-9289-40F7F83527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7850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403A-4CC0-41BD-B0AB-677E5EA38D03}" type="datetime1">
              <a:rPr lang="it-IT" smtClean="0"/>
              <a:t>24/03/2021</a:t>
            </a:fld>
            <a:endParaRPr lang="it-IT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4AAE2-A0A1-4284-B874-A7520FE6C2B7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B63E-91C7-4781-A0F2-AC4253ECCAEC}" type="datetime1">
              <a:rPr lang="it-IT" smtClean="0"/>
              <a:t>24/03/2021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AAE2-A0A1-4284-B874-A7520FE6C2B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90B8-E17A-44F0-987D-6D39ED1EA927}" type="datetime1">
              <a:rPr lang="it-IT" smtClean="0"/>
              <a:t>24/03/2021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AAE2-A0A1-4284-B874-A7520FE6C2B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AC4F-E042-4DE0-9406-8BB0C78B7871}" type="datetime1">
              <a:rPr lang="it-IT" smtClean="0"/>
              <a:t>24/03/2021</a:t>
            </a:fld>
            <a:endParaRPr lang="it-IT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4AAE2-A0A1-4284-B874-A7520FE6C2B7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EDDD-0E59-492E-8A1D-16F7E395436E}" type="datetime1">
              <a:rPr lang="it-IT" smtClean="0"/>
              <a:t>24/03/2021</a:t>
            </a:fld>
            <a:endParaRPr lang="it-IT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4AAE2-A0A1-4284-B874-A7520FE6C2B7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F242-2193-4AC5-A3E1-6B7F1FF2773E}" type="datetime1">
              <a:rPr lang="it-IT" smtClean="0"/>
              <a:t>24/03/2021</a:t>
            </a:fld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4AAE2-A0A1-4284-B874-A7520FE6C2B7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3F94-4C1A-41B6-996F-7F886DBBC9E9}" type="datetime1">
              <a:rPr lang="it-IT" smtClean="0"/>
              <a:t>24/03/2021</a:t>
            </a:fld>
            <a:endParaRPr lang="it-IT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4AAE2-A0A1-4284-B874-A7520FE6C2B7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DABB-5035-4FAB-AC58-B1B6283C5F69}" type="datetime1">
              <a:rPr lang="it-IT" smtClean="0"/>
              <a:t>24/03/2021</a:t>
            </a:fld>
            <a:endParaRPr lang="it-I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4AAE2-A0A1-4284-B874-A7520FE6C2B7}" type="slidenum">
              <a:rPr lang="it-IT" smtClean="0"/>
              <a:t>‹N›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499-41E0-46F2-B17D-5A49D8C44480}" type="datetime1">
              <a:rPr lang="it-IT" smtClean="0"/>
              <a:t>24/03/2021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4AAE2-A0A1-4284-B874-A7520FE6C2B7}" type="slidenum">
              <a:rPr lang="it-IT" smtClean="0"/>
              <a:t>‹N›</a:t>
            </a:fld>
            <a:endParaRPr lang="it-I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667E-7343-4ECA-A115-7D60E8EECE8B}" type="datetime1">
              <a:rPr lang="it-IT" smtClean="0"/>
              <a:t>24/03/2021</a:t>
            </a:fld>
            <a:endParaRPr lang="it-IT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4AAE2-A0A1-4284-B874-A7520FE6C2B7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0F21-C1E3-426F-BC82-80AE79BE266B}" type="datetime1">
              <a:rPr lang="it-IT" smtClean="0"/>
              <a:t>24/03/2021</a:t>
            </a:fld>
            <a:endParaRPr lang="it-IT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4AAE2-A0A1-4284-B874-A7520FE6C2B7}" type="slidenum">
              <a:rPr lang="it-IT" smtClean="0"/>
              <a:t>‹N›</a:t>
            </a:fld>
            <a:endParaRPr lang="it-IT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B8E69CD-1ACD-4596-8B7D-0D057F6E55EF}" type="datetime1">
              <a:rPr lang="it-IT" smtClean="0"/>
              <a:t>24/03/2021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F84AAE2-A0A1-4284-B874-A7520FE6C2B7}" type="slidenum">
              <a:rPr lang="it-IT" smtClean="0"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/>
          <a:lstStyle/>
          <a:p>
            <a:pPr algn="r"/>
            <a:r>
              <a:rPr lang="it-IT" dirty="0" smtClean="0"/>
              <a:t>Crisi, disuguaglianze e povertà </a:t>
            </a:r>
            <a:r>
              <a:rPr lang="it-IT" sz="3200" dirty="0" smtClean="0"/>
              <a:t>(IV parte)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67744" y="3068960"/>
            <a:ext cx="5536704" cy="1368152"/>
          </a:xfrm>
        </p:spPr>
        <p:txBody>
          <a:bodyPr>
            <a:normAutofit/>
          </a:bodyPr>
          <a:lstStyle/>
          <a:p>
            <a:r>
              <a:rPr lang="it-IT" dirty="0" smtClean="0"/>
              <a:t>Università popolare </a:t>
            </a:r>
            <a:r>
              <a:rPr lang="it-IT" dirty="0" err="1" smtClean="0"/>
              <a:t>A.Gramsci</a:t>
            </a:r>
            <a:endParaRPr lang="it-IT" dirty="0" smtClean="0"/>
          </a:p>
          <a:p>
            <a:r>
              <a:rPr lang="it-IT" dirty="0" smtClean="0"/>
              <a:t>24 marzo 2021</a:t>
            </a:r>
          </a:p>
          <a:p>
            <a:r>
              <a:rPr lang="it-IT" i="1" dirty="0" smtClean="0"/>
              <a:t>Francesco.schettino@unicampania.it</a:t>
            </a:r>
            <a:endParaRPr lang="it-IT" i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4AAE2-A0A1-4284-B874-A7520FE6C2B7}" type="slidenum">
              <a:rPr lang="it-IT" smtClean="0"/>
              <a:t>1</a:t>
            </a:fld>
            <a:endParaRPr lang="it-IT"/>
          </a:p>
        </p:txBody>
      </p:sp>
      <p:pic>
        <p:nvPicPr>
          <p:cNvPr id="1026" name="Picture 2" descr="Legal Stuff – What can I do with the things I've seen here? – Electric Dru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876902"/>
            <a:ext cx="2160240" cy="71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42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La </a:t>
            </a:r>
            <a:r>
              <a:rPr lang="it-IT" dirty="0"/>
              <a:t>ripartizione dei mezzi di consumo è in ogni epoca soltanto conseguenza della ripartizione dei mezzi di produzione. Ma quest’ultima ripartizione è un carattere del modo stesso di produzione. Nel modo di produzione capitalistico, a es., le condizioni materiali della produzione sono prerogativa dei non lavoratori sotto forma di proprietà del capitale e proprietà della terra, mentre la massa è proprietaria soltanto delle condizioni soggettive della produzione — la </a:t>
            </a:r>
            <a:r>
              <a:rPr lang="it-IT" i="1" dirty="0"/>
              <a:t>forza-lavoro</a:t>
            </a:r>
            <a:r>
              <a:rPr lang="it-IT" dirty="0"/>
              <a:t>. 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Mezzi di consumo e di produzione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758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11560" y="404664"/>
            <a:ext cx="7745505" cy="4320479"/>
          </a:xfrm>
        </p:spPr>
        <p:txBody>
          <a:bodyPr>
            <a:noAutofit/>
          </a:bodyPr>
          <a:lstStyle/>
          <a:p>
            <a:r>
              <a:rPr lang="it-IT" sz="2000" dirty="0"/>
              <a:t>Il salario presuppone il lavoro salariato, il profitto presuppone il capitale. Queste forme determinate di distribuzione 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presuppongono </a:t>
            </a:r>
            <a:r>
              <a:rPr lang="it-IT" sz="2000" dirty="0"/>
              <a:t>quindi determinate caratteristiche sociali delle condizioni della produzione e determinati rapporti sociali fra gli agenti della produzione. </a:t>
            </a:r>
            <a:r>
              <a:rPr lang="it-IT" sz="2000" i="1" dirty="0"/>
              <a:t>Un determinato rapporto di distribuzione è, di conseguenza, solo l’espressione di un rapporto di produzione storicamente </a:t>
            </a:r>
            <a:r>
              <a:rPr lang="it-IT" sz="2000" i="1" dirty="0" smtClean="0"/>
              <a:t>determinato.</a:t>
            </a:r>
          </a:p>
          <a:p>
            <a:r>
              <a:rPr lang="it-IT" sz="2000" dirty="0" smtClean="0"/>
              <a:t>Il </a:t>
            </a:r>
            <a:r>
              <a:rPr lang="it-IT" sz="2000" dirty="0"/>
              <a:t>carattere storico di questi rapporti di distribuzione è il carattere storico dei rapporti di produzione, dei quali essi esprimono soltanto un aspetto. La distribuzione capitalistica è distinta dalle forme di distribuzione che derivano da altri modi di produzione, ed ogni forma di distribuzione scompare insieme con la forma di produzione determinata a cui essa corrisponde e da cui </a:t>
            </a:r>
            <a:r>
              <a:rPr lang="it-IT" sz="2000" dirty="0" smtClean="0"/>
              <a:t>deriva [C, III]</a:t>
            </a:r>
            <a:endParaRPr lang="it-IT" sz="20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755576" y="5229200"/>
            <a:ext cx="7543800" cy="914400"/>
          </a:xfrm>
        </p:spPr>
        <p:txBody>
          <a:bodyPr/>
          <a:lstStyle/>
          <a:p>
            <a:r>
              <a:rPr lang="it-IT" sz="4400" dirty="0" smtClean="0"/>
              <a:t>Disuguaglianze come presupposto (-posto) </a:t>
            </a:r>
            <a:r>
              <a:rPr lang="it-IT" sz="4400" dirty="0" smtClean="0">
                <a:sym typeface="Wingdings" pitchFamily="2" charset="2"/>
              </a:rPr>
              <a:t>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177382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83568" y="685800"/>
            <a:ext cx="7622232" cy="4327376"/>
          </a:xfrm>
        </p:spPr>
        <p:txBody>
          <a:bodyPr>
            <a:normAutofit/>
          </a:bodyPr>
          <a:lstStyle/>
          <a:p>
            <a:r>
              <a:rPr lang="it-IT" dirty="0"/>
              <a:t>Essendo gli elementi della produzione così ripartiti, ne consegue l’attuale ripartizione dei mezzi di consumo. Se i mezzi di produzione materiali fossero proprietà collettiva dei lavoratori, ne conseguirebbe parimenti una ripartizione dei mezzi di consumo diversa dall’attuale.</a:t>
            </a:r>
          </a:p>
          <a:p>
            <a:r>
              <a:rPr lang="it-IT" dirty="0"/>
              <a:t> Il socialismo volgare (e con esso anche parte della democrazia) ha preso dagli economisti borghesi l’abitudine di considerare e trattare la ripartizione [distribuzione] come indipendente dal modo di produzione, e perciò di rappresentare il socialismo come qualcosa che riguardi principalmente la distribuzione. Ma dato che i rapporti reali sono stati chiariti da molto tempo,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perché tornare indietro?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755576" y="4797152"/>
            <a:ext cx="6781800" cy="1600200"/>
          </a:xfrm>
        </p:spPr>
        <p:txBody>
          <a:bodyPr>
            <a:normAutofit/>
          </a:bodyPr>
          <a:lstStyle/>
          <a:p>
            <a:r>
              <a:rPr lang="it-IT" sz="4400" dirty="0" smtClean="0"/>
              <a:t>Distribuzione del reddito?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206048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755576" y="620688"/>
            <a:ext cx="7745505" cy="4320479"/>
          </a:xfrm>
        </p:spPr>
        <p:txBody>
          <a:bodyPr>
            <a:noAutofit/>
          </a:bodyPr>
          <a:lstStyle/>
          <a:p>
            <a:r>
              <a:rPr lang="it-IT" sz="2000" dirty="0"/>
              <a:t>Il salario presuppone il lavoro salariato, il profitto presuppone il capitale. Queste forme determinate di distribuzione 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presuppongono </a:t>
            </a:r>
            <a:r>
              <a:rPr lang="it-IT" sz="2000" dirty="0"/>
              <a:t>quindi determinate caratteristiche sociali delle condizioni della produzione e determinati rapporti sociali fra gli agenti della produzione. </a:t>
            </a:r>
            <a:r>
              <a:rPr lang="it-IT" sz="2000" i="1" dirty="0"/>
              <a:t>Un determinato rapporto di distribuzione è, di conseguenza, solo l’espressione di un rapporto di produzione storicamente </a:t>
            </a:r>
            <a:r>
              <a:rPr lang="it-IT" sz="2000" i="1" dirty="0" smtClean="0"/>
              <a:t>determinato.</a:t>
            </a:r>
          </a:p>
          <a:p>
            <a:r>
              <a:rPr lang="it-IT" sz="2000" dirty="0" smtClean="0"/>
              <a:t>Il </a:t>
            </a:r>
            <a:r>
              <a:rPr lang="it-IT" sz="2000" dirty="0"/>
              <a:t>carattere storico di questi rapporti di distribuzione è il carattere storico dei rapporti di produzione, dei quali essi esprimono soltanto un aspetto. La distribuzione capitalistica è distinta dalle forme di distribuzione che derivano da altri modi di produzione, ed ogni forma di distribuzione scompare insieme con la forma di produzione determinata a cui essa corrisponde e da cui </a:t>
            </a:r>
            <a:r>
              <a:rPr lang="it-IT" sz="2000" dirty="0" smtClean="0"/>
              <a:t>deriva [C, III]</a:t>
            </a:r>
            <a:endParaRPr lang="it-IT" sz="20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 smtClean="0"/>
              <a:t>Concludendo</a:t>
            </a:r>
            <a:endParaRPr lang="it-IT" sz="4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4AAE2-A0A1-4284-B874-A7520FE6C2B7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28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2564904"/>
            <a:ext cx="2945904" cy="324036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/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/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Can the </a:t>
            </a:r>
            <a:r>
              <a:rPr lang="it-IT" dirty="0" err="1" smtClean="0">
                <a:solidFill>
                  <a:srgbClr val="FF0000"/>
                </a:solidFill>
              </a:rPr>
              <a:t>rich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get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richer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forever</a:t>
            </a:r>
            <a:r>
              <a:rPr lang="it-IT" dirty="0" smtClean="0">
                <a:solidFill>
                  <a:srgbClr val="FF0000"/>
                </a:solidFill>
              </a:rPr>
              <a:t>?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(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The </a:t>
            </a:r>
            <a:r>
              <a:rPr lang="it-IT" dirty="0" err="1" smtClean="0">
                <a:solidFill>
                  <a:schemeClr val="bg2">
                    <a:lumMod val="25000"/>
                  </a:schemeClr>
                </a:solidFill>
              </a:rPr>
              <a:t>Economist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 2019</a:t>
            </a:r>
            <a:r>
              <a:rPr lang="it-IT" dirty="0" smtClean="0">
                <a:solidFill>
                  <a:srgbClr val="FF0000"/>
                </a:solidFill>
              </a:rPr>
              <a:t>]</a:t>
            </a:r>
            <a:endParaRPr lang="it-IT" sz="4400" dirty="0"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60648"/>
            <a:ext cx="5054372" cy="6437895"/>
          </a:xfrm>
        </p:spPr>
      </p:pic>
    </p:spTree>
    <p:extLst>
      <p:ext uri="{BB962C8B-B14F-4D97-AF65-F5344CB8AC3E}">
        <p14:creationId xmlns:p14="http://schemas.microsoft.com/office/powerpoint/2010/main" val="502652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8640"/>
            <a:ext cx="5120640" cy="3657600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dirty="0"/>
              <a:t>“No se puede dirigir si no se sabe analizar, y no se puede analizar si no hay datos verídicos; y si no hay un sistema de recolección de datos confiables, sin mentiras y globos, si no hay toda una preparación de un sistema estadístico y de hombres habituados a recoger el dato y transformarlo en números. Esta es una tarea esencial”</a:t>
            </a: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4AAE2-A0A1-4284-B874-A7520FE6C2B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6390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043608" y="5733256"/>
            <a:ext cx="7543800" cy="914400"/>
          </a:xfrm>
        </p:spPr>
        <p:txBody>
          <a:bodyPr/>
          <a:lstStyle/>
          <a:p>
            <a:r>
              <a:rPr lang="it-IT" dirty="0" smtClean="0"/>
              <a:t>Disuguaglianze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4AAE2-A0A1-4284-B874-A7520FE6C2B7}" type="slidenum">
              <a:rPr lang="it-IT" smtClean="0"/>
              <a:t>3</a:t>
            </a:fld>
            <a:endParaRPr lang="it-IT"/>
          </a:p>
        </p:txBody>
      </p:sp>
      <p:pic>
        <p:nvPicPr>
          <p:cNvPr id="6" name="Segnaposto contenut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67" y="116632"/>
            <a:ext cx="3939633" cy="2952328"/>
          </a:xfrm>
          <a:prstGeom prst="rect">
            <a:avLst/>
          </a:prstGeom>
        </p:spPr>
      </p:pic>
      <p:pic>
        <p:nvPicPr>
          <p:cNvPr id="7" name="Segnaposto contenut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6632"/>
            <a:ext cx="4248472" cy="2743426"/>
          </a:xfrm>
          <a:prstGeom prst="rect">
            <a:avLst/>
          </a:prstGeom>
        </p:spPr>
      </p:pic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9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567" y="3115596"/>
            <a:ext cx="3939633" cy="2691141"/>
          </a:xfrm>
          <a:prstGeom prst="rect">
            <a:avLst/>
          </a:prstGeom>
        </p:spPr>
      </p:pic>
      <p:pic>
        <p:nvPicPr>
          <p:cNvPr id="10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2133" y="3115596"/>
            <a:ext cx="4310347" cy="269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2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528392" cy="26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115616" y="5805264"/>
            <a:ext cx="7543800" cy="914400"/>
          </a:xfrm>
        </p:spPr>
        <p:txBody>
          <a:bodyPr/>
          <a:lstStyle/>
          <a:p>
            <a:r>
              <a:rPr lang="it-IT" dirty="0" smtClean="0"/>
              <a:t>Povertà</a:t>
            </a: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4AAE2-A0A1-4284-B874-A7520FE6C2B7}" type="slidenum">
              <a:rPr lang="it-IT" smtClean="0"/>
              <a:t>4</a:t>
            </a:fld>
            <a:endParaRPr lang="it-IT"/>
          </a:p>
        </p:txBody>
      </p:sp>
      <p:pic>
        <p:nvPicPr>
          <p:cNvPr id="5" name="Segnaposto contenuto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7818"/>
            <a:ext cx="3672408" cy="269436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3715244" cy="258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512" y="3284983"/>
            <a:ext cx="4183952" cy="2585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1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475656" y="5768476"/>
            <a:ext cx="7543800" cy="914400"/>
          </a:xfrm>
        </p:spPr>
        <p:txBody>
          <a:bodyPr/>
          <a:lstStyle/>
          <a:p>
            <a:r>
              <a:rPr lang="it-IT" dirty="0" smtClean="0"/>
              <a:t>Povertà in Italia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4AAE2-A0A1-4284-B874-A7520FE6C2B7}" type="slidenum">
              <a:rPr lang="it-IT" smtClean="0"/>
              <a:t>5</a:t>
            </a:fld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6632"/>
            <a:ext cx="6096000" cy="26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49818"/>
            <a:ext cx="6120680" cy="301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9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691680" y="685801"/>
            <a:ext cx="6537920" cy="39673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 smtClean="0"/>
              <a:t>«Lo </a:t>
            </a:r>
            <a:r>
              <a:rPr lang="it-IT" dirty="0"/>
              <a:t>strumento ideale per evitare una spirale di disuguaglianza senza fine e per riprendere il controllo della dinamica in corso sarebbe un’imposta mondiale </a:t>
            </a:r>
            <a:r>
              <a:rPr lang="it-IT" b="1" i="1" dirty="0"/>
              <a:t>progressiva</a:t>
            </a:r>
            <a:r>
              <a:rPr lang="it-IT" dirty="0"/>
              <a:t> sul capitale: uno strumento che avrebbe anche il merito di produrre trasparenza democratica e finanziaria sui patrimoni, condizione necessaria per una regolazione efficace del sistema bancario e dei flussi finanziari internazionali. L’imposta sul capitale aiuterebbe a far prevalere l’interesse generale sugli interessi privati, </a:t>
            </a:r>
            <a:r>
              <a:rPr lang="it-IT" u="sng" dirty="0"/>
              <a:t>salvaguardando l’apertura economica e le forze della concorrenza</a:t>
            </a:r>
            <a:r>
              <a:rPr lang="it-IT" dirty="0"/>
              <a:t>. Non si può dire la stessa cosa delle differenti forme di risposta, a livello nazionale o di identità specifiche, che rischiano di determinare un ripiego a questa soluzione ideale.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Un’imposta sul capitale così definita a livello mondiale è senza dubbio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un’utopia»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Soluzioni di </a:t>
            </a:r>
            <a:r>
              <a:rPr lang="it-IT" dirty="0" err="1" smtClean="0"/>
              <a:t>Piketty</a:t>
            </a:r>
            <a:r>
              <a:rPr lang="it-IT" dirty="0" smtClean="0"/>
              <a:t> (2015)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416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685799"/>
            <a:ext cx="7207151" cy="4397655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755576" y="5013176"/>
            <a:ext cx="7543800" cy="914400"/>
          </a:xfrm>
        </p:spPr>
        <p:txBody>
          <a:bodyPr/>
          <a:lstStyle/>
          <a:p>
            <a:r>
              <a:rPr lang="it-IT" sz="4400" dirty="0" smtClean="0"/>
              <a:t>Patrimoniale (1)</a:t>
            </a:r>
            <a:endParaRPr lang="it-IT" sz="4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A66EA4-DD6E-4B5A-B6B6-93EC4E6E179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550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620688"/>
            <a:ext cx="6673685" cy="4214765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Patrimoniale (2)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A66EA4-DD6E-4B5A-B6B6-93EC4E6E179E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208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835696" y="685801"/>
            <a:ext cx="6393904" cy="4183359"/>
          </a:xfrm>
        </p:spPr>
        <p:txBody>
          <a:bodyPr>
            <a:normAutofit/>
          </a:bodyPr>
          <a:lstStyle/>
          <a:p>
            <a:r>
              <a:rPr lang="it-IT" dirty="0" smtClean="0"/>
              <a:t>Veridicità dei dati e precisione statistica delle rilevazioni</a:t>
            </a:r>
          </a:p>
          <a:p>
            <a:r>
              <a:rPr lang="it-IT" dirty="0" smtClean="0"/>
              <a:t>Mancanza della quota di profitti che viene reinvestita (con conseguenza sulla famosa share profitti/salari)</a:t>
            </a:r>
          </a:p>
          <a:p>
            <a:r>
              <a:rPr lang="it-IT" dirty="0" smtClean="0"/>
              <a:t>Poca attenzione sui fenomeni di concentrazione della proprietà del capitale</a:t>
            </a:r>
          </a:p>
          <a:p>
            <a:r>
              <a:rPr lang="it-IT" dirty="0" smtClean="0"/>
              <a:t>Errata definizione dello stesso (e dunque scarso riferimento alla lotta di classe)</a:t>
            </a:r>
          </a:p>
          <a:p>
            <a:r>
              <a:rPr lang="it-IT" b="1" dirty="0" smtClean="0"/>
              <a:t>Studio della distribuzione come momento a sé stante rispetto alla produzione</a:t>
            </a:r>
            <a:endParaRPr lang="it-IT" b="1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 smtClean="0"/>
              <a:t>«</a:t>
            </a:r>
            <a:r>
              <a:rPr lang="it-IT" sz="4400" dirty="0" err="1" smtClean="0"/>
              <a:t>Caveat</a:t>
            </a:r>
            <a:r>
              <a:rPr lang="it-IT" sz="4400" dirty="0" smtClean="0"/>
              <a:t>» di questo approccio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193981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e">
  <a:themeElements>
    <a:clrScheme name="Elementa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e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e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348</TotalTime>
  <Words>753</Words>
  <Application>Microsoft Office PowerPoint</Application>
  <PresentationFormat>Presentazione su schermo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Elementare</vt:lpstr>
      <vt:lpstr>Crisi, disuguaglianze e povertà (IV parte)</vt:lpstr>
      <vt:lpstr>“No se puede dirigir si no se sabe analizar, y no se puede analizar si no hay datos verídicos; y si no hay un sistema de recolección de datos confiables, sin mentiras y globos, si no hay toda una preparación de un sistema estadístico y de hombres habituados a recoger el dato y transformarlo en números. Esta es una tarea esencial”</vt:lpstr>
      <vt:lpstr>Disuguaglianze</vt:lpstr>
      <vt:lpstr>Povertà</vt:lpstr>
      <vt:lpstr>Povertà in Italia</vt:lpstr>
      <vt:lpstr>Soluzioni di Piketty (2015)</vt:lpstr>
      <vt:lpstr>Patrimoniale (1)</vt:lpstr>
      <vt:lpstr>Patrimoniale (2)</vt:lpstr>
      <vt:lpstr>«Caveat» di questo approccio</vt:lpstr>
      <vt:lpstr>Mezzi di consumo e di produzione</vt:lpstr>
      <vt:lpstr>Disuguaglianze come presupposto (-posto) </vt:lpstr>
      <vt:lpstr>Distribuzione del reddito?</vt:lpstr>
      <vt:lpstr>Concludendo</vt:lpstr>
      <vt:lpstr>  Can the rich get richer forever? (The Economist 2019]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Distribuzione, disuguaglianze e programma minimo</dc:title>
  <dc:creator>Jagger</dc:creator>
  <cp:lastModifiedBy>Jagger</cp:lastModifiedBy>
  <cp:revision>64</cp:revision>
  <dcterms:created xsi:type="dcterms:W3CDTF">2017-02-01T15:02:14Z</dcterms:created>
  <dcterms:modified xsi:type="dcterms:W3CDTF">2021-03-23T23:40:39Z</dcterms:modified>
</cp:coreProperties>
</file>