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89" r:id="rId3"/>
    <p:sldId id="308" r:id="rId4"/>
    <p:sldId id="286" r:id="rId5"/>
    <p:sldId id="315" r:id="rId6"/>
    <p:sldId id="309" r:id="rId7"/>
    <p:sldId id="310" r:id="rId8"/>
    <p:sldId id="311" r:id="rId9"/>
    <p:sldId id="312" r:id="rId10"/>
    <p:sldId id="316" r:id="rId11"/>
    <p:sldId id="314" r:id="rId12"/>
    <p:sldId id="313" r:id="rId13"/>
    <p:sldId id="290" r:id="rId14"/>
    <p:sldId id="317" r:id="rId15"/>
    <p:sldId id="320" r:id="rId16"/>
    <p:sldId id="321" r:id="rId17"/>
    <p:sldId id="322" r:id="rId18"/>
    <p:sldId id="291" r:id="rId19"/>
    <p:sldId id="288" r:id="rId20"/>
    <p:sldId id="287" r:id="rId21"/>
    <p:sldId id="292" r:id="rId22"/>
    <p:sldId id="324" r:id="rId23"/>
    <p:sldId id="325" r:id="rId24"/>
    <p:sldId id="326" r:id="rId25"/>
    <p:sldId id="261" r:id="rId26"/>
    <p:sldId id="327"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47" autoAdjust="0"/>
    <p:restoredTop sz="94622" autoAdjust="0"/>
  </p:normalViewPr>
  <p:slideViewPr>
    <p:cSldViewPr>
      <p:cViewPr varScale="1">
        <p:scale>
          <a:sx n="107" d="100"/>
          <a:sy n="107" d="100"/>
        </p:scale>
        <p:origin x="-1650"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BCA2D-87C8-4278-BC22-1336E5436102}" type="datetimeFigureOut">
              <a:rPr lang="it-IT" smtClean="0"/>
              <a:t>16/03/2021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12B0F-0E28-4397-9289-40F7F8352751}" type="slidenum">
              <a:rPr lang="it-IT" smtClean="0"/>
              <a:t>‹N›</a:t>
            </a:fld>
            <a:endParaRPr lang="it-IT"/>
          </a:p>
        </p:txBody>
      </p:sp>
    </p:spTree>
    <p:extLst>
      <p:ext uri="{BB962C8B-B14F-4D97-AF65-F5344CB8AC3E}">
        <p14:creationId xmlns:p14="http://schemas.microsoft.com/office/powerpoint/2010/main" val="75785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5" name="Date Placeholder 14"/>
          <p:cNvSpPr>
            <a:spLocks noGrp="1"/>
          </p:cNvSpPr>
          <p:nvPr>
            <p:ph type="dt" sz="half" idx="10"/>
          </p:nvPr>
        </p:nvSpPr>
        <p:spPr/>
        <p:txBody>
          <a:bodyPr/>
          <a:lstStyle/>
          <a:p>
            <a:fld id="{D166403A-4CC0-41BD-B0AB-677E5EA38D03}" type="datetime1">
              <a:rPr lang="it-IT" smtClean="0"/>
              <a:t>16/03/2021</a:t>
            </a:fld>
            <a:endParaRPr lang="it-IT"/>
          </a:p>
        </p:txBody>
      </p:sp>
      <p:sp>
        <p:nvSpPr>
          <p:cNvPr id="16" name="Slide Number Placeholder 15"/>
          <p:cNvSpPr>
            <a:spLocks noGrp="1"/>
          </p:cNvSpPr>
          <p:nvPr>
            <p:ph type="sldNum" sz="quarter" idx="11"/>
          </p:nvPr>
        </p:nvSpPr>
        <p:spPr/>
        <p:txBody>
          <a:bodyPr/>
          <a:lstStyle/>
          <a:p>
            <a:fld id="{EF84AAE2-A0A1-4284-B874-A7520FE6C2B7}"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D78B63E-91C7-4781-A0F2-AC4253ECCAEC}" type="datetime1">
              <a:rPr lang="it-IT" smtClean="0"/>
              <a:t>16/03/2021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84AAE2-A0A1-4284-B874-A7520FE6C2B7}"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03090B8-E17A-44F0-987D-6D39ED1EA927}" type="datetime1">
              <a:rPr lang="it-IT" smtClean="0"/>
              <a:t>16/03/2021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F84AAE2-A0A1-4284-B874-A7520FE6C2B7}"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Title 12"/>
          <p:cNvSpPr>
            <a:spLocks noGrp="1"/>
          </p:cNvSpPr>
          <p:nvPr>
            <p:ph type="title"/>
          </p:nvPr>
        </p:nvSpPr>
        <p:spPr/>
        <p:txBody>
          <a:bodyPr/>
          <a:lstStyle/>
          <a:p>
            <a:r>
              <a:rPr lang="it-IT" smtClean="0"/>
              <a:t>Fare clic per modificare lo stile del titolo</a:t>
            </a:r>
            <a:endParaRPr lang="en-US"/>
          </a:p>
        </p:txBody>
      </p:sp>
      <p:sp>
        <p:nvSpPr>
          <p:cNvPr id="14" name="Date Placeholder 13"/>
          <p:cNvSpPr>
            <a:spLocks noGrp="1"/>
          </p:cNvSpPr>
          <p:nvPr>
            <p:ph type="dt" sz="half" idx="10"/>
          </p:nvPr>
        </p:nvSpPr>
        <p:spPr/>
        <p:txBody>
          <a:bodyPr/>
          <a:lstStyle/>
          <a:p>
            <a:fld id="{A547AC4F-E042-4DE0-9406-8BB0C78B7871}" type="datetime1">
              <a:rPr lang="it-IT" smtClean="0"/>
              <a:t>16/03/2021</a:t>
            </a:fld>
            <a:endParaRPr lang="it-IT"/>
          </a:p>
        </p:txBody>
      </p:sp>
      <p:sp>
        <p:nvSpPr>
          <p:cNvPr id="15" name="Slide Number Placeholder 14"/>
          <p:cNvSpPr>
            <a:spLocks noGrp="1"/>
          </p:cNvSpPr>
          <p:nvPr>
            <p:ph type="sldNum" sz="quarter" idx="11"/>
          </p:nvPr>
        </p:nvSpPr>
        <p:spPr/>
        <p:txBody>
          <a:bodyPr/>
          <a:lstStyle/>
          <a:p>
            <a:fld id="{EF84AAE2-A0A1-4284-B874-A7520FE6C2B7}" type="slidenum">
              <a:rPr lang="it-IT" smtClean="0"/>
              <a:t>‹N›</a:t>
            </a:fld>
            <a:endParaRPr lang="it-IT"/>
          </a:p>
        </p:txBody>
      </p:sp>
      <p:sp>
        <p:nvSpPr>
          <p:cNvPr id="16" name="Footer Placeholder 15"/>
          <p:cNvSpPr>
            <a:spLocks noGrp="1"/>
          </p:cNvSpPr>
          <p:nvPr>
            <p:ph type="ftr" sz="quarter" idx="12"/>
          </p:nvPr>
        </p:nvSpPr>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12" name="Date Placeholder 11"/>
          <p:cNvSpPr>
            <a:spLocks noGrp="1"/>
          </p:cNvSpPr>
          <p:nvPr>
            <p:ph type="dt" sz="half" idx="10"/>
          </p:nvPr>
        </p:nvSpPr>
        <p:spPr/>
        <p:txBody>
          <a:bodyPr/>
          <a:lstStyle/>
          <a:p>
            <a:fld id="{9604EDDD-0E59-492E-8A1D-16F7E395436E}" type="datetime1">
              <a:rPr lang="it-IT" smtClean="0"/>
              <a:t>16/03/2021</a:t>
            </a:fld>
            <a:endParaRPr lang="it-IT"/>
          </a:p>
        </p:txBody>
      </p:sp>
      <p:sp>
        <p:nvSpPr>
          <p:cNvPr id="13" name="Slide Number Placeholder 12"/>
          <p:cNvSpPr>
            <a:spLocks noGrp="1"/>
          </p:cNvSpPr>
          <p:nvPr>
            <p:ph type="sldNum" sz="quarter" idx="11"/>
          </p:nvPr>
        </p:nvSpPr>
        <p:spPr/>
        <p:txBody>
          <a:bodyPr/>
          <a:lstStyle/>
          <a:p>
            <a:fld id="{EF84AAE2-A0A1-4284-B874-A7520FE6C2B7}" type="slidenum">
              <a:rPr lang="it-IT" smtClean="0"/>
              <a:t>‹N›</a:t>
            </a:fld>
            <a:endParaRPr lang="it-IT"/>
          </a:p>
        </p:txBody>
      </p:sp>
      <p:sp>
        <p:nvSpPr>
          <p:cNvPr id="14" name="Footer Placeholder 13"/>
          <p:cNvSpPr>
            <a:spLocks noGrp="1"/>
          </p:cNvSpPr>
          <p:nvPr>
            <p:ph type="ftr" sz="quarter" idx="12"/>
          </p:nvPr>
        </p:nvSpPr>
        <p:spPr/>
        <p:txBody>
          <a:bodyPr/>
          <a:lstStyle/>
          <a:p>
            <a:endParaRPr lang="it-IT"/>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it-IT" smtClean="0"/>
              <a:t>Fare clic per modificare lo stile del titolo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F47F242-2193-4AC5-A3E1-6B7F1FF2773E}" type="datetime1">
              <a:rPr lang="it-IT" smtClean="0"/>
              <a:t>16/03/2021</a:t>
            </a:fld>
            <a:endParaRPr lang="it-IT"/>
          </a:p>
        </p:txBody>
      </p:sp>
      <p:sp>
        <p:nvSpPr>
          <p:cNvPr id="9" name="Slide Number Placeholder 8"/>
          <p:cNvSpPr>
            <a:spLocks noGrp="1"/>
          </p:cNvSpPr>
          <p:nvPr>
            <p:ph type="sldNum" sz="quarter" idx="11"/>
          </p:nvPr>
        </p:nvSpPr>
        <p:spPr/>
        <p:txBody>
          <a:bodyPr/>
          <a:lstStyle/>
          <a:p>
            <a:fld id="{EF84AAE2-A0A1-4284-B874-A7520FE6C2B7}"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
        <p:nvSpPr>
          <p:cNvPr id="11" name="Title 10"/>
          <p:cNvSpPr>
            <a:spLocks noGrp="1"/>
          </p:cNvSpPr>
          <p:nvPr>
            <p:ph type="title"/>
          </p:nvPr>
        </p:nvSpPr>
        <p:spPr/>
        <p:txBody>
          <a:bodyPr/>
          <a:lstStyle/>
          <a:p>
            <a:r>
              <a:rPr lang="it-IT" smtClean="0"/>
              <a:t>Fare clic per modificare lo stile del titolo</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it-IT" smtClean="0"/>
              <a:t>Fare clic per modificare lo stile del titolo</a:t>
            </a:r>
            <a:endParaRPr lang="en-US" dirty="0"/>
          </a:p>
        </p:txBody>
      </p:sp>
      <p:sp>
        <p:nvSpPr>
          <p:cNvPr id="14" name="Date Placeholder 13"/>
          <p:cNvSpPr>
            <a:spLocks noGrp="1"/>
          </p:cNvSpPr>
          <p:nvPr>
            <p:ph type="dt" sz="half" idx="10"/>
          </p:nvPr>
        </p:nvSpPr>
        <p:spPr/>
        <p:txBody>
          <a:bodyPr/>
          <a:lstStyle/>
          <a:p>
            <a:fld id="{0CB13F94-4C1A-41B6-996F-7F886DBBC9E9}" type="datetime1">
              <a:rPr lang="it-IT" smtClean="0"/>
              <a:t>16/03/2021</a:t>
            </a:fld>
            <a:endParaRPr lang="it-IT"/>
          </a:p>
        </p:txBody>
      </p:sp>
      <p:sp>
        <p:nvSpPr>
          <p:cNvPr id="15" name="Slide Number Placeholder 14"/>
          <p:cNvSpPr>
            <a:spLocks noGrp="1"/>
          </p:cNvSpPr>
          <p:nvPr>
            <p:ph type="sldNum" sz="quarter" idx="11"/>
          </p:nvPr>
        </p:nvSpPr>
        <p:spPr/>
        <p:txBody>
          <a:bodyPr/>
          <a:lstStyle/>
          <a:p>
            <a:fld id="{EF84AAE2-A0A1-4284-B874-A7520FE6C2B7}" type="slidenum">
              <a:rPr lang="it-IT" smtClean="0"/>
              <a:t>‹N›</a:t>
            </a:fld>
            <a:endParaRPr lang="it-IT"/>
          </a:p>
        </p:txBody>
      </p:sp>
      <p:sp>
        <p:nvSpPr>
          <p:cNvPr id="16" name="Footer Placeholder 15"/>
          <p:cNvSpPr>
            <a:spLocks noGrp="1"/>
          </p:cNvSpPr>
          <p:nvPr>
            <p:ph type="ftr" sz="quarter" idx="12"/>
          </p:nvPr>
        </p:nvSpPr>
        <p:spPr/>
        <p:txBody>
          <a:bodyPr/>
          <a:lstStyle/>
          <a:p>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a:p>
        </p:txBody>
      </p:sp>
      <p:sp>
        <p:nvSpPr>
          <p:cNvPr id="7" name="Date Placeholder 6"/>
          <p:cNvSpPr>
            <a:spLocks noGrp="1"/>
          </p:cNvSpPr>
          <p:nvPr>
            <p:ph type="dt" sz="half" idx="10"/>
          </p:nvPr>
        </p:nvSpPr>
        <p:spPr/>
        <p:txBody>
          <a:bodyPr/>
          <a:lstStyle/>
          <a:p>
            <a:fld id="{5747DABB-5035-4FAB-AC58-B1B6283C5F69}" type="datetime1">
              <a:rPr lang="it-IT" smtClean="0"/>
              <a:t>16/03/2021</a:t>
            </a:fld>
            <a:endParaRPr lang="it-IT"/>
          </a:p>
        </p:txBody>
      </p:sp>
      <p:sp>
        <p:nvSpPr>
          <p:cNvPr id="8" name="Slide Number Placeholder 7"/>
          <p:cNvSpPr>
            <a:spLocks noGrp="1"/>
          </p:cNvSpPr>
          <p:nvPr>
            <p:ph type="sldNum" sz="quarter" idx="11"/>
          </p:nvPr>
        </p:nvSpPr>
        <p:spPr/>
        <p:txBody>
          <a:bodyPr/>
          <a:lstStyle/>
          <a:p>
            <a:fld id="{EF84AAE2-A0A1-4284-B874-A7520FE6C2B7}"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16C499-41E0-46F2-B17D-5A49D8C44480}" type="datetime1">
              <a:rPr lang="it-IT" smtClean="0"/>
              <a:t>16/03/2021</a:t>
            </a:fld>
            <a:endParaRPr lang="it-IT"/>
          </a:p>
        </p:txBody>
      </p:sp>
      <p:sp>
        <p:nvSpPr>
          <p:cNvPr id="6" name="Slide Number Placeholder 5"/>
          <p:cNvSpPr>
            <a:spLocks noGrp="1"/>
          </p:cNvSpPr>
          <p:nvPr>
            <p:ph type="sldNum" sz="quarter" idx="11"/>
          </p:nvPr>
        </p:nvSpPr>
        <p:spPr/>
        <p:txBody>
          <a:bodyPr/>
          <a:lstStyle/>
          <a:p>
            <a:fld id="{EF84AAE2-A0A1-4284-B874-A7520FE6C2B7}" type="slidenum">
              <a:rPr lang="it-IT" smtClean="0"/>
              <a:t>‹N›</a:t>
            </a:fld>
            <a:endParaRPr lang="it-IT"/>
          </a:p>
        </p:txBody>
      </p:sp>
      <p:sp>
        <p:nvSpPr>
          <p:cNvPr id="7" name="Footer Placeholder 6"/>
          <p:cNvSpPr>
            <a:spLocks noGrp="1"/>
          </p:cNvSpPr>
          <p:nvPr>
            <p:ph type="ftr" sz="quarter" idx="12"/>
          </p:nvPr>
        </p:nvSpPr>
        <p:spPr/>
        <p:txBody>
          <a:body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5" name="Date Placeholder 14"/>
          <p:cNvSpPr>
            <a:spLocks noGrp="1"/>
          </p:cNvSpPr>
          <p:nvPr>
            <p:ph type="dt" sz="half" idx="10"/>
          </p:nvPr>
        </p:nvSpPr>
        <p:spPr/>
        <p:txBody>
          <a:bodyPr/>
          <a:lstStyle/>
          <a:p>
            <a:fld id="{DD73667E-7343-4ECA-A115-7D60E8EECE8B}" type="datetime1">
              <a:rPr lang="it-IT" smtClean="0"/>
              <a:t>16/03/2021</a:t>
            </a:fld>
            <a:endParaRPr lang="it-IT"/>
          </a:p>
        </p:txBody>
      </p:sp>
      <p:sp>
        <p:nvSpPr>
          <p:cNvPr id="16" name="Slide Number Placeholder 15"/>
          <p:cNvSpPr>
            <a:spLocks noGrp="1"/>
          </p:cNvSpPr>
          <p:nvPr>
            <p:ph type="sldNum" sz="quarter" idx="11"/>
          </p:nvPr>
        </p:nvSpPr>
        <p:spPr/>
        <p:txBody>
          <a:bodyPr/>
          <a:lstStyle/>
          <a:p>
            <a:fld id="{EF84AAE2-A0A1-4284-B874-A7520FE6C2B7}" type="slidenum">
              <a:rPr lang="it-IT" smtClean="0"/>
              <a:t>‹N›</a:t>
            </a:fld>
            <a:endParaRPr lang="it-IT"/>
          </a:p>
        </p:txBody>
      </p:sp>
      <p:sp>
        <p:nvSpPr>
          <p:cNvPr id="17" name="Footer Placeholder 16"/>
          <p:cNvSpPr>
            <a:spLocks noGrp="1"/>
          </p:cNvSpPr>
          <p:nvPr>
            <p:ph type="ftr" sz="quarter" idx="12"/>
          </p:nvPr>
        </p:nvSpPr>
        <p:spPr/>
        <p:txBody>
          <a:bodyPr/>
          <a:lstStyle/>
          <a:p>
            <a:endParaRPr lang="it-IT"/>
          </a:p>
        </p:txBody>
      </p:sp>
      <p:sp>
        <p:nvSpPr>
          <p:cNvPr id="18" name="Title 17"/>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it-IT" smtClean="0"/>
              <a:t>Fare clic per modificare lo stile del titolo</a:t>
            </a:r>
            <a:endParaRPr lang="en-US"/>
          </a:p>
        </p:txBody>
      </p:sp>
      <p:sp>
        <p:nvSpPr>
          <p:cNvPr id="13" name="Date Placeholder 12"/>
          <p:cNvSpPr>
            <a:spLocks noGrp="1"/>
          </p:cNvSpPr>
          <p:nvPr>
            <p:ph type="dt" sz="half" idx="10"/>
          </p:nvPr>
        </p:nvSpPr>
        <p:spPr/>
        <p:txBody>
          <a:bodyPr/>
          <a:lstStyle/>
          <a:p>
            <a:fld id="{2A9D0F21-C1E3-426F-BC82-80AE79BE266B}" type="datetime1">
              <a:rPr lang="it-IT" smtClean="0"/>
              <a:t>16/03/2021</a:t>
            </a:fld>
            <a:endParaRPr lang="it-IT"/>
          </a:p>
        </p:txBody>
      </p:sp>
      <p:sp>
        <p:nvSpPr>
          <p:cNvPr id="14" name="Slide Number Placeholder 13"/>
          <p:cNvSpPr>
            <a:spLocks noGrp="1"/>
          </p:cNvSpPr>
          <p:nvPr>
            <p:ph type="sldNum" sz="quarter" idx="11"/>
          </p:nvPr>
        </p:nvSpPr>
        <p:spPr/>
        <p:txBody>
          <a:bodyPr/>
          <a:lstStyle/>
          <a:p>
            <a:fld id="{EF84AAE2-A0A1-4284-B874-A7520FE6C2B7}" type="slidenum">
              <a:rPr lang="it-IT" smtClean="0"/>
              <a:t>‹N›</a:t>
            </a:fld>
            <a:endParaRPr lang="it-IT"/>
          </a:p>
        </p:txBody>
      </p:sp>
      <p:sp>
        <p:nvSpPr>
          <p:cNvPr id="15" name="Footer Placeholder 14"/>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B8E69CD-1ACD-4596-8B7D-0D057F6E55EF}" type="datetime1">
              <a:rPr lang="it-IT" smtClean="0"/>
              <a:t>16/03/2021</a:t>
            </a:fld>
            <a:endParaRPr lang="it-IT"/>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it-IT"/>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84AAE2-A0A1-4284-B874-A7520FE6C2B7}"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556792"/>
            <a:ext cx="7772400" cy="1470025"/>
          </a:xfrm>
        </p:spPr>
        <p:txBody>
          <a:bodyPr/>
          <a:lstStyle/>
          <a:p>
            <a:pPr algn="r"/>
            <a:r>
              <a:rPr lang="it-IT" dirty="0" smtClean="0"/>
              <a:t>Crisi, disuguaglianze e povertà </a:t>
            </a:r>
            <a:r>
              <a:rPr lang="it-IT" sz="3200" dirty="0" smtClean="0"/>
              <a:t>(</a:t>
            </a:r>
            <a:r>
              <a:rPr lang="it-IT" sz="3200" dirty="0" smtClean="0"/>
              <a:t>III </a:t>
            </a:r>
            <a:r>
              <a:rPr lang="it-IT" sz="3200" dirty="0" smtClean="0"/>
              <a:t>parte)</a:t>
            </a:r>
            <a:endParaRPr lang="it-IT" dirty="0"/>
          </a:p>
        </p:txBody>
      </p:sp>
      <p:sp>
        <p:nvSpPr>
          <p:cNvPr id="3" name="Sottotitolo 2"/>
          <p:cNvSpPr>
            <a:spLocks noGrp="1"/>
          </p:cNvSpPr>
          <p:nvPr>
            <p:ph type="subTitle" idx="1"/>
          </p:nvPr>
        </p:nvSpPr>
        <p:spPr>
          <a:xfrm>
            <a:off x="2267744" y="3068960"/>
            <a:ext cx="5536704" cy="1368152"/>
          </a:xfrm>
        </p:spPr>
        <p:txBody>
          <a:bodyPr>
            <a:normAutofit/>
          </a:bodyPr>
          <a:lstStyle/>
          <a:p>
            <a:r>
              <a:rPr lang="it-IT" dirty="0" smtClean="0"/>
              <a:t>Università popolare </a:t>
            </a:r>
            <a:r>
              <a:rPr lang="it-IT" dirty="0" err="1" smtClean="0"/>
              <a:t>A.Gramsci</a:t>
            </a:r>
            <a:endParaRPr lang="it-IT" dirty="0" smtClean="0"/>
          </a:p>
          <a:p>
            <a:r>
              <a:rPr lang="it-IT" dirty="0" smtClean="0"/>
              <a:t>17 </a:t>
            </a:r>
            <a:r>
              <a:rPr lang="it-IT" dirty="0" smtClean="0"/>
              <a:t>marzo 2021</a:t>
            </a:r>
          </a:p>
          <a:p>
            <a:r>
              <a:rPr lang="it-IT" i="1" dirty="0" smtClean="0"/>
              <a:t>Francesco.schettino@unicampania.it</a:t>
            </a:r>
            <a:endParaRPr lang="it-IT" i="1"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a:t>
            </a:fld>
            <a:endParaRPr lang="it-IT"/>
          </a:p>
        </p:txBody>
      </p:sp>
      <p:pic>
        <p:nvPicPr>
          <p:cNvPr id="1026" name="Picture 2" descr="Legal Stuff – What can I do with the things I've seen here? – Electric Dru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876902"/>
            <a:ext cx="2160240" cy="71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2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43608" y="404664"/>
            <a:ext cx="7344816" cy="3938737"/>
          </a:xfrm>
        </p:spPr>
        <p:txBody>
          <a:bodyPr>
            <a:normAutofit fontScale="92500" lnSpcReduction="20000"/>
          </a:bodyPr>
          <a:lstStyle/>
          <a:p>
            <a:r>
              <a:rPr lang="en-US" dirty="0"/>
              <a:t>Employees (that is, employed persons holding paid employment jobs) represent the category of status in employment usually associated with more job security and better working conditions in general, whereas own-account workers and contributing family workers constitute two status in employment categories regarded as </a:t>
            </a:r>
            <a:r>
              <a:rPr lang="en-US" b="1" dirty="0"/>
              <a:t>vulnerable employment</a:t>
            </a:r>
            <a:r>
              <a:rPr lang="en-US" dirty="0"/>
              <a:t>. Although this is true in general terms, </a:t>
            </a:r>
            <a:r>
              <a:rPr lang="en-US" b="1" dirty="0">
                <a:solidFill>
                  <a:srgbClr val="FF0000"/>
                </a:solidFill>
              </a:rPr>
              <a:t>it is important to keep in mind that some employees do lack basic elements of decent work (such as not being covered by social security and/or social dialogue) while some own-account workers and contributing family workers are not in a precarious or vulnerable situation. </a:t>
            </a:r>
            <a:r>
              <a:rPr lang="en-US" dirty="0"/>
              <a:t>Thus, while the share of own-account workers and contributing family workers is a valuable and reasonable proxy to measure vulnerability, it is nevertheless an imperfect one.</a:t>
            </a:r>
            <a:endParaRPr lang="it-IT" dirty="0"/>
          </a:p>
        </p:txBody>
      </p:sp>
      <p:sp>
        <p:nvSpPr>
          <p:cNvPr id="3" name="Titolo 2"/>
          <p:cNvSpPr>
            <a:spLocks noGrp="1"/>
          </p:cNvSpPr>
          <p:nvPr>
            <p:ph type="title"/>
          </p:nvPr>
        </p:nvSpPr>
        <p:spPr/>
        <p:txBody>
          <a:bodyPr/>
          <a:lstStyle/>
          <a:p>
            <a:r>
              <a:rPr lang="it-IT" dirty="0" err="1" smtClean="0"/>
              <a:t>Vulnerable</a:t>
            </a:r>
            <a:r>
              <a:rPr lang="it-IT" dirty="0" smtClean="0"/>
              <a:t> </a:t>
            </a:r>
            <a:r>
              <a:rPr lang="it-IT" dirty="0" err="1" smtClean="0"/>
              <a:t>employment</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10</a:t>
            </a:fld>
            <a:endParaRPr lang="it-IT"/>
          </a:p>
        </p:txBody>
      </p:sp>
    </p:spTree>
    <p:extLst>
      <p:ext uri="{BB962C8B-B14F-4D97-AF65-F5344CB8AC3E}">
        <p14:creationId xmlns:p14="http://schemas.microsoft.com/office/powerpoint/2010/main" val="2978032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Segnaposto numero diapositiva 3"/>
          <p:cNvSpPr>
            <a:spLocks noGrp="1"/>
          </p:cNvSpPr>
          <p:nvPr>
            <p:ph type="sldNum" sz="quarter" idx="11"/>
          </p:nvPr>
        </p:nvSpPr>
        <p:spPr/>
        <p:txBody>
          <a:bodyPr/>
          <a:lstStyle/>
          <a:p>
            <a:fld id="{EF84AAE2-A0A1-4284-B874-A7520FE6C2B7}" type="slidenum">
              <a:rPr lang="it-IT" smtClean="0"/>
              <a:t>11</a:t>
            </a:fld>
            <a:endParaRPr lang="it-IT"/>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283881" cy="511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08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Segnaposto numero diapositiva 3"/>
          <p:cNvSpPr>
            <a:spLocks noGrp="1"/>
          </p:cNvSpPr>
          <p:nvPr>
            <p:ph type="sldNum" sz="quarter" idx="11"/>
          </p:nvPr>
        </p:nvSpPr>
        <p:spPr/>
        <p:txBody>
          <a:bodyPr/>
          <a:lstStyle/>
          <a:p>
            <a:fld id="{EF84AAE2-A0A1-4284-B874-A7520FE6C2B7}" type="slidenum">
              <a:rPr lang="it-IT" smtClean="0"/>
              <a:t>12</a:t>
            </a:fld>
            <a:endParaRPr lang="it-IT"/>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588" y="764704"/>
            <a:ext cx="819862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14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567434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a:xfrm>
            <a:off x="1763688" y="5661248"/>
            <a:ext cx="5976664" cy="914400"/>
          </a:xfrm>
        </p:spPr>
        <p:txBody>
          <a:bodyPr/>
          <a:lstStyle/>
          <a:p>
            <a:r>
              <a:rPr lang="it-IT" sz="4000" dirty="0" smtClean="0"/>
              <a:t>WP e VE</a:t>
            </a:r>
            <a:endParaRPr lang="it-IT" sz="4000" dirty="0"/>
          </a:p>
        </p:txBody>
      </p:sp>
      <p:sp>
        <p:nvSpPr>
          <p:cNvPr id="2" name="Segnaposto numero diapositiva 1"/>
          <p:cNvSpPr>
            <a:spLocks noGrp="1"/>
          </p:cNvSpPr>
          <p:nvPr>
            <p:ph type="sldNum" sz="quarter" idx="11"/>
          </p:nvPr>
        </p:nvSpPr>
        <p:spPr/>
        <p:txBody>
          <a:bodyPr/>
          <a:lstStyle/>
          <a:p>
            <a:fld id="{EF84AAE2-A0A1-4284-B874-A7520FE6C2B7}" type="slidenum">
              <a:rPr lang="it-IT" smtClean="0"/>
              <a:t>13</a:t>
            </a:fld>
            <a:endParaRPr lang="it-IT"/>
          </a:p>
        </p:txBody>
      </p:sp>
    </p:spTree>
    <p:extLst>
      <p:ext uri="{BB962C8B-B14F-4D97-AF65-F5344CB8AC3E}">
        <p14:creationId xmlns:p14="http://schemas.microsoft.com/office/powerpoint/2010/main" val="392102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99592" y="5445224"/>
            <a:ext cx="7543800" cy="914400"/>
          </a:xfrm>
        </p:spPr>
        <p:txBody>
          <a:bodyPr/>
          <a:lstStyle/>
          <a:p>
            <a:r>
              <a:rPr lang="it-IT" sz="1800" dirty="0" smtClean="0"/>
              <a:t>Presentazione di Marta </a:t>
            </a:r>
            <a:r>
              <a:rPr lang="it-IT" sz="1800" dirty="0" err="1" smtClean="0"/>
              <a:t>Fana</a:t>
            </a:r>
            <a:r>
              <a:rPr lang="it-IT" sz="1800" dirty="0" smtClean="0"/>
              <a:t> – Università della Campania «</a:t>
            </a:r>
            <a:r>
              <a:rPr lang="it-IT" sz="1800" dirty="0" err="1" smtClean="0"/>
              <a:t>L.Vanvitelli</a:t>
            </a:r>
            <a:r>
              <a:rPr lang="it-IT" sz="1800" dirty="0" smtClean="0"/>
              <a:t>»</a:t>
            </a:r>
            <a:endParaRPr lang="it-IT" sz="1800"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14</a:t>
            </a:fld>
            <a:endParaRPr lang="it-IT"/>
          </a:p>
        </p:txBody>
      </p:sp>
      <p:pic>
        <p:nvPicPr>
          <p:cNvPr id="5" name="Picture 1"/>
          <p:cNvPicPr>
            <a:picLocks noGrp="1" noChangeAspect="1"/>
          </p:cNvPicPr>
          <p:nvPr>
            <p:ph idx="1"/>
          </p:nvPr>
        </p:nvPicPr>
        <p:blipFill>
          <a:blip r:embed="rId2"/>
          <a:stretch>
            <a:fillRect/>
          </a:stretch>
        </p:blipFill>
        <p:spPr>
          <a:xfrm>
            <a:off x="755576" y="188640"/>
            <a:ext cx="7815551" cy="5407496"/>
          </a:xfrm>
          <a:prstGeom prst="rect">
            <a:avLst/>
          </a:prstGeom>
        </p:spPr>
      </p:pic>
    </p:spTree>
    <p:extLst>
      <p:ext uri="{BB962C8B-B14F-4D97-AF65-F5344CB8AC3E}">
        <p14:creationId xmlns:p14="http://schemas.microsoft.com/office/powerpoint/2010/main" val="250436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733256"/>
            <a:ext cx="7886700" cy="815345"/>
          </a:xfrm>
        </p:spPr>
        <p:txBody>
          <a:bodyPr>
            <a:noAutofit/>
          </a:bodyPr>
          <a:lstStyle/>
          <a:p>
            <a:r>
              <a:rPr lang="it-IT" sz="2400" b="1" dirty="0" smtClean="0"/>
              <a:t>Gli effetti sui salari della liberalizzazione dei contratti a tempo determinato</a:t>
            </a:r>
            <a:endParaRPr lang="it-IT" sz="2400" b="1" dirty="0"/>
          </a:p>
        </p:txBody>
      </p:sp>
      <p:sp>
        <p:nvSpPr>
          <p:cNvPr id="3" name="Content Placeholder 2"/>
          <p:cNvSpPr>
            <a:spLocks noGrp="1"/>
          </p:cNvSpPr>
          <p:nvPr>
            <p:ph idx="1"/>
          </p:nvPr>
        </p:nvSpPr>
        <p:spPr/>
        <p:txBody>
          <a:bodyPr/>
          <a:lstStyle/>
          <a:p>
            <a:pPr marL="0" indent="0">
              <a:buNone/>
            </a:pPr>
            <a:r>
              <a:rPr lang="it-IT" dirty="0" smtClean="0"/>
              <a:t> </a:t>
            </a:r>
            <a:endParaRPr lang="it-IT" dirty="0"/>
          </a:p>
        </p:txBody>
      </p:sp>
      <p:pic>
        <p:nvPicPr>
          <p:cNvPr id="4" name="Picture 3"/>
          <p:cNvPicPr>
            <a:picLocks noChangeAspect="1"/>
          </p:cNvPicPr>
          <p:nvPr/>
        </p:nvPicPr>
        <p:blipFill>
          <a:blip r:embed="rId2"/>
          <a:stretch>
            <a:fillRect/>
          </a:stretch>
        </p:blipFill>
        <p:spPr>
          <a:xfrm>
            <a:off x="899592" y="116632"/>
            <a:ext cx="7632848" cy="5536041"/>
          </a:xfrm>
          <a:prstGeom prst="rect">
            <a:avLst/>
          </a:prstGeom>
        </p:spPr>
      </p:pic>
    </p:spTree>
    <p:extLst>
      <p:ext uri="{BB962C8B-B14F-4D97-AF65-F5344CB8AC3E}">
        <p14:creationId xmlns:p14="http://schemas.microsoft.com/office/powerpoint/2010/main" val="416186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771" y="373115"/>
            <a:ext cx="6218459" cy="6111770"/>
          </a:xfrm>
          <a:prstGeom prst="rect">
            <a:avLst/>
          </a:prstGeom>
        </p:spPr>
      </p:pic>
    </p:spTree>
    <p:extLst>
      <p:ext uri="{BB962C8B-B14F-4D97-AF65-F5344CB8AC3E}">
        <p14:creationId xmlns:p14="http://schemas.microsoft.com/office/powerpoint/2010/main" val="102455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35" y="941070"/>
            <a:ext cx="7042606" cy="5383530"/>
          </a:xfrm>
          <a:prstGeom prst="rect">
            <a:avLst/>
          </a:prstGeom>
        </p:spPr>
      </p:pic>
    </p:spTree>
    <p:extLst>
      <p:ext uri="{BB962C8B-B14F-4D97-AF65-F5344CB8AC3E}">
        <p14:creationId xmlns:p14="http://schemas.microsoft.com/office/powerpoint/2010/main" val="404789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91680" y="685801"/>
            <a:ext cx="6537920" cy="3967335"/>
          </a:xfrm>
        </p:spPr>
        <p:txBody>
          <a:bodyPr>
            <a:normAutofit fontScale="92500" lnSpcReduction="20000"/>
          </a:bodyPr>
          <a:lstStyle/>
          <a:p>
            <a:pPr marL="0" indent="0">
              <a:buNone/>
            </a:pPr>
            <a:r>
              <a:rPr lang="it-IT" dirty="0" smtClean="0"/>
              <a:t>«Lo </a:t>
            </a:r>
            <a:r>
              <a:rPr lang="it-IT" dirty="0"/>
              <a:t>strumento ideale per evitare una spirale di disuguaglianza senza fine e per riprendere il controllo della dinamica in corso sarebbe un’imposta mondiale </a:t>
            </a:r>
            <a:r>
              <a:rPr lang="it-IT" b="1" i="1" dirty="0"/>
              <a:t>progressiva</a:t>
            </a:r>
            <a:r>
              <a:rPr lang="it-IT" dirty="0"/>
              <a:t> sul capitale: uno strumento che avrebbe anche il merito di produrre trasparenza democratica e finanziaria sui patrimoni, condizione necessaria per una regolazione efficace del sistema bancario e dei flussi finanziari internazionali. L’imposta sul capitale aiuterebbe a far prevalere l’interesse generale sugli interessi privati, </a:t>
            </a:r>
            <a:r>
              <a:rPr lang="it-IT" u="sng" dirty="0"/>
              <a:t>salvaguardando l’apertura economica e le forze della concorrenza</a:t>
            </a:r>
            <a:r>
              <a:rPr lang="it-IT" dirty="0"/>
              <a:t>. Non si può dire la stessa cosa delle differenti forme di risposta, a livello nazionale o di identità specifiche, che rischiano di determinare un ripiego a questa soluzione ideale. </a:t>
            </a:r>
            <a:r>
              <a:rPr lang="it-IT" b="1" dirty="0">
                <a:effectLst>
                  <a:outerShdw blurRad="38100" dist="38100" dir="2700000" algn="tl">
                    <a:srgbClr val="000000">
                      <a:alpha val="43137"/>
                    </a:srgbClr>
                  </a:outerShdw>
                </a:effectLst>
              </a:rPr>
              <a:t>Un’imposta sul capitale così definita a livello mondiale è senza dubbio </a:t>
            </a:r>
            <a:r>
              <a:rPr lang="it-IT" b="1" dirty="0" smtClean="0">
                <a:effectLst>
                  <a:outerShdw blurRad="38100" dist="38100" dir="2700000" algn="tl">
                    <a:srgbClr val="000000">
                      <a:alpha val="43137"/>
                    </a:srgbClr>
                  </a:outerShdw>
                </a:effectLst>
              </a:rPr>
              <a:t>un’utopia»</a:t>
            </a:r>
            <a:endParaRPr lang="it-IT" b="1" dirty="0">
              <a:effectLst>
                <a:outerShdw blurRad="38100" dist="38100" dir="2700000" algn="tl">
                  <a:srgbClr val="000000">
                    <a:alpha val="43137"/>
                  </a:srgbClr>
                </a:outerShdw>
              </a:effectLst>
            </a:endParaRPr>
          </a:p>
        </p:txBody>
      </p:sp>
      <p:sp>
        <p:nvSpPr>
          <p:cNvPr id="3" name="Titolo 2"/>
          <p:cNvSpPr>
            <a:spLocks noGrp="1"/>
          </p:cNvSpPr>
          <p:nvPr>
            <p:ph type="title"/>
          </p:nvPr>
        </p:nvSpPr>
        <p:spPr/>
        <p:txBody>
          <a:bodyPr/>
          <a:lstStyle/>
          <a:p>
            <a:r>
              <a:rPr lang="it-IT" dirty="0" smtClean="0"/>
              <a:t>Soluzioni di </a:t>
            </a:r>
            <a:r>
              <a:rPr lang="it-IT" dirty="0" err="1" smtClean="0"/>
              <a:t>Piketty</a:t>
            </a:r>
            <a:r>
              <a:rPr lang="it-IT" dirty="0" smtClean="0"/>
              <a:t> (2015)</a:t>
            </a:r>
            <a:endParaRPr lang="it-IT" dirty="0"/>
          </a:p>
        </p:txBody>
      </p:sp>
    </p:spTree>
    <p:extLst>
      <p:ext uri="{BB962C8B-B14F-4D97-AF65-F5344CB8AC3E}">
        <p14:creationId xmlns:p14="http://schemas.microsoft.com/office/powerpoint/2010/main" val="764163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
          <p:cNvPicPr>
            <a:picLocks noGrp="1" noChangeAspect="1"/>
          </p:cNvPicPr>
          <p:nvPr>
            <p:ph idx="1"/>
          </p:nvPr>
        </p:nvPicPr>
        <p:blipFill>
          <a:blip r:embed="rId2"/>
          <a:stretch>
            <a:fillRect/>
          </a:stretch>
        </p:blipFill>
        <p:spPr>
          <a:xfrm>
            <a:off x="971600" y="685799"/>
            <a:ext cx="7207151" cy="4397655"/>
          </a:xfrm>
          <a:prstGeom prst="rect">
            <a:avLst/>
          </a:prstGeom>
        </p:spPr>
      </p:pic>
      <p:sp>
        <p:nvSpPr>
          <p:cNvPr id="3" name="Titolo 2"/>
          <p:cNvSpPr>
            <a:spLocks noGrp="1"/>
          </p:cNvSpPr>
          <p:nvPr>
            <p:ph type="title"/>
          </p:nvPr>
        </p:nvSpPr>
        <p:spPr>
          <a:xfrm>
            <a:off x="755576" y="5013176"/>
            <a:ext cx="7543800" cy="914400"/>
          </a:xfrm>
        </p:spPr>
        <p:txBody>
          <a:bodyPr/>
          <a:lstStyle/>
          <a:p>
            <a:r>
              <a:rPr lang="it-IT" sz="4400" dirty="0" smtClean="0"/>
              <a:t>Patrimoniale (1)</a:t>
            </a:r>
            <a:endParaRPr lang="it-IT" sz="4400" dirty="0"/>
          </a:p>
        </p:txBody>
      </p:sp>
      <p:sp>
        <p:nvSpPr>
          <p:cNvPr id="4" name="Segnaposto numero diapositiva 3"/>
          <p:cNvSpPr>
            <a:spLocks noGrp="1"/>
          </p:cNvSpPr>
          <p:nvPr>
            <p:ph type="sldNum" sz="quarter" idx="11"/>
          </p:nvPr>
        </p:nvSpPr>
        <p:spPr/>
        <p:txBody>
          <a:bodyPr/>
          <a:lstStyle/>
          <a:p>
            <a:fld id="{F9A66EA4-DD6E-4B5A-B6B6-93EC4E6E179E}" type="slidenum">
              <a:rPr lang="it-IT" smtClean="0"/>
              <a:t>19</a:t>
            </a:fld>
            <a:endParaRPr lang="it-IT"/>
          </a:p>
        </p:txBody>
      </p:sp>
    </p:spTree>
    <p:extLst>
      <p:ext uri="{BB962C8B-B14F-4D97-AF65-F5344CB8AC3E}">
        <p14:creationId xmlns:p14="http://schemas.microsoft.com/office/powerpoint/2010/main" val="58550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6092348" cy="457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p:txBody>
          <a:bodyPr/>
          <a:lstStyle/>
          <a:p>
            <a:r>
              <a:rPr lang="it-IT" dirty="0" smtClean="0"/>
              <a:t>Povertà</a:t>
            </a:r>
            <a:endParaRPr lang="it-IT" dirty="0"/>
          </a:p>
        </p:txBody>
      </p:sp>
      <p:sp>
        <p:nvSpPr>
          <p:cNvPr id="2" name="Segnaposto numero diapositiva 1"/>
          <p:cNvSpPr>
            <a:spLocks noGrp="1"/>
          </p:cNvSpPr>
          <p:nvPr>
            <p:ph type="sldNum" sz="quarter" idx="11"/>
          </p:nvPr>
        </p:nvSpPr>
        <p:spPr/>
        <p:txBody>
          <a:bodyPr/>
          <a:lstStyle/>
          <a:p>
            <a:fld id="{EF84AAE2-A0A1-4284-B874-A7520FE6C2B7}" type="slidenum">
              <a:rPr lang="it-IT" smtClean="0"/>
              <a:t>2</a:t>
            </a:fld>
            <a:endParaRPr lang="it-IT"/>
          </a:p>
        </p:txBody>
      </p:sp>
    </p:spTree>
    <p:extLst>
      <p:ext uri="{BB962C8B-B14F-4D97-AF65-F5344CB8AC3E}">
        <p14:creationId xmlns:p14="http://schemas.microsoft.com/office/powerpoint/2010/main" val="25331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p:cNvPicPr>
            <a:picLocks noGrp="1" noChangeAspect="1"/>
          </p:cNvPicPr>
          <p:nvPr>
            <p:ph idx="1"/>
          </p:nvPr>
        </p:nvPicPr>
        <p:blipFill>
          <a:blip r:embed="rId2"/>
          <a:stretch>
            <a:fillRect/>
          </a:stretch>
        </p:blipFill>
        <p:spPr>
          <a:xfrm>
            <a:off x="1331640" y="620688"/>
            <a:ext cx="6673685" cy="4214765"/>
          </a:xfrm>
          <a:prstGeom prst="rect">
            <a:avLst/>
          </a:prstGeom>
        </p:spPr>
      </p:pic>
      <p:sp>
        <p:nvSpPr>
          <p:cNvPr id="3" name="Titolo 2"/>
          <p:cNvSpPr>
            <a:spLocks noGrp="1"/>
          </p:cNvSpPr>
          <p:nvPr>
            <p:ph type="title"/>
          </p:nvPr>
        </p:nvSpPr>
        <p:spPr/>
        <p:txBody>
          <a:bodyPr/>
          <a:lstStyle/>
          <a:p>
            <a:r>
              <a:rPr lang="it-IT" dirty="0" smtClean="0"/>
              <a:t>Patrimoniale (2)</a:t>
            </a:r>
            <a:endParaRPr lang="it-IT" dirty="0"/>
          </a:p>
        </p:txBody>
      </p:sp>
      <p:sp>
        <p:nvSpPr>
          <p:cNvPr id="4" name="Segnaposto numero diapositiva 3"/>
          <p:cNvSpPr>
            <a:spLocks noGrp="1"/>
          </p:cNvSpPr>
          <p:nvPr>
            <p:ph type="sldNum" sz="quarter" idx="11"/>
          </p:nvPr>
        </p:nvSpPr>
        <p:spPr/>
        <p:txBody>
          <a:bodyPr/>
          <a:lstStyle/>
          <a:p>
            <a:fld id="{F9A66EA4-DD6E-4B5A-B6B6-93EC4E6E179E}" type="slidenum">
              <a:rPr lang="it-IT" smtClean="0"/>
              <a:t>20</a:t>
            </a:fld>
            <a:endParaRPr lang="it-IT"/>
          </a:p>
        </p:txBody>
      </p:sp>
    </p:spTree>
    <p:extLst>
      <p:ext uri="{BB962C8B-B14F-4D97-AF65-F5344CB8AC3E}">
        <p14:creationId xmlns:p14="http://schemas.microsoft.com/office/powerpoint/2010/main" val="290208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835696" y="685801"/>
            <a:ext cx="6393904" cy="4183359"/>
          </a:xfrm>
        </p:spPr>
        <p:txBody>
          <a:bodyPr>
            <a:normAutofit/>
          </a:bodyPr>
          <a:lstStyle/>
          <a:p>
            <a:r>
              <a:rPr lang="it-IT" dirty="0" smtClean="0"/>
              <a:t>Veridicità dei dati e precisione statistica delle rilevazioni</a:t>
            </a:r>
          </a:p>
          <a:p>
            <a:r>
              <a:rPr lang="it-IT" dirty="0" smtClean="0"/>
              <a:t>Mancanza della quota di profitti che viene reinvestita (con conseguenza sulla famosa share profitti/salari)</a:t>
            </a:r>
          </a:p>
          <a:p>
            <a:r>
              <a:rPr lang="it-IT" dirty="0" smtClean="0"/>
              <a:t>Poca attenzione sui fenomeni di concentrazione della proprietà del capitale</a:t>
            </a:r>
          </a:p>
          <a:p>
            <a:r>
              <a:rPr lang="it-IT" dirty="0" smtClean="0"/>
              <a:t>Errata definizione dello stesso (e dunque scarso riferimento alla lotta di classe)</a:t>
            </a:r>
          </a:p>
          <a:p>
            <a:r>
              <a:rPr lang="it-IT" b="1" dirty="0" smtClean="0"/>
              <a:t>Studio della distribuzione come momento a sé stante rispetto alla produzione</a:t>
            </a:r>
            <a:endParaRPr lang="it-IT" b="1" dirty="0"/>
          </a:p>
        </p:txBody>
      </p:sp>
      <p:sp>
        <p:nvSpPr>
          <p:cNvPr id="3" name="Titolo 2"/>
          <p:cNvSpPr>
            <a:spLocks noGrp="1"/>
          </p:cNvSpPr>
          <p:nvPr>
            <p:ph type="title"/>
          </p:nvPr>
        </p:nvSpPr>
        <p:spPr/>
        <p:txBody>
          <a:bodyPr/>
          <a:lstStyle/>
          <a:p>
            <a:r>
              <a:rPr lang="it-IT" sz="4400" dirty="0" smtClean="0"/>
              <a:t>«</a:t>
            </a:r>
            <a:r>
              <a:rPr lang="it-IT" sz="4400" dirty="0" err="1" smtClean="0"/>
              <a:t>Caveat</a:t>
            </a:r>
            <a:r>
              <a:rPr lang="it-IT" sz="4400" dirty="0" smtClean="0"/>
              <a:t>» di questo approccio</a:t>
            </a:r>
            <a:endParaRPr lang="it-IT" sz="4400" dirty="0"/>
          </a:p>
        </p:txBody>
      </p:sp>
    </p:spTree>
    <p:extLst>
      <p:ext uri="{BB962C8B-B14F-4D97-AF65-F5344CB8AC3E}">
        <p14:creationId xmlns:p14="http://schemas.microsoft.com/office/powerpoint/2010/main" val="193981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0" indent="0">
              <a:buNone/>
            </a:pPr>
            <a:r>
              <a:rPr lang="it-IT" dirty="0" smtClean="0"/>
              <a:t>La </a:t>
            </a:r>
            <a:r>
              <a:rPr lang="it-IT" dirty="0"/>
              <a:t>ripartizione dei mezzi di consumo è in ogni epoca soltanto conseguenza della ripartizione dei mezzi di produzione. Ma quest’ultima ripartizione è un carattere del modo stesso di produzione. Nel modo di produzione capitalistico, a es., le condizioni materiali della produzione sono prerogativa dei non lavoratori sotto forma di proprietà del capitale e proprietà della terra, mentre la massa è proprietaria soltanto delle condizioni soggettive della produzione — la </a:t>
            </a:r>
            <a:r>
              <a:rPr lang="it-IT" i="1" dirty="0"/>
              <a:t>forza-lavoro</a:t>
            </a:r>
            <a:r>
              <a:rPr lang="it-IT" dirty="0"/>
              <a:t>. </a:t>
            </a:r>
            <a:endParaRPr lang="it-IT" dirty="0" smtClean="0"/>
          </a:p>
          <a:p>
            <a:endParaRPr lang="it-IT" dirty="0"/>
          </a:p>
        </p:txBody>
      </p:sp>
      <p:sp>
        <p:nvSpPr>
          <p:cNvPr id="3" name="Titolo 2"/>
          <p:cNvSpPr>
            <a:spLocks noGrp="1"/>
          </p:cNvSpPr>
          <p:nvPr>
            <p:ph type="title"/>
          </p:nvPr>
        </p:nvSpPr>
        <p:spPr/>
        <p:txBody>
          <a:bodyPr>
            <a:normAutofit fontScale="90000"/>
          </a:bodyPr>
          <a:lstStyle/>
          <a:p>
            <a:r>
              <a:rPr lang="it-IT" dirty="0" smtClean="0"/>
              <a:t>Mezzi di consumo e di produzione</a:t>
            </a:r>
            <a:endParaRPr lang="it-IT" dirty="0"/>
          </a:p>
        </p:txBody>
      </p:sp>
    </p:spTree>
    <p:extLst>
      <p:ext uri="{BB962C8B-B14F-4D97-AF65-F5344CB8AC3E}">
        <p14:creationId xmlns:p14="http://schemas.microsoft.com/office/powerpoint/2010/main" val="3687587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11560" y="404664"/>
            <a:ext cx="7745505" cy="4320479"/>
          </a:xfrm>
        </p:spPr>
        <p:txBody>
          <a:bodyPr>
            <a:noAutofit/>
          </a:bodyPr>
          <a:lstStyle/>
          <a:p>
            <a:r>
              <a:rPr lang="it-IT" sz="2000" dirty="0"/>
              <a:t>Il salario presuppone il lavoro salariato, il profitto presuppone il capitale. Queste forme determinate di distribuzione </a:t>
            </a:r>
            <a:r>
              <a:rPr lang="it-IT" sz="2000" b="1" dirty="0">
                <a:effectLst>
                  <a:outerShdw blurRad="38100" dist="38100" dir="2700000" algn="tl">
                    <a:srgbClr val="000000">
                      <a:alpha val="43137"/>
                    </a:srgbClr>
                  </a:outerShdw>
                </a:effectLst>
              </a:rPr>
              <a:t>presuppongono </a:t>
            </a:r>
            <a:r>
              <a:rPr lang="it-IT" sz="2000" dirty="0"/>
              <a:t>quindi determinate caratteristiche sociali delle condizioni della produzione e determinati rapporti sociali fra gli agenti della produzione. </a:t>
            </a:r>
            <a:r>
              <a:rPr lang="it-IT" sz="2000" i="1" dirty="0"/>
              <a:t>Un determinato rapporto di distribuzione è, di conseguenza, solo l’espressione di un rapporto di produzione storicamente </a:t>
            </a:r>
            <a:r>
              <a:rPr lang="it-IT" sz="2000" i="1" dirty="0" smtClean="0"/>
              <a:t>determinato.</a:t>
            </a:r>
          </a:p>
          <a:p>
            <a:r>
              <a:rPr lang="it-IT" sz="2000" dirty="0" smtClean="0"/>
              <a:t>Il </a:t>
            </a:r>
            <a:r>
              <a:rPr lang="it-IT" sz="2000" dirty="0"/>
              <a:t>carattere storico di questi rapporti di distribuzione è il carattere storico dei rapporti di produzione, dei quali essi esprimono soltanto un aspetto. La distribuzione capitalistica è distinta dalle forme di distribuzione che derivano da altri modi di produzione, ed ogni forma di distribuzione scompare insieme con la forma di produzione determinata a cui essa corrisponde e da cui </a:t>
            </a:r>
            <a:r>
              <a:rPr lang="it-IT" sz="2000" dirty="0" smtClean="0"/>
              <a:t>deriva [C, III]</a:t>
            </a:r>
            <a:endParaRPr lang="it-IT" sz="2000" dirty="0"/>
          </a:p>
        </p:txBody>
      </p:sp>
      <p:sp>
        <p:nvSpPr>
          <p:cNvPr id="3" name="Titolo 2"/>
          <p:cNvSpPr>
            <a:spLocks noGrp="1"/>
          </p:cNvSpPr>
          <p:nvPr>
            <p:ph type="title"/>
          </p:nvPr>
        </p:nvSpPr>
        <p:spPr>
          <a:xfrm>
            <a:off x="755576" y="5229200"/>
            <a:ext cx="7543800" cy="914400"/>
          </a:xfrm>
        </p:spPr>
        <p:txBody>
          <a:bodyPr/>
          <a:lstStyle/>
          <a:p>
            <a:r>
              <a:rPr lang="it-IT" sz="4400" dirty="0" smtClean="0"/>
              <a:t>Disuguaglianze come </a:t>
            </a:r>
            <a:r>
              <a:rPr lang="it-IT" sz="4400" dirty="0" smtClean="0"/>
              <a:t>presupposto (-posto) </a:t>
            </a:r>
            <a:r>
              <a:rPr lang="it-IT" sz="4400" dirty="0" smtClean="0">
                <a:sym typeface="Wingdings" pitchFamily="2" charset="2"/>
              </a:rPr>
              <a:t></a:t>
            </a:r>
            <a:endParaRPr lang="it-IT" sz="4400" dirty="0"/>
          </a:p>
        </p:txBody>
      </p:sp>
    </p:spTree>
    <p:extLst>
      <p:ext uri="{BB962C8B-B14F-4D97-AF65-F5344CB8AC3E}">
        <p14:creationId xmlns:p14="http://schemas.microsoft.com/office/powerpoint/2010/main" val="1773824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83568" y="685800"/>
            <a:ext cx="7622232" cy="4327376"/>
          </a:xfrm>
        </p:spPr>
        <p:txBody>
          <a:bodyPr>
            <a:normAutofit/>
          </a:bodyPr>
          <a:lstStyle/>
          <a:p>
            <a:r>
              <a:rPr lang="it-IT" dirty="0"/>
              <a:t>Essendo gli elementi della produzione così ripartiti, ne consegue l’attuale ripartizione dei mezzi di consumo. Se i mezzi di produzione materiali fossero proprietà collettiva dei lavoratori, ne conseguirebbe parimenti una ripartizione dei mezzi di consumo diversa dall’attuale.</a:t>
            </a:r>
          </a:p>
          <a:p>
            <a:r>
              <a:rPr lang="it-IT" dirty="0"/>
              <a:t> Il socialismo volgare (e con esso anche parte della democrazia) ha preso dagli economisti borghesi l’abitudine di considerare e trattare la ripartizione [distribuzione] come indipendente dal modo di produzione, e perciò di rappresentare il socialismo come qualcosa che riguardi principalmente la distribuzione. Ma dato che i rapporti reali sono stati chiariti da molto tempo, </a:t>
            </a:r>
            <a:r>
              <a:rPr lang="it-IT" b="1" dirty="0">
                <a:solidFill>
                  <a:srgbClr val="FF0000"/>
                </a:solidFill>
                <a:effectLst>
                  <a:outerShdw blurRad="38100" dist="38100" dir="2700000" algn="tl">
                    <a:srgbClr val="000000">
                      <a:alpha val="43137"/>
                    </a:srgbClr>
                  </a:outerShdw>
                </a:effectLst>
              </a:rPr>
              <a:t>perché tornare indietro?</a:t>
            </a:r>
          </a:p>
          <a:p>
            <a:endParaRPr lang="it-IT" dirty="0"/>
          </a:p>
        </p:txBody>
      </p:sp>
      <p:sp>
        <p:nvSpPr>
          <p:cNvPr id="3" name="Titolo 2"/>
          <p:cNvSpPr>
            <a:spLocks noGrp="1"/>
          </p:cNvSpPr>
          <p:nvPr>
            <p:ph type="title"/>
          </p:nvPr>
        </p:nvSpPr>
        <p:spPr>
          <a:xfrm>
            <a:off x="755576" y="4797152"/>
            <a:ext cx="6781800" cy="1600200"/>
          </a:xfrm>
        </p:spPr>
        <p:txBody>
          <a:bodyPr>
            <a:normAutofit/>
          </a:bodyPr>
          <a:lstStyle/>
          <a:p>
            <a:r>
              <a:rPr lang="it-IT" sz="4400" dirty="0" smtClean="0"/>
              <a:t>Distribuzione del reddito?</a:t>
            </a:r>
            <a:endParaRPr lang="it-IT" sz="4400" dirty="0"/>
          </a:p>
        </p:txBody>
      </p:sp>
    </p:spTree>
    <p:extLst>
      <p:ext uri="{BB962C8B-B14F-4D97-AF65-F5344CB8AC3E}">
        <p14:creationId xmlns:p14="http://schemas.microsoft.com/office/powerpoint/2010/main" val="206048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55576" y="620688"/>
            <a:ext cx="7745505" cy="4320479"/>
          </a:xfrm>
        </p:spPr>
        <p:txBody>
          <a:bodyPr>
            <a:noAutofit/>
          </a:bodyPr>
          <a:lstStyle/>
          <a:p>
            <a:r>
              <a:rPr lang="it-IT" sz="2000" dirty="0"/>
              <a:t>Il salario presuppone il lavoro salariato, il profitto presuppone il capitale. Queste forme determinate di distribuzione </a:t>
            </a:r>
            <a:r>
              <a:rPr lang="it-IT" sz="2000" b="1" dirty="0">
                <a:effectLst>
                  <a:outerShdw blurRad="38100" dist="38100" dir="2700000" algn="tl">
                    <a:srgbClr val="000000">
                      <a:alpha val="43137"/>
                    </a:srgbClr>
                  </a:outerShdw>
                </a:effectLst>
              </a:rPr>
              <a:t>presuppongono </a:t>
            </a:r>
            <a:r>
              <a:rPr lang="it-IT" sz="2000" dirty="0"/>
              <a:t>quindi determinate caratteristiche sociali delle condizioni della produzione e determinati rapporti sociali fra gli agenti della produzione. </a:t>
            </a:r>
            <a:r>
              <a:rPr lang="it-IT" sz="2000" i="1" dirty="0"/>
              <a:t>Un determinato rapporto di distribuzione è, di conseguenza, solo l’espressione di un rapporto di produzione storicamente </a:t>
            </a:r>
            <a:r>
              <a:rPr lang="it-IT" sz="2000" i="1" dirty="0" smtClean="0"/>
              <a:t>determinato.</a:t>
            </a:r>
          </a:p>
          <a:p>
            <a:r>
              <a:rPr lang="it-IT" sz="2000" dirty="0" smtClean="0"/>
              <a:t>Il </a:t>
            </a:r>
            <a:r>
              <a:rPr lang="it-IT" sz="2000" dirty="0"/>
              <a:t>carattere storico di questi rapporti di distribuzione è il carattere storico dei rapporti di produzione, dei quali essi esprimono soltanto un aspetto. La distribuzione capitalistica è distinta dalle forme di distribuzione che derivano da altri modi di produzione, ed ogni forma di distribuzione scompare insieme con la forma di produzione determinata a cui essa corrisponde e da cui </a:t>
            </a:r>
            <a:r>
              <a:rPr lang="it-IT" sz="2000" dirty="0" smtClean="0"/>
              <a:t>deriva [C, III]</a:t>
            </a:r>
            <a:endParaRPr lang="it-IT" sz="2000" dirty="0"/>
          </a:p>
        </p:txBody>
      </p:sp>
      <p:sp>
        <p:nvSpPr>
          <p:cNvPr id="3" name="Titolo 2"/>
          <p:cNvSpPr>
            <a:spLocks noGrp="1"/>
          </p:cNvSpPr>
          <p:nvPr>
            <p:ph type="title"/>
          </p:nvPr>
        </p:nvSpPr>
        <p:spPr/>
        <p:txBody>
          <a:bodyPr/>
          <a:lstStyle/>
          <a:p>
            <a:r>
              <a:rPr lang="it-IT" sz="4400" dirty="0" smtClean="0"/>
              <a:t>Concludendo</a:t>
            </a:r>
            <a:endParaRPr lang="it-IT" sz="4400"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25</a:t>
            </a:fld>
            <a:endParaRPr lang="it-IT"/>
          </a:p>
        </p:txBody>
      </p:sp>
    </p:spTree>
    <p:extLst>
      <p:ext uri="{BB962C8B-B14F-4D97-AF65-F5344CB8AC3E}">
        <p14:creationId xmlns:p14="http://schemas.microsoft.com/office/powerpoint/2010/main" val="3125288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564904"/>
            <a:ext cx="2945904" cy="3240360"/>
          </a:xfrm>
        </p:spPr>
        <p:txBody>
          <a:bodyPr>
            <a:normAutofit fontScale="90000"/>
          </a:bodyPr>
          <a:lstStyle/>
          <a:p>
            <a:r>
              <a:rPr lang="it-IT" dirty="0" smtClean="0">
                <a:solidFill>
                  <a:srgbClr val="FF0000"/>
                </a:solidFill>
              </a:rPr>
              <a:t/>
            </a:r>
            <a:br>
              <a:rPr lang="it-IT" dirty="0" smtClean="0">
                <a:solidFill>
                  <a:srgbClr val="FF0000"/>
                </a:solidFill>
              </a:rPr>
            </a:br>
            <a:r>
              <a:rPr lang="it-IT" dirty="0">
                <a:solidFill>
                  <a:srgbClr val="FF0000"/>
                </a:solidFill>
              </a:rPr>
              <a:t/>
            </a:r>
            <a:br>
              <a:rPr lang="it-IT" dirty="0">
                <a:solidFill>
                  <a:srgbClr val="FF0000"/>
                </a:solidFill>
              </a:rPr>
            </a:br>
            <a:r>
              <a:rPr lang="it-IT" dirty="0" smtClean="0">
                <a:solidFill>
                  <a:srgbClr val="FF0000"/>
                </a:solidFill>
              </a:rPr>
              <a:t>Can the </a:t>
            </a:r>
            <a:r>
              <a:rPr lang="it-IT" dirty="0" err="1" smtClean="0">
                <a:solidFill>
                  <a:srgbClr val="FF0000"/>
                </a:solidFill>
              </a:rPr>
              <a:t>rich</a:t>
            </a:r>
            <a:r>
              <a:rPr lang="it-IT" dirty="0" smtClean="0">
                <a:solidFill>
                  <a:srgbClr val="FF0000"/>
                </a:solidFill>
              </a:rPr>
              <a:t> </a:t>
            </a:r>
            <a:r>
              <a:rPr lang="it-IT" dirty="0" err="1" smtClean="0">
                <a:solidFill>
                  <a:srgbClr val="FF0000"/>
                </a:solidFill>
              </a:rPr>
              <a:t>get</a:t>
            </a:r>
            <a:r>
              <a:rPr lang="it-IT" dirty="0" smtClean="0">
                <a:solidFill>
                  <a:srgbClr val="FF0000"/>
                </a:solidFill>
              </a:rPr>
              <a:t> </a:t>
            </a:r>
            <a:r>
              <a:rPr lang="it-IT" dirty="0" err="1" smtClean="0">
                <a:solidFill>
                  <a:srgbClr val="FF0000"/>
                </a:solidFill>
              </a:rPr>
              <a:t>richer</a:t>
            </a:r>
            <a:r>
              <a:rPr lang="it-IT" dirty="0" smtClean="0">
                <a:solidFill>
                  <a:srgbClr val="FF0000"/>
                </a:solidFill>
              </a:rPr>
              <a:t> </a:t>
            </a:r>
            <a:r>
              <a:rPr lang="it-IT" dirty="0" err="1" smtClean="0">
                <a:solidFill>
                  <a:srgbClr val="FF0000"/>
                </a:solidFill>
              </a:rPr>
              <a:t>forever</a:t>
            </a:r>
            <a:r>
              <a:rPr lang="it-IT" dirty="0" smtClean="0">
                <a:solidFill>
                  <a:srgbClr val="FF0000"/>
                </a:solidFill>
              </a:rPr>
              <a:t>?</a:t>
            </a:r>
            <a:br>
              <a:rPr lang="it-IT" dirty="0" smtClean="0">
                <a:solidFill>
                  <a:srgbClr val="FF0000"/>
                </a:solidFill>
              </a:rPr>
            </a:br>
            <a:r>
              <a:rPr lang="it-IT" dirty="0" smtClean="0">
                <a:solidFill>
                  <a:srgbClr val="FF0000"/>
                </a:solidFill>
              </a:rPr>
              <a:t>(</a:t>
            </a:r>
            <a:r>
              <a:rPr lang="it-IT" dirty="0" smtClean="0">
                <a:solidFill>
                  <a:schemeClr val="bg2">
                    <a:lumMod val="25000"/>
                  </a:schemeClr>
                </a:solidFill>
              </a:rPr>
              <a:t>The </a:t>
            </a:r>
            <a:r>
              <a:rPr lang="it-IT" dirty="0" err="1" smtClean="0">
                <a:solidFill>
                  <a:schemeClr val="bg2">
                    <a:lumMod val="25000"/>
                  </a:schemeClr>
                </a:solidFill>
              </a:rPr>
              <a:t>Economist</a:t>
            </a:r>
            <a:r>
              <a:rPr lang="it-IT" dirty="0" smtClean="0">
                <a:solidFill>
                  <a:schemeClr val="bg2">
                    <a:lumMod val="25000"/>
                  </a:schemeClr>
                </a:solidFill>
              </a:rPr>
              <a:t> 2019</a:t>
            </a:r>
            <a:r>
              <a:rPr lang="it-IT" dirty="0" smtClean="0">
                <a:solidFill>
                  <a:srgbClr val="FF0000"/>
                </a:solidFill>
              </a:rPr>
              <a:t>]</a:t>
            </a:r>
            <a:endParaRPr lang="it-IT" sz="4400" dirty="0">
              <a:latin typeface="Adobe Heiti Std R" pitchFamily="34" charset="-128"/>
              <a:ea typeface="Adobe Heiti Std R" pitchFamily="34" charset="-128"/>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60648"/>
            <a:ext cx="5054372" cy="6437895"/>
          </a:xfrm>
        </p:spPr>
      </p:pic>
    </p:spTree>
    <p:extLst>
      <p:ext uri="{BB962C8B-B14F-4D97-AF65-F5344CB8AC3E}">
        <p14:creationId xmlns:p14="http://schemas.microsoft.com/office/powerpoint/2010/main" val="5026526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60648"/>
            <a:ext cx="6487083" cy="4759424"/>
          </a:xfrm>
        </p:spPr>
      </p:pic>
      <p:sp>
        <p:nvSpPr>
          <p:cNvPr id="3" name="Titolo 2"/>
          <p:cNvSpPr>
            <a:spLocks noGrp="1"/>
          </p:cNvSpPr>
          <p:nvPr>
            <p:ph type="title"/>
          </p:nvPr>
        </p:nvSpPr>
        <p:spPr>
          <a:xfrm>
            <a:off x="1187624" y="5445224"/>
            <a:ext cx="7399784" cy="914400"/>
          </a:xfrm>
        </p:spPr>
        <p:txBody>
          <a:bodyPr/>
          <a:lstStyle/>
          <a:p>
            <a:r>
              <a:rPr lang="it-IT" dirty="0" smtClean="0"/>
              <a:t>Il boom dell’Asia</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3</a:t>
            </a:fld>
            <a:endParaRPr lang="it-IT"/>
          </a:p>
        </p:txBody>
      </p:sp>
    </p:spTree>
    <p:extLst>
      <p:ext uri="{BB962C8B-B14F-4D97-AF65-F5344CB8AC3E}">
        <p14:creationId xmlns:p14="http://schemas.microsoft.com/office/powerpoint/2010/main" val="246379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60647"/>
            <a:ext cx="6336704" cy="488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olo 2"/>
          <p:cNvSpPr>
            <a:spLocks noGrp="1"/>
          </p:cNvSpPr>
          <p:nvPr>
            <p:ph type="title"/>
          </p:nvPr>
        </p:nvSpPr>
        <p:spPr>
          <a:xfrm>
            <a:off x="827584" y="5157192"/>
            <a:ext cx="7543800" cy="914400"/>
          </a:xfrm>
        </p:spPr>
        <p:txBody>
          <a:bodyPr/>
          <a:lstStyle/>
          <a:p>
            <a:r>
              <a:rPr lang="it-IT" dirty="0" smtClean="0"/>
              <a:t>Prospettive – Covid19</a:t>
            </a:r>
            <a:endParaRPr lang="it-IT" dirty="0"/>
          </a:p>
        </p:txBody>
      </p:sp>
      <p:sp>
        <p:nvSpPr>
          <p:cNvPr id="4" name="Segnaposto numero diapositiva 3"/>
          <p:cNvSpPr>
            <a:spLocks noGrp="1"/>
          </p:cNvSpPr>
          <p:nvPr>
            <p:ph type="sldNum" sz="quarter" idx="11"/>
          </p:nvPr>
        </p:nvSpPr>
        <p:spPr/>
        <p:txBody>
          <a:bodyPr/>
          <a:lstStyle/>
          <a:p>
            <a:fld id="{F9A66EA4-DD6E-4B5A-B6B6-93EC4E6E179E}" type="slidenum">
              <a:rPr lang="it-IT" smtClean="0"/>
              <a:t>4</a:t>
            </a:fld>
            <a:endParaRPr lang="it-IT"/>
          </a:p>
        </p:txBody>
      </p:sp>
    </p:spTree>
    <p:extLst>
      <p:ext uri="{BB962C8B-B14F-4D97-AF65-F5344CB8AC3E}">
        <p14:creationId xmlns:p14="http://schemas.microsoft.com/office/powerpoint/2010/main" val="277232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8288" indent="0">
              <a:buNone/>
            </a:pPr>
            <a:r>
              <a:rPr lang="en-US" dirty="0"/>
              <a:t>The working poverty rate reveals the proportion of the </a:t>
            </a:r>
            <a:r>
              <a:rPr lang="en-US" b="1" dirty="0">
                <a:solidFill>
                  <a:srgbClr val="FF0000"/>
                </a:solidFill>
              </a:rPr>
              <a:t>employed population </a:t>
            </a:r>
            <a:r>
              <a:rPr lang="en-US" dirty="0"/>
              <a:t>living in poverty despite being employed, implying that their employment-related incomes are not sufficient to lift them and their families out of poverty and ensure decent living conditions. For the purpose of international comparability, the poverty line used for the measurement of this indicator refers to an absolute international poverty line of US$1.90 per capita per day at purchasing power parity.</a:t>
            </a:r>
            <a:endParaRPr lang="it-IT" dirty="0"/>
          </a:p>
        </p:txBody>
      </p:sp>
      <p:sp>
        <p:nvSpPr>
          <p:cNvPr id="3" name="Titolo 2"/>
          <p:cNvSpPr>
            <a:spLocks noGrp="1"/>
          </p:cNvSpPr>
          <p:nvPr>
            <p:ph type="title"/>
          </p:nvPr>
        </p:nvSpPr>
        <p:spPr/>
        <p:txBody>
          <a:bodyPr/>
          <a:lstStyle/>
          <a:p>
            <a:r>
              <a:rPr lang="it-IT" dirty="0" err="1" smtClean="0"/>
              <a:t>Working</a:t>
            </a:r>
            <a:r>
              <a:rPr lang="it-IT" dirty="0" smtClean="0"/>
              <a:t> </a:t>
            </a:r>
            <a:r>
              <a:rPr lang="it-IT" dirty="0" err="1" smtClean="0"/>
              <a:t>poors</a:t>
            </a:r>
            <a:endParaRPr lang="it-IT" dirty="0"/>
          </a:p>
        </p:txBody>
      </p:sp>
      <p:sp>
        <p:nvSpPr>
          <p:cNvPr id="4" name="Segnaposto numero diapositiva 3"/>
          <p:cNvSpPr>
            <a:spLocks noGrp="1"/>
          </p:cNvSpPr>
          <p:nvPr>
            <p:ph type="sldNum" sz="quarter" idx="11"/>
          </p:nvPr>
        </p:nvSpPr>
        <p:spPr/>
        <p:txBody>
          <a:bodyPr/>
          <a:lstStyle/>
          <a:p>
            <a:fld id="{EF84AAE2-A0A1-4284-B874-A7520FE6C2B7}" type="slidenum">
              <a:rPr lang="it-IT" smtClean="0"/>
              <a:t>5</a:t>
            </a:fld>
            <a:endParaRPr lang="it-IT"/>
          </a:p>
        </p:txBody>
      </p:sp>
    </p:spTree>
    <p:extLst>
      <p:ext uri="{BB962C8B-B14F-4D97-AF65-F5344CB8AC3E}">
        <p14:creationId xmlns:p14="http://schemas.microsoft.com/office/powerpoint/2010/main" val="208480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Segnaposto numero diapositiva 3"/>
          <p:cNvSpPr>
            <a:spLocks noGrp="1"/>
          </p:cNvSpPr>
          <p:nvPr>
            <p:ph type="sldNum" sz="quarter" idx="11"/>
          </p:nvPr>
        </p:nvSpPr>
        <p:spPr/>
        <p:txBody>
          <a:bodyPr/>
          <a:lstStyle/>
          <a:p>
            <a:fld id="{EF84AAE2-A0A1-4284-B874-A7520FE6C2B7}" type="slidenum">
              <a:rPr lang="it-IT" smtClean="0"/>
              <a:t>6</a:t>
            </a:fld>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90620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85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Segnaposto numero diapositiva 3"/>
          <p:cNvSpPr>
            <a:spLocks noGrp="1"/>
          </p:cNvSpPr>
          <p:nvPr>
            <p:ph type="sldNum" sz="quarter" idx="11"/>
          </p:nvPr>
        </p:nvSpPr>
        <p:spPr/>
        <p:txBody>
          <a:bodyPr/>
          <a:lstStyle/>
          <a:p>
            <a:fld id="{EF84AAE2-A0A1-4284-B874-A7520FE6C2B7}" type="slidenum">
              <a:rPr lang="it-IT" smtClean="0"/>
              <a:t>7</a:t>
            </a:fld>
            <a:endParaRPr lang="it-IT"/>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60534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3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Segnaposto numero diapositiva 3"/>
          <p:cNvSpPr>
            <a:spLocks noGrp="1"/>
          </p:cNvSpPr>
          <p:nvPr>
            <p:ph type="sldNum" sz="quarter" idx="11"/>
          </p:nvPr>
        </p:nvSpPr>
        <p:spPr/>
        <p:txBody>
          <a:bodyPr/>
          <a:lstStyle/>
          <a:p>
            <a:fld id="{EF84AAE2-A0A1-4284-B874-A7520FE6C2B7}" type="slidenum">
              <a:rPr lang="it-IT" smtClean="0"/>
              <a:t>8</a:t>
            </a:fld>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745492" cy="516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25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sp>
        <p:nvSpPr>
          <p:cNvPr id="4" name="Segnaposto numero diapositiva 3"/>
          <p:cNvSpPr>
            <a:spLocks noGrp="1"/>
          </p:cNvSpPr>
          <p:nvPr>
            <p:ph type="sldNum" sz="quarter" idx="11"/>
          </p:nvPr>
        </p:nvSpPr>
        <p:spPr/>
        <p:txBody>
          <a:bodyPr/>
          <a:lstStyle/>
          <a:p>
            <a:fld id="{EF84AAE2-A0A1-4284-B874-A7520FE6C2B7}" type="slidenum">
              <a:rPr lang="it-IT" smtClean="0"/>
              <a:t>9</a:t>
            </a:fld>
            <a:endParaRPr lang="it-IT"/>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332" y="548680"/>
            <a:ext cx="892666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1834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322</TotalTime>
  <Words>936</Words>
  <Application>Microsoft Office PowerPoint</Application>
  <PresentationFormat>Presentazione su schermo (4:3)</PresentationFormat>
  <Paragraphs>54</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Elementare</vt:lpstr>
      <vt:lpstr>Crisi, disuguaglianze e povertà (III parte)</vt:lpstr>
      <vt:lpstr>Povertà</vt:lpstr>
      <vt:lpstr>Il boom dell’Asia</vt:lpstr>
      <vt:lpstr>Prospettive – Covid19</vt:lpstr>
      <vt:lpstr>Working poors</vt:lpstr>
      <vt:lpstr>Presentazione standard di PowerPoint</vt:lpstr>
      <vt:lpstr>Presentazione standard di PowerPoint</vt:lpstr>
      <vt:lpstr>Presentazione standard di PowerPoint</vt:lpstr>
      <vt:lpstr>Presentazione standard di PowerPoint</vt:lpstr>
      <vt:lpstr>Vulnerable employment</vt:lpstr>
      <vt:lpstr>Presentazione standard di PowerPoint</vt:lpstr>
      <vt:lpstr>Presentazione standard di PowerPoint</vt:lpstr>
      <vt:lpstr>WP e VE</vt:lpstr>
      <vt:lpstr>Presentazione di Marta Fana – Università della Campania «L.Vanvitelli»</vt:lpstr>
      <vt:lpstr>Gli effetti sui salari della liberalizzazione dei contratti a tempo determinato</vt:lpstr>
      <vt:lpstr>Presentazione standard di PowerPoint</vt:lpstr>
      <vt:lpstr>Presentazione standard di PowerPoint</vt:lpstr>
      <vt:lpstr>Soluzioni di Piketty (2015)</vt:lpstr>
      <vt:lpstr>Patrimoniale (1)</vt:lpstr>
      <vt:lpstr>Patrimoniale (2)</vt:lpstr>
      <vt:lpstr>«Caveat» di questo approccio</vt:lpstr>
      <vt:lpstr>Mezzi di consumo e di produzione</vt:lpstr>
      <vt:lpstr>Disuguaglianze come presupposto (-posto) </vt:lpstr>
      <vt:lpstr>Distribuzione del reddito?</vt:lpstr>
      <vt:lpstr>Concludendo</vt:lpstr>
      <vt:lpstr>  Can the rich get richer forever? (The Economist 2019]</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Distribuzione, disuguaglianze e programma minimo</dc:title>
  <dc:creator>Jagger</dc:creator>
  <cp:lastModifiedBy>Jagger</cp:lastModifiedBy>
  <cp:revision>58</cp:revision>
  <dcterms:created xsi:type="dcterms:W3CDTF">2017-02-01T15:02:14Z</dcterms:created>
  <dcterms:modified xsi:type="dcterms:W3CDTF">2021-03-16T16:41:04Z</dcterms:modified>
</cp:coreProperties>
</file>