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94" r:id="rId3"/>
    <p:sldId id="283" r:id="rId4"/>
    <p:sldId id="301" r:id="rId5"/>
    <p:sldId id="285" r:id="rId6"/>
    <p:sldId id="295" r:id="rId7"/>
    <p:sldId id="284" r:id="rId8"/>
    <p:sldId id="296" r:id="rId9"/>
    <p:sldId id="299" r:id="rId10"/>
    <p:sldId id="297" r:id="rId11"/>
    <p:sldId id="298" r:id="rId12"/>
    <p:sldId id="302" r:id="rId13"/>
    <p:sldId id="304" r:id="rId14"/>
    <p:sldId id="303" r:id="rId15"/>
    <p:sldId id="305" r:id="rId16"/>
    <p:sldId id="306" r:id="rId17"/>
    <p:sldId id="289" r:id="rId18"/>
    <p:sldId id="286" r:id="rId19"/>
    <p:sldId id="290" r:id="rId20"/>
    <p:sldId id="287" r:id="rId21"/>
    <p:sldId id="288" r:id="rId22"/>
    <p:sldId id="291" r:id="rId23"/>
    <p:sldId id="292" r:id="rId24"/>
    <p:sldId id="261"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22" autoAdjust="0"/>
  </p:normalViewPr>
  <p:slideViewPr>
    <p:cSldViewPr>
      <p:cViewPr varScale="1">
        <p:scale>
          <a:sx n="107" d="100"/>
          <a:sy n="107" d="100"/>
        </p:scale>
        <p:origin x="-1656"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BCA2D-87C8-4278-BC22-1336E5436102}" type="datetimeFigureOut">
              <a:rPr lang="it-IT" smtClean="0"/>
              <a:t>10/03/2021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12B0F-0E28-4397-9289-40F7F8352751}" type="slidenum">
              <a:rPr lang="it-IT" smtClean="0"/>
              <a:t>‹N›</a:t>
            </a:fld>
            <a:endParaRPr lang="it-IT"/>
          </a:p>
        </p:txBody>
      </p:sp>
    </p:spTree>
    <p:extLst>
      <p:ext uri="{BB962C8B-B14F-4D97-AF65-F5344CB8AC3E}">
        <p14:creationId xmlns:p14="http://schemas.microsoft.com/office/powerpoint/2010/main" val="75785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5" name="Date Placeholder 14"/>
          <p:cNvSpPr>
            <a:spLocks noGrp="1"/>
          </p:cNvSpPr>
          <p:nvPr>
            <p:ph type="dt" sz="half" idx="10"/>
          </p:nvPr>
        </p:nvSpPr>
        <p:spPr/>
        <p:txBody>
          <a:bodyPr/>
          <a:lstStyle/>
          <a:p>
            <a:fld id="{D166403A-4CC0-41BD-B0AB-677E5EA38D03}" type="datetime1">
              <a:rPr lang="it-IT" smtClean="0"/>
              <a:t>10/03/2021</a:t>
            </a:fld>
            <a:endParaRPr lang="it-IT"/>
          </a:p>
        </p:txBody>
      </p:sp>
      <p:sp>
        <p:nvSpPr>
          <p:cNvPr id="16" name="Slide Number Placeholder 15"/>
          <p:cNvSpPr>
            <a:spLocks noGrp="1"/>
          </p:cNvSpPr>
          <p:nvPr>
            <p:ph type="sldNum" sz="quarter" idx="11"/>
          </p:nvPr>
        </p:nvSpPr>
        <p:spPr/>
        <p:txBody>
          <a:bodyPr/>
          <a:lstStyle/>
          <a:p>
            <a:fld id="{EF84AAE2-A0A1-4284-B874-A7520FE6C2B7}" type="slidenum">
              <a:rPr lang="it-IT" smtClean="0"/>
              <a:t>‹N›</a:t>
            </a:fld>
            <a:endParaRPr lang="it-IT"/>
          </a:p>
        </p:txBody>
      </p:sp>
      <p:sp>
        <p:nvSpPr>
          <p:cNvPr id="17" name="Footer Placeholder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D78B63E-91C7-4781-A0F2-AC4253ECCAEC}" type="datetime1">
              <a:rPr lang="it-IT" smtClean="0"/>
              <a:t>10/03/2021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84AAE2-A0A1-4284-B874-A7520FE6C2B7}"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03090B8-E17A-44F0-987D-6D39ED1EA927}" type="datetime1">
              <a:rPr lang="it-IT" smtClean="0"/>
              <a:t>10/03/2021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84AAE2-A0A1-4284-B874-A7520FE6C2B7}"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Title 12"/>
          <p:cNvSpPr>
            <a:spLocks noGrp="1"/>
          </p:cNvSpPr>
          <p:nvPr>
            <p:ph type="title"/>
          </p:nvPr>
        </p:nvSpPr>
        <p:spPr/>
        <p:txBody>
          <a:bodyPr/>
          <a:lstStyle/>
          <a:p>
            <a:r>
              <a:rPr lang="it-IT" smtClean="0"/>
              <a:t>Fare clic per modificare lo stile del titolo</a:t>
            </a:r>
            <a:endParaRPr lang="en-US"/>
          </a:p>
        </p:txBody>
      </p:sp>
      <p:sp>
        <p:nvSpPr>
          <p:cNvPr id="14" name="Date Placeholder 13"/>
          <p:cNvSpPr>
            <a:spLocks noGrp="1"/>
          </p:cNvSpPr>
          <p:nvPr>
            <p:ph type="dt" sz="half" idx="10"/>
          </p:nvPr>
        </p:nvSpPr>
        <p:spPr/>
        <p:txBody>
          <a:bodyPr/>
          <a:lstStyle/>
          <a:p>
            <a:fld id="{A547AC4F-E042-4DE0-9406-8BB0C78B7871}" type="datetime1">
              <a:rPr lang="it-IT" smtClean="0"/>
              <a:t>10/03/2021</a:t>
            </a:fld>
            <a:endParaRPr lang="it-IT"/>
          </a:p>
        </p:txBody>
      </p:sp>
      <p:sp>
        <p:nvSpPr>
          <p:cNvPr id="15" name="Slide Number Placeholder 14"/>
          <p:cNvSpPr>
            <a:spLocks noGrp="1"/>
          </p:cNvSpPr>
          <p:nvPr>
            <p:ph type="sldNum" sz="quarter" idx="11"/>
          </p:nvPr>
        </p:nvSpPr>
        <p:spPr/>
        <p:txBody>
          <a:bodyPr/>
          <a:lstStyle/>
          <a:p>
            <a:fld id="{EF84AAE2-A0A1-4284-B874-A7520FE6C2B7}" type="slidenum">
              <a:rPr lang="it-IT" smtClean="0"/>
              <a:t>‹N›</a:t>
            </a:fld>
            <a:endParaRPr lang="it-IT"/>
          </a:p>
        </p:txBody>
      </p:sp>
      <p:sp>
        <p:nvSpPr>
          <p:cNvPr id="16" name="Footer Placeholder 15"/>
          <p:cNvSpPr>
            <a:spLocks noGrp="1"/>
          </p:cNvSpPr>
          <p:nvPr>
            <p:ph type="ftr" sz="quarter" idx="12"/>
          </p:nvPr>
        </p:nvSpPr>
        <p:spPr/>
        <p:txBody>
          <a:body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12" name="Date Placeholder 11"/>
          <p:cNvSpPr>
            <a:spLocks noGrp="1"/>
          </p:cNvSpPr>
          <p:nvPr>
            <p:ph type="dt" sz="half" idx="10"/>
          </p:nvPr>
        </p:nvSpPr>
        <p:spPr/>
        <p:txBody>
          <a:bodyPr/>
          <a:lstStyle/>
          <a:p>
            <a:fld id="{9604EDDD-0E59-492E-8A1D-16F7E395436E}" type="datetime1">
              <a:rPr lang="it-IT" smtClean="0"/>
              <a:t>10/03/2021</a:t>
            </a:fld>
            <a:endParaRPr lang="it-IT"/>
          </a:p>
        </p:txBody>
      </p:sp>
      <p:sp>
        <p:nvSpPr>
          <p:cNvPr id="13" name="Slide Number Placeholder 12"/>
          <p:cNvSpPr>
            <a:spLocks noGrp="1"/>
          </p:cNvSpPr>
          <p:nvPr>
            <p:ph type="sldNum" sz="quarter" idx="11"/>
          </p:nvPr>
        </p:nvSpPr>
        <p:spPr/>
        <p:txBody>
          <a:bodyPr/>
          <a:lstStyle/>
          <a:p>
            <a:fld id="{EF84AAE2-A0A1-4284-B874-A7520FE6C2B7}" type="slidenum">
              <a:rPr lang="it-IT" smtClean="0"/>
              <a:t>‹N›</a:t>
            </a:fld>
            <a:endParaRPr lang="it-IT"/>
          </a:p>
        </p:txBody>
      </p:sp>
      <p:sp>
        <p:nvSpPr>
          <p:cNvPr id="14" name="Footer Placeholder 13"/>
          <p:cNvSpPr>
            <a:spLocks noGrp="1"/>
          </p:cNvSpPr>
          <p:nvPr>
            <p:ph type="ftr" sz="quarter" idx="12"/>
          </p:nvPr>
        </p:nvSpPr>
        <p:spPr/>
        <p:txBody>
          <a:bodyPr/>
          <a:lstStyle/>
          <a:p>
            <a:endParaRPr lang="it-IT"/>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it-IT" smtClean="0"/>
              <a:t>Fare clic per modificare lo stile del titolo</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F47F242-2193-4AC5-A3E1-6B7F1FF2773E}" type="datetime1">
              <a:rPr lang="it-IT" smtClean="0"/>
              <a:t>10/03/2021</a:t>
            </a:fld>
            <a:endParaRPr lang="it-IT"/>
          </a:p>
        </p:txBody>
      </p:sp>
      <p:sp>
        <p:nvSpPr>
          <p:cNvPr id="9" name="Slide Number Placeholder 8"/>
          <p:cNvSpPr>
            <a:spLocks noGrp="1"/>
          </p:cNvSpPr>
          <p:nvPr>
            <p:ph type="sldNum" sz="quarter" idx="11"/>
          </p:nvPr>
        </p:nvSpPr>
        <p:spPr/>
        <p:txBody>
          <a:bodyPr/>
          <a:lstStyle/>
          <a:p>
            <a:fld id="{EF84AAE2-A0A1-4284-B874-A7520FE6C2B7}"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
        <p:nvSpPr>
          <p:cNvPr id="11" name="Title 10"/>
          <p:cNvSpPr>
            <a:spLocks noGrp="1"/>
          </p:cNvSpPr>
          <p:nvPr>
            <p:ph type="title"/>
          </p:nvPr>
        </p:nvSpPr>
        <p:spPr/>
        <p:txBody>
          <a:bodyPr/>
          <a:lstStyle/>
          <a:p>
            <a:r>
              <a:rPr lang="it-IT" smtClean="0"/>
              <a:t>Fare clic per modificare lo stile del titolo</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it-IT" smtClean="0"/>
              <a:t>Fare clic per modificare lo stile del titolo</a:t>
            </a:r>
            <a:endParaRPr lang="en-US" dirty="0"/>
          </a:p>
        </p:txBody>
      </p:sp>
      <p:sp>
        <p:nvSpPr>
          <p:cNvPr id="14" name="Date Placeholder 13"/>
          <p:cNvSpPr>
            <a:spLocks noGrp="1"/>
          </p:cNvSpPr>
          <p:nvPr>
            <p:ph type="dt" sz="half" idx="10"/>
          </p:nvPr>
        </p:nvSpPr>
        <p:spPr/>
        <p:txBody>
          <a:bodyPr/>
          <a:lstStyle/>
          <a:p>
            <a:fld id="{0CB13F94-4C1A-41B6-996F-7F886DBBC9E9}" type="datetime1">
              <a:rPr lang="it-IT" smtClean="0"/>
              <a:t>10/03/2021</a:t>
            </a:fld>
            <a:endParaRPr lang="it-IT"/>
          </a:p>
        </p:txBody>
      </p:sp>
      <p:sp>
        <p:nvSpPr>
          <p:cNvPr id="15" name="Slide Number Placeholder 14"/>
          <p:cNvSpPr>
            <a:spLocks noGrp="1"/>
          </p:cNvSpPr>
          <p:nvPr>
            <p:ph type="sldNum" sz="quarter" idx="11"/>
          </p:nvPr>
        </p:nvSpPr>
        <p:spPr/>
        <p:txBody>
          <a:bodyPr/>
          <a:lstStyle/>
          <a:p>
            <a:fld id="{EF84AAE2-A0A1-4284-B874-A7520FE6C2B7}" type="slidenum">
              <a:rPr lang="it-IT" smtClean="0"/>
              <a:t>‹N›</a:t>
            </a:fld>
            <a:endParaRPr lang="it-IT"/>
          </a:p>
        </p:txBody>
      </p:sp>
      <p:sp>
        <p:nvSpPr>
          <p:cNvPr id="16" name="Footer Placeholder 15"/>
          <p:cNvSpPr>
            <a:spLocks noGrp="1"/>
          </p:cNvSpPr>
          <p:nvPr>
            <p:ph type="ftr" sz="quarter" idx="12"/>
          </p:nvPr>
        </p:nvSpPr>
        <p:spPr/>
        <p:txBody>
          <a:bodyPr/>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a:p>
        </p:txBody>
      </p:sp>
      <p:sp>
        <p:nvSpPr>
          <p:cNvPr id="7" name="Date Placeholder 6"/>
          <p:cNvSpPr>
            <a:spLocks noGrp="1"/>
          </p:cNvSpPr>
          <p:nvPr>
            <p:ph type="dt" sz="half" idx="10"/>
          </p:nvPr>
        </p:nvSpPr>
        <p:spPr/>
        <p:txBody>
          <a:bodyPr/>
          <a:lstStyle/>
          <a:p>
            <a:fld id="{5747DABB-5035-4FAB-AC58-B1B6283C5F69}" type="datetime1">
              <a:rPr lang="it-IT" smtClean="0"/>
              <a:t>10/03/2021</a:t>
            </a:fld>
            <a:endParaRPr lang="it-IT"/>
          </a:p>
        </p:txBody>
      </p:sp>
      <p:sp>
        <p:nvSpPr>
          <p:cNvPr id="8" name="Slide Number Placeholder 7"/>
          <p:cNvSpPr>
            <a:spLocks noGrp="1"/>
          </p:cNvSpPr>
          <p:nvPr>
            <p:ph type="sldNum" sz="quarter" idx="11"/>
          </p:nvPr>
        </p:nvSpPr>
        <p:spPr/>
        <p:txBody>
          <a:bodyPr/>
          <a:lstStyle/>
          <a:p>
            <a:fld id="{EF84AAE2-A0A1-4284-B874-A7520FE6C2B7}" type="slidenum">
              <a:rPr lang="it-IT" smtClean="0"/>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16C499-41E0-46F2-B17D-5A49D8C44480}" type="datetime1">
              <a:rPr lang="it-IT" smtClean="0"/>
              <a:t>10/03/2021</a:t>
            </a:fld>
            <a:endParaRPr lang="it-IT"/>
          </a:p>
        </p:txBody>
      </p:sp>
      <p:sp>
        <p:nvSpPr>
          <p:cNvPr id="6" name="Slide Number Placeholder 5"/>
          <p:cNvSpPr>
            <a:spLocks noGrp="1"/>
          </p:cNvSpPr>
          <p:nvPr>
            <p:ph type="sldNum" sz="quarter" idx="11"/>
          </p:nvPr>
        </p:nvSpPr>
        <p:spPr/>
        <p:txBody>
          <a:bodyPr/>
          <a:lstStyle/>
          <a:p>
            <a:fld id="{EF84AAE2-A0A1-4284-B874-A7520FE6C2B7}" type="slidenum">
              <a:rPr lang="it-IT" smtClean="0"/>
              <a:t>‹N›</a:t>
            </a:fld>
            <a:endParaRPr lang="it-IT"/>
          </a:p>
        </p:txBody>
      </p:sp>
      <p:sp>
        <p:nvSpPr>
          <p:cNvPr id="7" name="Footer Placeholder 6"/>
          <p:cNvSpPr>
            <a:spLocks noGrp="1"/>
          </p:cNvSpPr>
          <p:nvPr>
            <p:ph type="ftr" sz="quarter" idx="12"/>
          </p:nvPr>
        </p:nvSpPr>
        <p:spPr/>
        <p:txBody>
          <a:bodyPr/>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5" name="Date Placeholder 14"/>
          <p:cNvSpPr>
            <a:spLocks noGrp="1"/>
          </p:cNvSpPr>
          <p:nvPr>
            <p:ph type="dt" sz="half" idx="10"/>
          </p:nvPr>
        </p:nvSpPr>
        <p:spPr/>
        <p:txBody>
          <a:bodyPr/>
          <a:lstStyle/>
          <a:p>
            <a:fld id="{DD73667E-7343-4ECA-A115-7D60E8EECE8B}" type="datetime1">
              <a:rPr lang="it-IT" smtClean="0"/>
              <a:t>10/03/2021</a:t>
            </a:fld>
            <a:endParaRPr lang="it-IT"/>
          </a:p>
        </p:txBody>
      </p:sp>
      <p:sp>
        <p:nvSpPr>
          <p:cNvPr id="16" name="Slide Number Placeholder 15"/>
          <p:cNvSpPr>
            <a:spLocks noGrp="1"/>
          </p:cNvSpPr>
          <p:nvPr>
            <p:ph type="sldNum" sz="quarter" idx="11"/>
          </p:nvPr>
        </p:nvSpPr>
        <p:spPr/>
        <p:txBody>
          <a:bodyPr/>
          <a:lstStyle/>
          <a:p>
            <a:fld id="{EF84AAE2-A0A1-4284-B874-A7520FE6C2B7}" type="slidenum">
              <a:rPr lang="it-IT" smtClean="0"/>
              <a:t>‹N›</a:t>
            </a:fld>
            <a:endParaRPr lang="it-IT"/>
          </a:p>
        </p:txBody>
      </p:sp>
      <p:sp>
        <p:nvSpPr>
          <p:cNvPr id="17" name="Footer Placeholder 16"/>
          <p:cNvSpPr>
            <a:spLocks noGrp="1"/>
          </p:cNvSpPr>
          <p:nvPr>
            <p:ph type="ftr" sz="quarter" idx="12"/>
          </p:nvPr>
        </p:nvSpPr>
        <p:spPr/>
        <p:txBody>
          <a:bodyPr/>
          <a:lstStyle/>
          <a:p>
            <a:endParaRPr lang="it-IT"/>
          </a:p>
        </p:txBody>
      </p:sp>
      <p:sp>
        <p:nvSpPr>
          <p:cNvPr id="18" name="Title 17"/>
          <p:cNvSpPr>
            <a:spLocks noGrp="1"/>
          </p:cNvSpPr>
          <p:nvPr>
            <p:ph type="title"/>
          </p:nvPr>
        </p:nvSpPr>
        <p:spPr/>
        <p:txBody>
          <a:bodyPr/>
          <a:lstStyle/>
          <a:p>
            <a:r>
              <a:rPr lang="it-IT" smtClean="0"/>
              <a:t>Fare clic per modificare lo stile del titolo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it-IT" smtClean="0"/>
              <a:t>Fare clic per modificare lo stile del titolo</a:t>
            </a:r>
            <a:endParaRPr lang="en-US"/>
          </a:p>
        </p:txBody>
      </p:sp>
      <p:sp>
        <p:nvSpPr>
          <p:cNvPr id="13" name="Date Placeholder 12"/>
          <p:cNvSpPr>
            <a:spLocks noGrp="1"/>
          </p:cNvSpPr>
          <p:nvPr>
            <p:ph type="dt" sz="half" idx="10"/>
          </p:nvPr>
        </p:nvSpPr>
        <p:spPr/>
        <p:txBody>
          <a:bodyPr/>
          <a:lstStyle/>
          <a:p>
            <a:fld id="{2A9D0F21-C1E3-426F-BC82-80AE79BE266B}" type="datetime1">
              <a:rPr lang="it-IT" smtClean="0"/>
              <a:t>10/03/2021</a:t>
            </a:fld>
            <a:endParaRPr lang="it-IT"/>
          </a:p>
        </p:txBody>
      </p:sp>
      <p:sp>
        <p:nvSpPr>
          <p:cNvPr id="14" name="Slide Number Placeholder 13"/>
          <p:cNvSpPr>
            <a:spLocks noGrp="1"/>
          </p:cNvSpPr>
          <p:nvPr>
            <p:ph type="sldNum" sz="quarter" idx="11"/>
          </p:nvPr>
        </p:nvSpPr>
        <p:spPr/>
        <p:txBody>
          <a:bodyPr/>
          <a:lstStyle/>
          <a:p>
            <a:fld id="{EF84AAE2-A0A1-4284-B874-A7520FE6C2B7}" type="slidenum">
              <a:rPr lang="it-IT" smtClean="0"/>
              <a:t>‹N›</a:t>
            </a:fld>
            <a:endParaRPr lang="it-IT"/>
          </a:p>
        </p:txBody>
      </p:sp>
      <p:sp>
        <p:nvSpPr>
          <p:cNvPr id="15" name="Footer Placeholder 14"/>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B8E69CD-1ACD-4596-8B7D-0D057F6E55EF}" type="datetime1">
              <a:rPr lang="it-IT" smtClean="0"/>
              <a:t>10/03/2021</a:t>
            </a:fld>
            <a:endParaRPr lang="it-IT"/>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it-IT"/>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F84AAE2-A0A1-4284-B874-A7520FE6C2B7}"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1556792"/>
            <a:ext cx="7772400" cy="1470025"/>
          </a:xfrm>
        </p:spPr>
        <p:txBody>
          <a:bodyPr/>
          <a:lstStyle/>
          <a:p>
            <a:pPr algn="r"/>
            <a:r>
              <a:rPr lang="it-IT" dirty="0" smtClean="0"/>
              <a:t>Crisi, disuguaglianze e </a:t>
            </a:r>
            <a:r>
              <a:rPr lang="it-IT" dirty="0" smtClean="0"/>
              <a:t>povertà </a:t>
            </a:r>
            <a:r>
              <a:rPr lang="it-IT" sz="3200" dirty="0" smtClean="0"/>
              <a:t>(II parte)</a:t>
            </a:r>
            <a:endParaRPr lang="it-IT" dirty="0"/>
          </a:p>
        </p:txBody>
      </p:sp>
      <p:sp>
        <p:nvSpPr>
          <p:cNvPr id="3" name="Sottotitolo 2"/>
          <p:cNvSpPr>
            <a:spLocks noGrp="1"/>
          </p:cNvSpPr>
          <p:nvPr>
            <p:ph type="subTitle" idx="1"/>
          </p:nvPr>
        </p:nvSpPr>
        <p:spPr>
          <a:xfrm>
            <a:off x="2267744" y="3068960"/>
            <a:ext cx="5536704" cy="1368152"/>
          </a:xfrm>
        </p:spPr>
        <p:txBody>
          <a:bodyPr>
            <a:normAutofit/>
          </a:bodyPr>
          <a:lstStyle/>
          <a:p>
            <a:r>
              <a:rPr lang="it-IT" dirty="0" smtClean="0"/>
              <a:t>Università popolare </a:t>
            </a:r>
            <a:r>
              <a:rPr lang="it-IT" dirty="0" err="1" smtClean="0"/>
              <a:t>A.Gramsci</a:t>
            </a:r>
            <a:endParaRPr lang="it-IT" dirty="0" smtClean="0"/>
          </a:p>
          <a:p>
            <a:r>
              <a:rPr lang="it-IT" dirty="0" smtClean="0"/>
              <a:t>10 </a:t>
            </a:r>
            <a:r>
              <a:rPr lang="it-IT" dirty="0" smtClean="0"/>
              <a:t>marzo 2021</a:t>
            </a:r>
          </a:p>
          <a:p>
            <a:r>
              <a:rPr lang="it-IT" i="1" dirty="0" smtClean="0"/>
              <a:t>Francesco.schettino@unicampania.it</a:t>
            </a:r>
            <a:endParaRPr lang="it-IT" i="1"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1</a:t>
            </a:fld>
            <a:endParaRPr lang="it-IT"/>
          </a:p>
        </p:txBody>
      </p:sp>
    </p:spTree>
    <p:extLst>
      <p:ext uri="{BB962C8B-B14F-4D97-AF65-F5344CB8AC3E}">
        <p14:creationId xmlns:p14="http://schemas.microsoft.com/office/powerpoint/2010/main" val="351342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8755" y="685800"/>
            <a:ext cx="7077574" cy="4471392"/>
          </a:xfrm>
        </p:spPr>
      </p:pic>
      <p:sp>
        <p:nvSpPr>
          <p:cNvPr id="3" name="Titolo 2"/>
          <p:cNvSpPr>
            <a:spLocks noGrp="1"/>
          </p:cNvSpPr>
          <p:nvPr>
            <p:ph type="title"/>
          </p:nvPr>
        </p:nvSpPr>
        <p:spPr>
          <a:xfrm>
            <a:off x="1043608" y="5301208"/>
            <a:ext cx="7543800" cy="914400"/>
          </a:xfrm>
        </p:spPr>
        <p:txBody>
          <a:bodyPr/>
          <a:lstStyle/>
          <a:p>
            <a:r>
              <a:rPr lang="it-IT" dirty="0" smtClean="0"/>
              <a:t>Regno unito</a:t>
            </a:r>
            <a:endParaRPr lang="it-IT"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10</a:t>
            </a:fld>
            <a:endParaRPr lang="it-IT"/>
          </a:p>
        </p:txBody>
      </p:sp>
    </p:spTree>
    <p:extLst>
      <p:ext uri="{BB962C8B-B14F-4D97-AF65-F5344CB8AC3E}">
        <p14:creationId xmlns:p14="http://schemas.microsoft.com/office/powerpoint/2010/main" val="191600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685800"/>
            <a:ext cx="6604618" cy="4166914"/>
          </a:xfrm>
        </p:spPr>
      </p:pic>
      <p:sp>
        <p:nvSpPr>
          <p:cNvPr id="3" name="Titolo 2"/>
          <p:cNvSpPr>
            <a:spLocks noGrp="1"/>
          </p:cNvSpPr>
          <p:nvPr>
            <p:ph type="title"/>
          </p:nvPr>
        </p:nvSpPr>
        <p:spPr>
          <a:xfrm>
            <a:off x="1907704" y="5085184"/>
            <a:ext cx="5976664" cy="914400"/>
          </a:xfrm>
        </p:spPr>
        <p:txBody>
          <a:bodyPr/>
          <a:lstStyle/>
          <a:p>
            <a:r>
              <a:rPr lang="it-IT" dirty="0" smtClean="0"/>
              <a:t>Svezia</a:t>
            </a:r>
            <a:endParaRPr lang="it-IT"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11</a:t>
            </a:fld>
            <a:endParaRPr lang="it-IT"/>
          </a:p>
        </p:txBody>
      </p:sp>
    </p:spTree>
    <p:extLst>
      <p:ext uri="{BB962C8B-B14F-4D97-AF65-F5344CB8AC3E}">
        <p14:creationId xmlns:p14="http://schemas.microsoft.com/office/powerpoint/2010/main" val="73208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713014"/>
            <a:ext cx="7113984" cy="4204872"/>
          </a:xfrm>
        </p:spPr>
      </p:pic>
      <p:sp>
        <p:nvSpPr>
          <p:cNvPr id="3" name="Titolo 2"/>
          <p:cNvSpPr>
            <a:spLocks noGrp="1"/>
          </p:cNvSpPr>
          <p:nvPr>
            <p:ph type="title"/>
          </p:nvPr>
        </p:nvSpPr>
        <p:spPr/>
        <p:txBody>
          <a:bodyPr/>
          <a:lstStyle/>
          <a:p>
            <a:r>
              <a:rPr lang="it-IT" dirty="0" smtClean="0"/>
              <a:t>Colonie ed ex colonie</a:t>
            </a:r>
            <a:endParaRPr lang="it-IT"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12</a:t>
            </a:fld>
            <a:endParaRPr lang="it-IT"/>
          </a:p>
        </p:txBody>
      </p:sp>
    </p:spTree>
    <p:extLst>
      <p:ext uri="{BB962C8B-B14F-4D97-AF65-F5344CB8AC3E}">
        <p14:creationId xmlns:p14="http://schemas.microsoft.com/office/powerpoint/2010/main" val="75804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94" y="685800"/>
            <a:ext cx="7465092" cy="4255368"/>
          </a:xfrm>
        </p:spPr>
      </p:pic>
      <p:sp>
        <p:nvSpPr>
          <p:cNvPr id="3" name="Titolo 2"/>
          <p:cNvSpPr>
            <a:spLocks noGrp="1"/>
          </p:cNvSpPr>
          <p:nvPr>
            <p:ph type="title"/>
          </p:nvPr>
        </p:nvSpPr>
        <p:spPr>
          <a:xfrm>
            <a:off x="1187624" y="4725144"/>
            <a:ext cx="7323152" cy="914400"/>
          </a:xfrm>
        </p:spPr>
        <p:txBody>
          <a:bodyPr/>
          <a:lstStyle/>
          <a:p>
            <a:r>
              <a:rPr lang="it-IT" sz="4000" dirty="0" smtClean="0"/>
              <a:t>Schiavismo e disuguaglianze</a:t>
            </a:r>
            <a:endParaRPr lang="it-IT" sz="4000"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13</a:t>
            </a:fld>
            <a:endParaRPr lang="it-IT"/>
          </a:p>
        </p:txBody>
      </p:sp>
    </p:spTree>
    <p:extLst>
      <p:ext uri="{BB962C8B-B14F-4D97-AF65-F5344CB8AC3E}">
        <p14:creationId xmlns:p14="http://schemas.microsoft.com/office/powerpoint/2010/main" val="405072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741119"/>
            <a:ext cx="7113984" cy="4139276"/>
          </a:xfrm>
        </p:spPr>
      </p:pic>
      <p:sp>
        <p:nvSpPr>
          <p:cNvPr id="3" name="Titolo 2"/>
          <p:cNvSpPr>
            <a:spLocks noGrp="1"/>
          </p:cNvSpPr>
          <p:nvPr>
            <p:ph type="title"/>
          </p:nvPr>
        </p:nvSpPr>
        <p:spPr>
          <a:xfrm>
            <a:off x="899592" y="5085184"/>
            <a:ext cx="6984776" cy="914400"/>
          </a:xfrm>
        </p:spPr>
        <p:txBody>
          <a:bodyPr/>
          <a:lstStyle/>
          <a:p>
            <a:r>
              <a:rPr lang="it-IT" dirty="0" smtClean="0"/>
              <a:t>Il caso di Haiti</a:t>
            </a:r>
            <a:endParaRPr lang="it-IT"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14</a:t>
            </a:fld>
            <a:endParaRPr lang="it-IT"/>
          </a:p>
        </p:txBody>
      </p:sp>
    </p:spTree>
    <p:extLst>
      <p:ext uri="{BB962C8B-B14F-4D97-AF65-F5344CB8AC3E}">
        <p14:creationId xmlns:p14="http://schemas.microsoft.com/office/powerpoint/2010/main" val="153308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1552952949"/>
              </p:ext>
            </p:extLst>
          </p:nvPr>
        </p:nvGraphicFramePr>
        <p:xfrm>
          <a:off x="1331639" y="681993"/>
          <a:ext cx="6891242" cy="4187165"/>
        </p:xfrm>
        <a:graphic>
          <a:graphicData uri="http://schemas.openxmlformats.org/drawingml/2006/table">
            <a:tbl>
              <a:tblPr>
                <a:tableStyleId>{5C22544A-7EE6-4342-B048-85BDC9FD1C3A}</a:tableStyleId>
              </a:tblPr>
              <a:tblGrid>
                <a:gridCol w="1210726"/>
                <a:gridCol w="710699"/>
                <a:gridCol w="710699"/>
                <a:gridCol w="710699"/>
                <a:gridCol w="708161"/>
                <a:gridCol w="710699"/>
                <a:gridCol w="710699"/>
                <a:gridCol w="710699"/>
                <a:gridCol w="708161"/>
              </a:tblGrid>
              <a:tr h="487641">
                <a:tc gridSpan="9">
                  <a:txBody>
                    <a:bodyPr/>
                    <a:lstStyle/>
                    <a:p>
                      <a:pPr algn="ctr" fontAlgn="ctr"/>
                      <a:r>
                        <a:rPr lang="fr-FR" sz="1100" u="none" strike="noStrike">
                          <a:effectLst/>
                        </a:rPr>
                        <a:t>Tableau 6.1. La structure de la population esclave et libre aux Etats-Unis (1800-1860)                   </a:t>
                      </a:r>
                      <a:endParaRPr lang="fr-FR" sz="1100" b="1" i="0" u="none" strike="noStrike">
                        <a:solidFill>
                          <a:srgbClr val="000000"/>
                        </a:solidFill>
                        <a:effectLst/>
                        <a:latin typeface="Arial"/>
                      </a:endParaRPr>
                    </a:p>
                  </a:txBody>
                  <a:tcPr marL="6719" marR="6719" marT="6719"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2951">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r>
              <a:tr h="399119">
                <a:tc>
                  <a:txBody>
                    <a:bodyPr/>
                    <a:lstStyle/>
                    <a:p>
                      <a:pPr algn="ctr" fontAlgn="ctr"/>
                      <a:r>
                        <a:rPr lang="it-IT" sz="800" u="none" strike="noStrike">
                          <a:effectLst/>
                        </a:rPr>
                        <a:t> </a:t>
                      </a:r>
                      <a:endParaRPr lang="it-IT" sz="800" b="0" i="0" u="none" strike="noStrike">
                        <a:solidFill>
                          <a:srgbClr val="000000"/>
                        </a:solidFill>
                        <a:effectLst/>
                        <a:latin typeface="Arial Narrow"/>
                      </a:endParaRPr>
                    </a:p>
                  </a:txBody>
                  <a:tcPr marL="6719" marR="6719" marT="6719" marB="0" anchor="ctr"/>
                </a:tc>
                <a:tc>
                  <a:txBody>
                    <a:bodyPr/>
                    <a:lstStyle/>
                    <a:p>
                      <a:pPr algn="ctr" fontAlgn="ctr"/>
                      <a:r>
                        <a:rPr lang="it-IT" sz="1000" u="none" strike="noStrike">
                          <a:effectLst/>
                        </a:rPr>
                        <a:t>Total (milliers)</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Noirs esclaves</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Noirs libres</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Blancs</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Total        (%)</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Noirs esclaves</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Noirs libres</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Blancs</a:t>
                      </a:r>
                      <a:endParaRPr lang="it-IT" sz="1000" b="1" i="0" u="none" strike="noStrike">
                        <a:solidFill>
                          <a:srgbClr val="000000"/>
                        </a:solidFill>
                        <a:effectLst/>
                        <a:latin typeface="Arial"/>
                      </a:endParaRPr>
                    </a:p>
                  </a:txBody>
                  <a:tcPr marL="6719" marR="6719" marT="6719" marB="0" anchor="ctr"/>
                </a:tc>
              </a:tr>
              <a:tr h="355881">
                <a:tc>
                  <a:txBody>
                    <a:bodyPr/>
                    <a:lstStyle/>
                    <a:p>
                      <a:pPr algn="ctr" fontAlgn="ctr"/>
                      <a:r>
                        <a:rPr lang="it-IT" sz="1000" u="none" strike="noStrike">
                          <a:effectLst/>
                        </a:rPr>
                        <a:t>Total Etats-Unis 1800</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5,210</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880</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110</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4,220</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100%</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17%</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2%</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81%</a:t>
                      </a:r>
                      <a:endParaRPr lang="it-IT" sz="1000" b="1" i="0" u="none" strike="noStrike">
                        <a:solidFill>
                          <a:srgbClr val="000000"/>
                        </a:solidFill>
                        <a:effectLst/>
                        <a:latin typeface="Arial"/>
                      </a:endParaRPr>
                    </a:p>
                  </a:txBody>
                  <a:tcPr marL="6719" marR="6719" marT="6719" marB="0" anchor="ctr"/>
                </a:tc>
              </a:tr>
              <a:tr h="337716">
                <a:tc>
                  <a:txBody>
                    <a:bodyPr/>
                    <a:lstStyle/>
                    <a:p>
                      <a:pPr algn="ctr" fontAlgn="ctr"/>
                      <a:r>
                        <a:rPr lang="it-IT" sz="1000" u="none" strike="noStrike">
                          <a:effectLst/>
                        </a:rPr>
                        <a:t>Etats du nord</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2,630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40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80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2,510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100%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2%</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3%</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95%</a:t>
                      </a:r>
                      <a:endParaRPr lang="it-IT" sz="1000" b="0" i="0" u="none" strike="noStrike">
                        <a:solidFill>
                          <a:srgbClr val="000000"/>
                        </a:solidFill>
                        <a:effectLst/>
                        <a:latin typeface="Arial"/>
                      </a:endParaRPr>
                    </a:p>
                  </a:txBody>
                  <a:tcPr marL="6719" marR="6719" marT="6719" marB="0" anchor="ctr"/>
                </a:tc>
              </a:tr>
              <a:tr h="337716">
                <a:tc>
                  <a:txBody>
                    <a:bodyPr/>
                    <a:lstStyle/>
                    <a:p>
                      <a:pPr algn="ctr" fontAlgn="ctr"/>
                      <a:r>
                        <a:rPr lang="it-IT" sz="1000" u="none" strike="noStrike">
                          <a:effectLst/>
                        </a:rPr>
                        <a:t>Etats du sud</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2,580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840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30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1,710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100%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33%</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66%</a:t>
                      </a:r>
                      <a:endParaRPr lang="it-IT" sz="1000" b="0" i="0" u="none" strike="noStrike">
                        <a:solidFill>
                          <a:srgbClr val="000000"/>
                        </a:solidFill>
                        <a:effectLst/>
                        <a:latin typeface="Arial"/>
                      </a:endParaRPr>
                    </a:p>
                  </a:txBody>
                  <a:tcPr marL="6719" marR="6719" marT="6719" marB="0" anchor="ctr"/>
                </a:tc>
              </a:tr>
              <a:tr h="355881">
                <a:tc>
                  <a:txBody>
                    <a:bodyPr/>
                    <a:lstStyle/>
                    <a:p>
                      <a:pPr algn="ctr" fontAlgn="ctr"/>
                      <a:r>
                        <a:rPr lang="it-IT" sz="1000" u="none" strike="noStrike">
                          <a:effectLst/>
                        </a:rPr>
                        <a:t>Total Etats-Unis 1860</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31,180</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3,950</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490</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26,740</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100%</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13%</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2%</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85%</a:t>
                      </a:r>
                      <a:endParaRPr lang="it-IT" sz="1000" b="1" i="0" u="none" strike="noStrike">
                        <a:solidFill>
                          <a:srgbClr val="000000"/>
                        </a:solidFill>
                        <a:effectLst/>
                        <a:latin typeface="Arial"/>
                      </a:endParaRPr>
                    </a:p>
                  </a:txBody>
                  <a:tcPr marL="6719" marR="6719" marT="6719" marB="0" anchor="ctr"/>
                </a:tc>
              </a:tr>
              <a:tr h="337716">
                <a:tc>
                  <a:txBody>
                    <a:bodyPr/>
                    <a:lstStyle/>
                    <a:p>
                      <a:pPr algn="ctr" fontAlgn="ctr"/>
                      <a:r>
                        <a:rPr lang="it-IT" sz="1000" u="none" strike="noStrike">
                          <a:effectLst/>
                        </a:rPr>
                        <a:t>Etats du nord</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18,940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340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18,600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100%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2%</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98%</a:t>
                      </a:r>
                      <a:endParaRPr lang="it-IT" sz="1000" b="0" i="0" u="none" strike="noStrike">
                        <a:solidFill>
                          <a:srgbClr val="000000"/>
                        </a:solidFill>
                        <a:effectLst/>
                        <a:latin typeface="Arial"/>
                      </a:endParaRPr>
                    </a:p>
                  </a:txBody>
                  <a:tcPr marL="6719" marR="6719" marT="6719" marB="0" anchor="ctr"/>
                </a:tc>
              </a:tr>
              <a:tr h="337716">
                <a:tc>
                  <a:txBody>
                    <a:bodyPr/>
                    <a:lstStyle/>
                    <a:p>
                      <a:pPr algn="ctr" fontAlgn="ctr"/>
                      <a:r>
                        <a:rPr lang="it-IT" sz="1000" u="none" strike="noStrike">
                          <a:effectLst/>
                        </a:rPr>
                        <a:t>Etats du sud</a:t>
                      </a:r>
                      <a:endParaRPr lang="it-IT" sz="1000" b="1"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12,240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3,950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150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8,140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100%</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32%</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1%</a:t>
                      </a:r>
                      <a:endParaRPr lang="it-IT" sz="1000" b="0" i="0" u="none" strike="noStrike">
                        <a:solidFill>
                          <a:srgbClr val="000000"/>
                        </a:solidFill>
                        <a:effectLst/>
                        <a:latin typeface="Arial"/>
                      </a:endParaRPr>
                    </a:p>
                  </a:txBody>
                  <a:tcPr marL="6719" marR="6719" marT="6719" marB="0" anchor="ctr"/>
                </a:tc>
                <a:tc>
                  <a:txBody>
                    <a:bodyPr/>
                    <a:lstStyle/>
                    <a:p>
                      <a:pPr algn="ctr" fontAlgn="ctr"/>
                      <a:r>
                        <a:rPr lang="it-IT" sz="1000" u="none" strike="noStrike">
                          <a:effectLst/>
                        </a:rPr>
                        <a:t>67%</a:t>
                      </a:r>
                      <a:endParaRPr lang="it-IT" sz="1000" b="0" i="0" u="none" strike="noStrike">
                        <a:solidFill>
                          <a:srgbClr val="000000"/>
                        </a:solidFill>
                        <a:effectLst/>
                        <a:latin typeface="Arial"/>
                      </a:endParaRPr>
                    </a:p>
                  </a:txBody>
                  <a:tcPr marL="6719" marR="6719" marT="6719" marB="0" anchor="ctr"/>
                </a:tc>
              </a:tr>
              <a:tr h="172951">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c>
                  <a:txBody>
                    <a:bodyPr/>
                    <a:lstStyle/>
                    <a:p>
                      <a:pPr algn="l" fontAlgn="b"/>
                      <a:endParaRPr lang="it-IT" sz="800" b="0" i="0" u="none" strike="noStrike">
                        <a:solidFill>
                          <a:srgbClr val="000000"/>
                        </a:solidFill>
                        <a:effectLst/>
                        <a:latin typeface="Arial"/>
                      </a:endParaRPr>
                    </a:p>
                  </a:txBody>
                  <a:tcPr marL="6719" marR="6719" marT="6719" marB="0" anchor="b"/>
                </a:tc>
              </a:tr>
              <a:tr h="891877">
                <a:tc gridSpan="9">
                  <a:txBody>
                    <a:bodyPr/>
                    <a:lstStyle/>
                    <a:p>
                      <a:pPr algn="l" fontAlgn="t"/>
                      <a:r>
                        <a:rPr lang="fr-FR" sz="800" u="none" strike="noStrike" dirty="0">
                          <a:effectLst/>
                        </a:rPr>
                        <a:t>Lecture. Le nombre d'esclaves est multiplié par plus de 4 aux Etats-Unis entre 1800 et 1860 (de 880 000 à près de 3,950 millions), tout en représentant une proportion relativement stable de la population des Etats du sud (environ un tiers), et une proportion déclinante de la population totale (compte tenu de la progression encore plus rapide de la population des Etats du nord). Note: ont été classés comme sudistes tous les Etats esclavagistes en 1860: Alabama, Arkansas, Caroline du Nord et du Sud, Delaware, Floride, Géorgie, Kentucky, Louisiane, Maryland, Mississipi, Missouri, Tennessee, Texas, Virginie. Sources et séries: voir piketty.pse.ens.fr/</a:t>
                      </a:r>
                      <a:r>
                        <a:rPr lang="fr-FR" sz="800" u="none" strike="noStrike" dirty="0" err="1">
                          <a:effectLst/>
                        </a:rPr>
                        <a:t>ideologie</a:t>
                      </a:r>
                      <a:r>
                        <a:rPr lang="fr-FR" sz="800" u="none" strike="noStrike" dirty="0">
                          <a:effectLst/>
                        </a:rPr>
                        <a:t>.</a:t>
                      </a:r>
                      <a:endParaRPr lang="fr-FR" sz="800" b="0" i="0" u="none" strike="noStrike" dirty="0">
                        <a:solidFill>
                          <a:srgbClr val="000000"/>
                        </a:solidFill>
                        <a:effectLst/>
                        <a:latin typeface="Arial"/>
                      </a:endParaRPr>
                    </a:p>
                  </a:txBody>
                  <a:tcPr marL="6719" marR="6719" marT="6719" marB="0"/>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
        <p:nvSpPr>
          <p:cNvPr id="3" name="Titolo 2"/>
          <p:cNvSpPr>
            <a:spLocks noGrp="1"/>
          </p:cNvSpPr>
          <p:nvPr>
            <p:ph type="title"/>
          </p:nvPr>
        </p:nvSpPr>
        <p:spPr/>
        <p:txBody>
          <a:bodyPr/>
          <a:lstStyle/>
          <a:p>
            <a:r>
              <a:rPr lang="it-IT" dirty="0" smtClean="0"/>
              <a:t>USA e schiavismo</a:t>
            </a:r>
            <a:endParaRPr lang="it-IT"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15</a:t>
            </a:fld>
            <a:endParaRPr lang="it-IT"/>
          </a:p>
        </p:txBody>
      </p:sp>
    </p:spTree>
    <p:extLst>
      <p:ext uri="{BB962C8B-B14F-4D97-AF65-F5344CB8AC3E}">
        <p14:creationId xmlns:p14="http://schemas.microsoft.com/office/powerpoint/2010/main" val="88126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dirty="0"/>
          </a:p>
        </p:txBody>
      </p:sp>
      <p:sp>
        <p:nvSpPr>
          <p:cNvPr id="3" name="Titolo 2"/>
          <p:cNvSpPr>
            <a:spLocks noGrp="1"/>
          </p:cNvSpPr>
          <p:nvPr>
            <p:ph type="title"/>
          </p:nvPr>
        </p:nvSpPr>
        <p:spPr>
          <a:xfrm>
            <a:off x="1187624" y="2420888"/>
            <a:ext cx="7543800" cy="914400"/>
          </a:xfrm>
        </p:spPr>
        <p:txBody>
          <a:bodyPr/>
          <a:lstStyle/>
          <a:p>
            <a:r>
              <a:rPr lang="it-IT" dirty="0" smtClean="0"/>
              <a:t>POVERTÀ </a:t>
            </a:r>
            <a:endParaRPr lang="it-IT"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16</a:t>
            </a:fld>
            <a:endParaRPr lang="it-IT"/>
          </a:p>
        </p:txBody>
      </p:sp>
    </p:spTree>
    <p:extLst>
      <p:ext uri="{BB962C8B-B14F-4D97-AF65-F5344CB8AC3E}">
        <p14:creationId xmlns:p14="http://schemas.microsoft.com/office/powerpoint/2010/main" val="254155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404664"/>
            <a:ext cx="6092348" cy="457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olo 2"/>
          <p:cNvSpPr>
            <a:spLocks noGrp="1"/>
          </p:cNvSpPr>
          <p:nvPr>
            <p:ph type="title"/>
          </p:nvPr>
        </p:nvSpPr>
        <p:spPr/>
        <p:txBody>
          <a:bodyPr/>
          <a:lstStyle/>
          <a:p>
            <a:r>
              <a:rPr lang="it-IT" dirty="0" smtClean="0"/>
              <a:t>Povertà</a:t>
            </a:r>
            <a:endParaRPr lang="it-IT" dirty="0"/>
          </a:p>
        </p:txBody>
      </p:sp>
      <p:sp>
        <p:nvSpPr>
          <p:cNvPr id="2" name="Segnaposto numero diapositiva 1"/>
          <p:cNvSpPr>
            <a:spLocks noGrp="1"/>
          </p:cNvSpPr>
          <p:nvPr>
            <p:ph type="sldNum" sz="quarter" idx="11"/>
          </p:nvPr>
        </p:nvSpPr>
        <p:spPr/>
        <p:txBody>
          <a:bodyPr/>
          <a:lstStyle/>
          <a:p>
            <a:fld id="{EF84AAE2-A0A1-4284-B874-A7520FE6C2B7}" type="slidenum">
              <a:rPr lang="it-IT" smtClean="0"/>
              <a:t>17</a:t>
            </a:fld>
            <a:endParaRPr lang="it-IT"/>
          </a:p>
        </p:txBody>
      </p:sp>
    </p:spTree>
    <p:extLst>
      <p:ext uri="{BB962C8B-B14F-4D97-AF65-F5344CB8AC3E}">
        <p14:creationId xmlns:p14="http://schemas.microsoft.com/office/powerpoint/2010/main" val="253319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60647"/>
            <a:ext cx="6336704" cy="488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olo 2"/>
          <p:cNvSpPr>
            <a:spLocks noGrp="1"/>
          </p:cNvSpPr>
          <p:nvPr>
            <p:ph type="title"/>
          </p:nvPr>
        </p:nvSpPr>
        <p:spPr>
          <a:xfrm>
            <a:off x="827584" y="5157192"/>
            <a:ext cx="7543800" cy="914400"/>
          </a:xfrm>
        </p:spPr>
        <p:txBody>
          <a:bodyPr/>
          <a:lstStyle/>
          <a:p>
            <a:r>
              <a:rPr lang="it-IT" dirty="0" smtClean="0"/>
              <a:t>Prospettive – Covid19</a:t>
            </a:r>
            <a:endParaRPr lang="it-IT" dirty="0"/>
          </a:p>
        </p:txBody>
      </p:sp>
      <p:sp>
        <p:nvSpPr>
          <p:cNvPr id="4" name="Segnaposto numero diapositiva 3"/>
          <p:cNvSpPr>
            <a:spLocks noGrp="1"/>
          </p:cNvSpPr>
          <p:nvPr>
            <p:ph type="sldNum" sz="quarter" idx="11"/>
          </p:nvPr>
        </p:nvSpPr>
        <p:spPr/>
        <p:txBody>
          <a:bodyPr/>
          <a:lstStyle/>
          <a:p>
            <a:fld id="{F9A66EA4-DD6E-4B5A-B6B6-93EC4E6E179E}" type="slidenum">
              <a:rPr lang="it-IT" smtClean="0"/>
              <a:t>18</a:t>
            </a:fld>
            <a:endParaRPr lang="it-IT"/>
          </a:p>
        </p:txBody>
      </p:sp>
    </p:spTree>
    <p:extLst>
      <p:ext uri="{BB962C8B-B14F-4D97-AF65-F5344CB8AC3E}">
        <p14:creationId xmlns:p14="http://schemas.microsoft.com/office/powerpoint/2010/main" val="277232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7007" y="332656"/>
            <a:ext cx="5674341"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olo 2"/>
          <p:cNvSpPr>
            <a:spLocks noGrp="1"/>
          </p:cNvSpPr>
          <p:nvPr>
            <p:ph type="title"/>
          </p:nvPr>
        </p:nvSpPr>
        <p:spPr>
          <a:xfrm>
            <a:off x="1763688" y="5661248"/>
            <a:ext cx="5976664" cy="914400"/>
          </a:xfrm>
        </p:spPr>
        <p:txBody>
          <a:bodyPr/>
          <a:lstStyle/>
          <a:p>
            <a:r>
              <a:rPr lang="it-IT" dirty="0" smtClean="0"/>
              <a:t>Lavoratori poveri</a:t>
            </a:r>
            <a:endParaRPr lang="it-IT" dirty="0"/>
          </a:p>
        </p:txBody>
      </p:sp>
      <p:sp>
        <p:nvSpPr>
          <p:cNvPr id="2" name="Segnaposto numero diapositiva 1"/>
          <p:cNvSpPr>
            <a:spLocks noGrp="1"/>
          </p:cNvSpPr>
          <p:nvPr>
            <p:ph type="sldNum" sz="quarter" idx="11"/>
          </p:nvPr>
        </p:nvSpPr>
        <p:spPr/>
        <p:txBody>
          <a:bodyPr/>
          <a:lstStyle/>
          <a:p>
            <a:fld id="{EF84AAE2-A0A1-4284-B874-A7520FE6C2B7}" type="slidenum">
              <a:rPr lang="it-IT" smtClean="0"/>
              <a:t>19</a:t>
            </a:fld>
            <a:endParaRPr lang="it-IT"/>
          </a:p>
        </p:txBody>
      </p:sp>
    </p:spTree>
    <p:extLst>
      <p:ext uri="{BB962C8B-B14F-4D97-AF65-F5344CB8AC3E}">
        <p14:creationId xmlns:p14="http://schemas.microsoft.com/office/powerpoint/2010/main" val="392102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692696"/>
            <a:ext cx="7147426" cy="4615408"/>
          </a:xfrm>
        </p:spPr>
      </p:pic>
      <p:sp>
        <p:nvSpPr>
          <p:cNvPr id="2" name="Titolo 1"/>
          <p:cNvSpPr>
            <a:spLocks noGrp="1"/>
          </p:cNvSpPr>
          <p:nvPr>
            <p:ph type="title"/>
          </p:nvPr>
        </p:nvSpPr>
        <p:spPr>
          <a:xfrm>
            <a:off x="971600" y="5229200"/>
            <a:ext cx="7482408" cy="943000"/>
          </a:xfrm>
        </p:spPr>
        <p:txBody>
          <a:bodyPr>
            <a:normAutofit fontScale="90000"/>
          </a:bodyPr>
          <a:lstStyle/>
          <a:p>
            <a:r>
              <a:rPr lang="it-IT" sz="4000" dirty="0" smtClean="0"/>
              <a:t>Misure assolute e misure relative</a:t>
            </a:r>
            <a:endParaRPr lang="it-IT" sz="4000" dirty="0"/>
          </a:p>
        </p:txBody>
      </p:sp>
      <p:sp>
        <p:nvSpPr>
          <p:cNvPr id="3" name="Segnaposto numero diapositiva 2"/>
          <p:cNvSpPr>
            <a:spLocks noGrp="1"/>
          </p:cNvSpPr>
          <p:nvPr>
            <p:ph type="sldNum" sz="quarter" idx="11"/>
          </p:nvPr>
        </p:nvSpPr>
        <p:spPr/>
        <p:txBody>
          <a:bodyPr/>
          <a:lstStyle/>
          <a:p>
            <a:fld id="{EF84AAE2-A0A1-4284-B874-A7520FE6C2B7}" type="slidenum">
              <a:rPr lang="it-IT" smtClean="0"/>
              <a:t>2</a:t>
            </a:fld>
            <a:endParaRPr lang="it-IT"/>
          </a:p>
        </p:txBody>
      </p:sp>
    </p:spTree>
    <p:extLst>
      <p:ext uri="{BB962C8B-B14F-4D97-AF65-F5344CB8AC3E}">
        <p14:creationId xmlns:p14="http://schemas.microsoft.com/office/powerpoint/2010/main" val="110816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
          <p:cNvPicPr>
            <a:picLocks noGrp="1" noChangeAspect="1"/>
          </p:cNvPicPr>
          <p:nvPr>
            <p:ph idx="1"/>
          </p:nvPr>
        </p:nvPicPr>
        <p:blipFill>
          <a:blip r:embed="rId2"/>
          <a:stretch>
            <a:fillRect/>
          </a:stretch>
        </p:blipFill>
        <p:spPr>
          <a:xfrm>
            <a:off x="1331640" y="620688"/>
            <a:ext cx="6673685" cy="4214765"/>
          </a:xfrm>
          <a:prstGeom prst="rect">
            <a:avLst/>
          </a:prstGeom>
        </p:spPr>
      </p:pic>
      <p:sp>
        <p:nvSpPr>
          <p:cNvPr id="3" name="Titolo 2"/>
          <p:cNvSpPr>
            <a:spLocks noGrp="1"/>
          </p:cNvSpPr>
          <p:nvPr>
            <p:ph type="title"/>
          </p:nvPr>
        </p:nvSpPr>
        <p:spPr/>
        <p:txBody>
          <a:bodyPr/>
          <a:lstStyle/>
          <a:p>
            <a:r>
              <a:rPr lang="it-IT" dirty="0" smtClean="0"/>
              <a:t>Possibili proposte</a:t>
            </a:r>
            <a:endParaRPr lang="it-IT" dirty="0"/>
          </a:p>
        </p:txBody>
      </p:sp>
      <p:sp>
        <p:nvSpPr>
          <p:cNvPr id="4" name="Segnaposto numero diapositiva 3"/>
          <p:cNvSpPr>
            <a:spLocks noGrp="1"/>
          </p:cNvSpPr>
          <p:nvPr>
            <p:ph type="sldNum" sz="quarter" idx="11"/>
          </p:nvPr>
        </p:nvSpPr>
        <p:spPr/>
        <p:txBody>
          <a:bodyPr/>
          <a:lstStyle/>
          <a:p>
            <a:fld id="{F9A66EA4-DD6E-4B5A-B6B6-93EC4E6E179E}" type="slidenum">
              <a:rPr lang="it-IT" smtClean="0"/>
              <a:t>20</a:t>
            </a:fld>
            <a:endParaRPr lang="it-IT"/>
          </a:p>
        </p:txBody>
      </p:sp>
    </p:spTree>
    <p:extLst>
      <p:ext uri="{BB962C8B-B14F-4D97-AF65-F5344CB8AC3E}">
        <p14:creationId xmlns:p14="http://schemas.microsoft.com/office/powerpoint/2010/main" val="2902086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1"/>
          <p:cNvPicPr>
            <a:picLocks noGrp="1" noChangeAspect="1"/>
          </p:cNvPicPr>
          <p:nvPr>
            <p:ph idx="1"/>
          </p:nvPr>
        </p:nvPicPr>
        <p:blipFill>
          <a:blip r:embed="rId2"/>
          <a:stretch>
            <a:fillRect/>
          </a:stretch>
        </p:blipFill>
        <p:spPr>
          <a:xfrm>
            <a:off x="971600" y="685799"/>
            <a:ext cx="7207151" cy="4397655"/>
          </a:xfrm>
          <a:prstGeom prst="rect">
            <a:avLst/>
          </a:prstGeom>
        </p:spPr>
      </p:pic>
      <p:sp>
        <p:nvSpPr>
          <p:cNvPr id="3" name="Titolo 2"/>
          <p:cNvSpPr>
            <a:spLocks noGrp="1"/>
          </p:cNvSpPr>
          <p:nvPr>
            <p:ph type="title"/>
          </p:nvPr>
        </p:nvSpPr>
        <p:spPr>
          <a:xfrm>
            <a:off x="755576" y="5013176"/>
            <a:ext cx="7543800" cy="914400"/>
          </a:xfrm>
        </p:spPr>
        <p:txBody>
          <a:bodyPr/>
          <a:lstStyle/>
          <a:p>
            <a:r>
              <a:rPr lang="it-IT" sz="4400" dirty="0" smtClean="0"/>
              <a:t>Prospettive – Patrimoniale</a:t>
            </a:r>
            <a:endParaRPr lang="it-IT" sz="4400" dirty="0"/>
          </a:p>
        </p:txBody>
      </p:sp>
      <p:sp>
        <p:nvSpPr>
          <p:cNvPr id="4" name="Segnaposto numero diapositiva 3"/>
          <p:cNvSpPr>
            <a:spLocks noGrp="1"/>
          </p:cNvSpPr>
          <p:nvPr>
            <p:ph type="sldNum" sz="quarter" idx="11"/>
          </p:nvPr>
        </p:nvSpPr>
        <p:spPr/>
        <p:txBody>
          <a:bodyPr/>
          <a:lstStyle/>
          <a:p>
            <a:fld id="{F9A66EA4-DD6E-4B5A-B6B6-93EC4E6E179E}" type="slidenum">
              <a:rPr lang="it-IT" smtClean="0"/>
              <a:t>21</a:t>
            </a:fld>
            <a:endParaRPr lang="it-IT"/>
          </a:p>
        </p:txBody>
      </p:sp>
    </p:spTree>
    <p:extLst>
      <p:ext uri="{BB962C8B-B14F-4D97-AF65-F5344CB8AC3E}">
        <p14:creationId xmlns:p14="http://schemas.microsoft.com/office/powerpoint/2010/main" val="585509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20000"/>
          </a:bodyPr>
          <a:lstStyle/>
          <a:p>
            <a:pPr marL="0" indent="0">
              <a:buNone/>
            </a:pPr>
            <a:r>
              <a:rPr lang="it-IT" dirty="0" smtClean="0"/>
              <a:t>«Lo </a:t>
            </a:r>
            <a:r>
              <a:rPr lang="it-IT" dirty="0"/>
              <a:t>strumento ideale per evitare una spirale di disuguaglianza senza fine e per riprendere il controllo della dinamica in corso sarebbe un’imposta mondiale </a:t>
            </a:r>
            <a:r>
              <a:rPr lang="it-IT" b="1" i="1" dirty="0"/>
              <a:t>progressiva</a:t>
            </a:r>
            <a:r>
              <a:rPr lang="it-IT" dirty="0"/>
              <a:t> sul capitale: uno strumento che avrebbe anche il merito di produrre trasparenza democratica e finanziaria sui patrimoni, condizione necessaria per una regolazione efficace del sistema bancario e dei flussi finanziari internazionali. L’imposta sul capitale aiuterebbe a far prevalere l’interesse generale sugli interessi privati, </a:t>
            </a:r>
            <a:r>
              <a:rPr lang="it-IT" u="sng" dirty="0"/>
              <a:t>salvaguardando l’apertura economica e le forze della concorrenza</a:t>
            </a:r>
            <a:r>
              <a:rPr lang="it-IT" dirty="0"/>
              <a:t>. Non si può dire la stessa cosa delle differenti forme di risposta, a livello nazionale o di identità specifiche, che rischiano di determinare un ripiego a questa soluzione ideale. </a:t>
            </a:r>
            <a:r>
              <a:rPr lang="it-IT" b="1" dirty="0">
                <a:effectLst>
                  <a:outerShdw blurRad="38100" dist="38100" dir="2700000" algn="tl">
                    <a:srgbClr val="000000">
                      <a:alpha val="43137"/>
                    </a:srgbClr>
                  </a:outerShdw>
                </a:effectLst>
              </a:rPr>
              <a:t>Un’imposta sul capitale così definita a livello mondiale è senza dubbio </a:t>
            </a:r>
            <a:r>
              <a:rPr lang="it-IT" b="1" dirty="0" smtClean="0">
                <a:effectLst>
                  <a:outerShdw blurRad="38100" dist="38100" dir="2700000" algn="tl">
                    <a:srgbClr val="000000">
                      <a:alpha val="43137"/>
                    </a:srgbClr>
                  </a:outerShdw>
                </a:effectLst>
              </a:rPr>
              <a:t>un’utopia»</a:t>
            </a:r>
            <a:endParaRPr lang="it-IT" b="1" dirty="0">
              <a:effectLst>
                <a:outerShdw blurRad="38100" dist="38100" dir="2700000" algn="tl">
                  <a:srgbClr val="000000">
                    <a:alpha val="43137"/>
                  </a:srgbClr>
                </a:outerShdw>
              </a:effectLst>
            </a:endParaRPr>
          </a:p>
        </p:txBody>
      </p:sp>
      <p:sp>
        <p:nvSpPr>
          <p:cNvPr id="3" name="Titolo 2"/>
          <p:cNvSpPr>
            <a:spLocks noGrp="1"/>
          </p:cNvSpPr>
          <p:nvPr>
            <p:ph type="title"/>
          </p:nvPr>
        </p:nvSpPr>
        <p:spPr/>
        <p:txBody>
          <a:bodyPr/>
          <a:lstStyle/>
          <a:p>
            <a:r>
              <a:rPr lang="it-IT" dirty="0" smtClean="0"/>
              <a:t>Soluzioni di </a:t>
            </a:r>
            <a:r>
              <a:rPr lang="it-IT" dirty="0" err="1" smtClean="0"/>
              <a:t>Piketty</a:t>
            </a:r>
            <a:r>
              <a:rPr lang="it-IT" smtClean="0"/>
              <a:t> (2015)</a:t>
            </a:r>
            <a:endParaRPr lang="it-IT" dirty="0"/>
          </a:p>
        </p:txBody>
      </p:sp>
    </p:spTree>
    <p:extLst>
      <p:ext uri="{BB962C8B-B14F-4D97-AF65-F5344CB8AC3E}">
        <p14:creationId xmlns:p14="http://schemas.microsoft.com/office/powerpoint/2010/main" val="764163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r>
              <a:rPr lang="it-IT" dirty="0" smtClean="0"/>
              <a:t>Veridicità dei dati e precisione statistica delle rilevazioni</a:t>
            </a:r>
          </a:p>
          <a:p>
            <a:r>
              <a:rPr lang="it-IT" dirty="0" smtClean="0"/>
              <a:t>Mancanza della quota di profitti che viene reinvestita (con conseguenza sulla famosa share profitti/salari)</a:t>
            </a:r>
          </a:p>
          <a:p>
            <a:r>
              <a:rPr lang="it-IT" dirty="0" smtClean="0"/>
              <a:t>Poca attenzione sui fenomeni di concentrazione della </a:t>
            </a:r>
            <a:r>
              <a:rPr lang="it-IT" dirty="0" smtClean="0"/>
              <a:t>proprietà del capitale</a:t>
            </a:r>
            <a:endParaRPr lang="it-IT" dirty="0" smtClean="0"/>
          </a:p>
          <a:p>
            <a:r>
              <a:rPr lang="it-IT" dirty="0" smtClean="0"/>
              <a:t>Errata definizione di capitale (e dunque annullamento di riferimento alla lotta di classe)</a:t>
            </a:r>
          </a:p>
          <a:p>
            <a:r>
              <a:rPr lang="it-IT" dirty="0" smtClean="0"/>
              <a:t>Studio della distribuzione come momento a sé stante rispetto alla produzione</a:t>
            </a:r>
            <a:endParaRPr lang="it-IT" dirty="0"/>
          </a:p>
        </p:txBody>
      </p:sp>
      <p:sp>
        <p:nvSpPr>
          <p:cNvPr id="3" name="Titolo 2"/>
          <p:cNvSpPr>
            <a:spLocks noGrp="1"/>
          </p:cNvSpPr>
          <p:nvPr>
            <p:ph type="title"/>
          </p:nvPr>
        </p:nvSpPr>
        <p:spPr/>
        <p:txBody>
          <a:bodyPr/>
          <a:lstStyle/>
          <a:p>
            <a:r>
              <a:rPr lang="it-IT" sz="4400" dirty="0" smtClean="0"/>
              <a:t>«</a:t>
            </a:r>
            <a:r>
              <a:rPr lang="it-IT" sz="4400" dirty="0" err="1" smtClean="0"/>
              <a:t>Caveat</a:t>
            </a:r>
            <a:r>
              <a:rPr lang="it-IT" sz="4400" dirty="0" smtClean="0"/>
              <a:t>» di questo approccio</a:t>
            </a:r>
            <a:endParaRPr lang="it-IT" sz="4400" dirty="0"/>
          </a:p>
        </p:txBody>
      </p:sp>
    </p:spTree>
    <p:extLst>
      <p:ext uri="{BB962C8B-B14F-4D97-AF65-F5344CB8AC3E}">
        <p14:creationId xmlns:p14="http://schemas.microsoft.com/office/powerpoint/2010/main" val="1939811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55576" y="620688"/>
            <a:ext cx="7745505" cy="4320479"/>
          </a:xfrm>
        </p:spPr>
        <p:txBody>
          <a:bodyPr>
            <a:noAutofit/>
          </a:bodyPr>
          <a:lstStyle/>
          <a:p>
            <a:r>
              <a:rPr lang="it-IT" sz="2000" dirty="0"/>
              <a:t>Il salario presuppone il lavoro salariato, il profitto presuppone il capitale. Queste forme determinate di distribuzione </a:t>
            </a:r>
            <a:r>
              <a:rPr lang="it-IT" sz="2000" b="1" dirty="0">
                <a:effectLst>
                  <a:outerShdw blurRad="38100" dist="38100" dir="2700000" algn="tl">
                    <a:srgbClr val="000000">
                      <a:alpha val="43137"/>
                    </a:srgbClr>
                  </a:outerShdw>
                </a:effectLst>
              </a:rPr>
              <a:t>presuppongono </a:t>
            </a:r>
            <a:r>
              <a:rPr lang="it-IT" sz="2000" dirty="0"/>
              <a:t>quindi determinate caratteristiche sociali delle condizioni della produzione e determinati rapporti sociali fra gli agenti della produzione. </a:t>
            </a:r>
            <a:r>
              <a:rPr lang="it-IT" sz="2000" i="1" dirty="0"/>
              <a:t>Un determinato rapporto di distribuzione è, di conseguenza, solo l’espressione di un rapporto di produzione storicamente </a:t>
            </a:r>
            <a:r>
              <a:rPr lang="it-IT" sz="2000" i="1" dirty="0" smtClean="0"/>
              <a:t>determinato.</a:t>
            </a:r>
          </a:p>
          <a:p>
            <a:r>
              <a:rPr lang="it-IT" sz="2000" dirty="0" smtClean="0"/>
              <a:t>Il </a:t>
            </a:r>
            <a:r>
              <a:rPr lang="it-IT" sz="2000" dirty="0"/>
              <a:t>carattere storico di questi rapporti di distribuzione è il carattere storico dei rapporti di produzione, dei quali essi esprimono soltanto un aspetto. La distribuzione capitalistica è distinta dalle forme di distribuzione che derivano da altri modi di produzione, ed ogni forma di distribuzione scompare insieme con la forma di produzione determinata a cui essa corrisponde e da cui </a:t>
            </a:r>
            <a:r>
              <a:rPr lang="it-IT" sz="2000" dirty="0" smtClean="0"/>
              <a:t>deriva [C, III]</a:t>
            </a:r>
            <a:endParaRPr lang="it-IT" sz="2000" dirty="0"/>
          </a:p>
        </p:txBody>
      </p:sp>
      <p:sp>
        <p:nvSpPr>
          <p:cNvPr id="3" name="Titolo 2"/>
          <p:cNvSpPr>
            <a:spLocks noGrp="1"/>
          </p:cNvSpPr>
          <p:nvPr>
            <p:ph type="title"/>
          </p:nvPr>
        </p:nvSpPr>
        <p:spPr/>
        <p:txBody>
          <a:bodyPr/>
          <a:lstStyle/>
          <a:p>
            <a:r>
              <a:rPr lang="it-IT" sz="4400" dirty="0" smtClean="0"/>
              <a:t>Concludendo</a:t>
            </a:r>
            <a:endParaRPr lang="it-IT" sz="4400"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24</a:t>
            </a:fld>
            <a:endParaRPr lang="it-IT"/>
          </a:p>
        </p:txBody>
      </p:sp>
    </p:spTree>
    <p:extLst>
      <p:ext uri="{BB962C8B-B14F-4D97-AF65-F5344CB8AC3E}">
        <p14:creationId xmlns:p14="http://schemas.microsoft.com/office/powerpoint/2010/main" val="312528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Grp="1" noChangeAspect="1"/>
          </p:cNvPicPr>
          <p:nvPr>
            <p:ph idx="1"/>
          </p:nvPr>
        </p:nvPicPr>
        <p:blipFill>
          <a:blip r:embed="rId2"/>
          <a:stretch>
            <a:fillRect/>
          </a:stretch>
        </p:blipFill>
        <p:spPr>
          <a:xfrm>
            <a:off x="1043608" y="332656"/>
            <a:ext cx="7097996" cy="4517016"/>
          </a:xfrm>
          <a:prstGeom prst="rect">
            <a:avLst/>
          </a:prstGeom>
        </p:spPr>
      </p:pic>
      <p:sp>
        <p:nvSpPr>
          <p:cNvPr id="3" name="Titolo 2"/>
          <p:cNvSpPr>
            <a:spLocks noGrp="1"/>
          </p:cNvSpPr>
          <p:nvPr>
            <p:ph type="title"/>
          </p:nvPr>
        </p:nvSpPr>
        <p:spPr>
          <a:xfrm>
            <a:off x="1187624" y="5013176"/>
            <a:ext cx="7543800" cy="914400"/>
          </a:xfrm>
        </p:spPr>
        <p:txBody>
          <a:bodyPr/>
          <a:lstStyle/>
          <a:p>
            <a:r>
              <a:rPr lang="it-IT" dirty="0" smtClean="0"/>
              <a:t>Altre </a:t>
            </a:r>
            <a:r>
              <a:rPr lang="it-IT" dirty="0" smtClean="0"/>
              <a:t>misure monetarie</a:t>
            </a:r>
            <a:endParaRPr lang="it-IT" dirty="0"/>
          </a:p>
        </p:txBody>
      </p:sp>
      <p:sp>
        <p:nvSpPr>
          <p:cNvPr id="2" name="Segnaposto numero diapositiva 1"/>
          <p:cNvSpPr>
            <a:spLocks noGrp="1"/>
          </p:cNvSpPr>
          <p:nvPr>
            <p:ph type="sldNum" sz="quarter" idx="11"/>
          </p:nvPr>
        </p:nvSpPr>
        <p:spPr/>
        <p:txBody>
          <a:bodyPr/>
          <a:lstStyle/>
          <a:p>
            <a:fld id="{EF84AAE2-A0A1-4284-B874-A7520FE6C2B7}" type="slidenum">
              <a:rPr lang="it-IT" smtClean="0"/>
              <a:t>3</a:t>
            </a:fld>
            <a:endParaRPr lang="it-IT"/>
          </a:p>
        </p:txBody>
      </p:sp>
    </p:spTree>
    <p:extLst>
      <p:ext uri="{BB962C8B-B14F-4D97-AF65-F5344CB8AC3E}">
        <p14:creationId xmlns:p14="http://schemas.microsoft.com/office/powerpoint/2010/main" val="19326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404664"/>
            <a:ext cx="7500643" cy="4543400"/>
          </a:xfrm>
        </p:spPr>
      </p:pic>
      <p:sp>
        <p:nvSpPr>
          <p:cNvPr id="3" name="Titolo 2"/>
          <p:cNvSpPr>
            <a:spLocks noGrp="1"/>
          </p:cNvSpPr>
          <p:nvPr>
            <p:ph type="title"/>
          </p:nvPr>
        </p:nvSpPr>
        <p:spPr/>
        <p:txBody>
          <a:bodyPr/>
          <a:lstStyle/>
          <a:p>
            <a:endParaRPr lang="it-IT"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4</a:t>
            </a:fld>
            <a:endParaRPr lang="it-IT"/>
          </a:p>
        </p:txBody>
      </p:sp>
    </p:spTree>
    <p:extLst>
      <p:ext uri="{BB962C8B-B14F-4D97-AF65-F5344CB8AC3E}">
        <p14:creationId xmlns:p14="http://schemas.microsoft.com/office/powerpoint/2010/main" val="298762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3743644" cy="441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olo 2"/>
          <p:cNvSpPr>
            <a:spLocks noGrp="1"/>
          </p:cNvSpPr>
          <p:nvPr>
            <p:ph type="title"/>
          </p:nvPr>
        </p:nvSpPr>
        <p:spPr/>
        <p:txBody>
          <a:bodyPr/>
          <a:lstStyle/>
          <a:p>
            <a:r>
              <a:rPr lang="it-IT" sz="2800" dirty="0" smtClean="0"/>
              <a:t>Salario indiretto: Accesso </a:t>
            </a:r>
            <a:r>
              <a:rPr lang="it-IT" sz="2800" dirty="0" smtClean="0"/>
              <a:t>ai servizi medici</a:t>
            </a:r>
            <a:endParaRPr lang="it-IT" sz="2800" dirty="0"/>
          </a:p>
        </p:txBody>
      </p:sp>
      <p:sp>
        <p:nvSpPr>
          <p:cNvPr id="4" name="Segnaposto numero diapositiva 3"/>
          <p:cNvSpPr>
            <a:spLocks noGrp="1"/>
          </p:cNvSpPr>
          <p:nvPr>
            <p:ph type="sldNum" sz="quarter" idx="11"/>
          </p:nvPr>
        </p:nvSpPr>
        <p:spPr/>
        <p:txBody>
          <a:bodyPr/>
          <a:lstStyle/>
          <a:p>
            <a:fld id="{F9A66EA4-DD6E-4B5A-B6B6-93EC4E6E179E}" type="slidenum">
              <a:rPr lang="it-IT" smtClean="0"/>
              <a:t>5</a:t>
            </a:fld>
            <a:endParaRPr lang="it-IT"/>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872" y="476672"/>
            <a:ext cx="4104456" cy="441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70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8088" y="620713"/>
            <a:ext cx="3657600" cy="3657600"/>
          </a:xfrm>
        </p:spPr>
      </p:pic>
      <p:sp>
        <p:nvSpPr>
          <p:cNvPr id="3" name="Titolo 2"/>
          <p:cNvSpPr>
            <a:spLocks noGrp="1"/>
          </p:cNvSpPr>
          <p:nvPr>
            <p:ph type="title"/>
          </p:nvPr>
        </p:nvSpPr>
        <p:spPr>
          <a:xfrm>
            <a:off x="827584" y="5013176"/>
            <a:ext cx="7543800" cy="914400"/>
          </a:xfrm>
        </p:spPr>
        <p:txBody>
          <a:bodyPr/>
          <a:lstStyle/>
          <a:p>
            <a:r>
              <a:rPr lang="it-IT" dirty="0" smtClean="0"/>
              <a:t>Compagni parliamo dei rapporti di produzione!</a:t>
            </a:r>
            <a:endParaRPr lang="it-IT"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6</a:t>
            </a:fld>
            <a:endParaRPr lang="it-IT"/>
          </a:p>
        </p:txBody>
      </p:sp>
    </p:spTree>
    <p:extLst>
      <p:ext uri="{BB962C8B-B14F-4D97-AF65-F5344CB8AC3E}">
        <p14:creationId xmlns:p14="http://schemas.microsoft.com/office/powerpoint/2010/main" val="133064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Grp="1" noChangeAspect="1"/>
          </p:cNvPicPr>
          <p:nvPr>
            <p:ph idx="1"/>
          </p:nvPr>
        </p:nvPicPr>
        <p:blipFill>
          <a:blip r:embed="rId2"/>
          <a:stretch>
            <a:fillRect/>
          </a:stretch>
        </p:blipFill>
        <p:spPr>
          <a:xfrm>
            <a:off x="683568" y="620688"/>
            <a:ext cx="8055338" cy="5040560"/>
          </a:xfrm>
          <a:prstGeom prst="rect">
            <a:avLst/>
          </a:prstGeom>
        </p:spPr>
      </p:pic>
      <p:sp>
        <p:nvSpPr>
          <p:cNvPr id="3" name="Titolo 2"/>
          <p:cNvSpPr>
            <a:spLocks noGrp="1"/>
          </p:cNvSpPr>
          <p:nvPr>
            <p:ph type="title"/>
          </p:nvPr>
        </p:nvSpPr>
        <p:spPr>
          <a:xfrm>
            <a:off x="755576" y="5229200"/>
            <a:ext cx="7543800" cy="914400"/>
          </a:xfrm>
        </p:spPr>
        <p:txBody>
          <a:bodyPr/>
          <a:lstStyle/>
          <a:p>
            <a:endParaRPr lang="it-IT" dirty="0"/>
          </a:p>
        </p:txBody>
      </p:sp>
      <p:sp>
        <p:nvSpPr>
          <p:cNvPr id="2" name="Segnaposto numero diapositiva 1"/>
          <p:cNvSpPr>
            <a:spLocks noGrp="1"/>
          </p:cNvSpPr>
          <p:nvPr>
            <p:ph type="sldNum" sz="quarter" idx="11"/>
          </p:nvPr>
        </p:nvSpPr>
        <p:spPr/>
        <p:txBody>
          <a:bodyPr/>
          <a:lstStyle/>
          <a:p>
            <a:fld id="{EF84AAE2-A0A1-4284-B874-A7520FE6C2B7}" type="slidenum">
              <a:rPr lang="it-IT" smtClean="0"/>
              <a:t>7</a:t>
            </a:fld>
            <a:endParaRPr lang="it-IT"/>
          </a:p>
        </p:txBody>
      </p:sp>
    </p:spTree>
    <p:extLst>
      <p:ext uri="{BB962C8B-B14F-4D97-AF65-F5344CB8AC3E}">
        <p14:creationId xmlns:p14="http://schemas.microsoft.com/office/powerpoint/2010/main" val="425689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476672"/>
            <a:ext cx="7356082" cy="4658402"/>
          </a:xfrm>
        </p:spPr>
      </p:pic>
      <p:sp>
        <p:nvSpPr>
          <p:cNvPr id="3" name="Titolo 2"/>
          <p:cNvSpPr>
            <a:spLocks noGrp="1"/>
          </p:cNvSpPr>
          <p:nvPr>
            <p:ph type="title"/>
          </p:nvPr>
        </p:nvSpPr>
        <p:spPr>
          <a:xfrm>
            <a:off x="899592" y="5229200"/>
            <a:ext cx="7543800" cy="626368"/>
          </a:xfrm>
        </p:spPr>
        <p:txBody>
          <a:bodyPr/>
          <a:lstStyle/>
          <a:p>
            <a:r>
              <a:rPr lang="it-IT" sz="3200" dirty="0" smtClean="0"/>
              <a:t>Il «fallimento» della rivoluzione francese</a:t>
            </a:r>
            <a:endParaRPr lang="it-IT" sz="3200"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8</a:t>
            </a:fld>
            <a:endParaRPr lang="it-IT"/>
          </a:p>
        </p:txBody>
      </p:sp>
    </p:spTree>
    <p:extLst>
      <p:ext uri="{BB962C8B-B14F-4D97-AF65-F5344CB8AC3E}">
        <p14:creationId xmlns:p14="http://schemas.microsoft.com/office/powerpoint/2010/main" val="223214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415" y="162965"/>
            <a:ext cx="7116985" cy="4490171"/>
          </a:xfrm>
        </p:spPr>
      </p:pic>
      <p:sp>
        <p:nvSpPr>
          <p:cNvPr id="3" name="Titolo 2"/>
          <p:cNvSpPr>
            <a:spLocks noGrp="1"/>
          </p:cNvSpPr>
          <p:nvPr>
            <p:ph type="title"/>
          </p:nvPr>
        </p:nvSpPr>
        <p:spPr/>
        <p:txBody>
          <a:bodyPr/>
          <a:lstStyle/>
          <a:p>
            <a:r>
              <a:rPr lang="it-IT" dirty="0" smtClean="0"/>
              <a:t>Francia</a:t>
            </a:r>
            <a:endParaRPr lang="it-IT"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9</a:t>
            </a:fld>
            <a:endParaRPr lang="it-IT"/>
          </a:p>
        </p:txBody>
      </p:sp>
    </p:spTree>
    <p:extLst>
      <p:ext uri="{BB962C8B-B14F-4D97-AF65-F5344CB8AC3E}">
        <p14:creationId xmlns:p14="http://schemas.microsoft.com/office/powerpoint/2010/main" val="3709526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e">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264</TotalTime>
  <Words>668</Words>
  <Application>Microsoft Office PowerPoint</Application>
  <PresentationFormat>Presentazione su schermo (4:3)</PresentationFormat>
  <Paragraphs>120</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Elementare</vt:lpstr>
      <vt:lpstr>Crisi, disuguaglianze e povertà (II parte)</vt:lpstr>
      <vt:lpstr>Misure assolute e misure relative</vt:lpstr>
      <vt:lpstr>Altre misure monetarie</vt:lpstr>
      <vt:lpstr>Presentazione standard di PowerPoint</vt:lpstr>
      <vt:lpstr>Salario indiretto: Accesso ai servizi medici</vt:lpstr>
      <vt:lpstr>Compagni parliamo dei rapporti di produzione!</vt:lpstr>
      <vt:lpstr>Presentazione standard di PowerPoint</vt:lpstr>
      <vt:lpstr>Il «fallimento» della rivoluzione francese</vt:lpstr>
      <vt:lpstr>Francia</vt:lpstr>
      <vt:lpstr>Regno unito</vt:lpstr>
      <vt:lpstr>Svezia</vt:lpstr>
      <vt:lpstr>Colonie ed ex colonie</vt:lpstr>
      <vt:lpstr>Schiavismo e disuguaglianze</vt:lpstr>
      <vt:lpstr>Il caso di Haiti</vt:lpstr>
      <vt:lpstr>USA e schiavismo</vt:lpstr>
      <vt:lpstr>POVERTÀ </vt:lpstr>
      <vt:lpstr>Povertà</vt:lpstr>
      <vt:lpstr>Prospettive – Covid19</vt:lpstr>
      <vt:lpstr>Lavoratori poveri</vt:lpstr>
      <vt:lpstr>Possibili proposte</vt:lpstr>
      <vt:lpstr>Prospettive – Patrimoniale</vt:lpstr>
      <vt:lpstr>Soluzioni di Piketty (2015)</vt:lpstr>
      <vt:lpstr>«Caveat» di questo approccio</vt:lpstr>
      <vt:lpstr>Concludendo</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Distribuzione, disuguaglianze e programma minimo</dc:title>
  <dc:creator>Jagger</dc:creator>
  <cp:lastModifiedBy>Jagger</cp:lastModifiedBy>
  <cp:revision>39</cp:revision>
  <dcterms:created xsi:type="dcterms:W3CDTF">2017-02-01T15:02:14Z</dcterms:created>
  <dcterms:modified xsi:type="dcterms:W3CDTF">2021-03-10T09:45:02Z</dcterms:modified>
</cp:coreProperties>
</file>