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78" r:id="rId3"/>
    <p:sldId id="279" r:id="rId4"/>
    <p:sldId id="280" r:id="rId5"/>
    <p:sldId id="281" r:id="rId6"/>
    <p:sldId id="296" r:id="rId7"/>
    <p:sldId id="282" r:id="rId8"/>
    <p:sldId id="257" r:id="rId9"/>
    <p:sldId id="262" r:id="rId10"/>
    <p:sldId id="264" r:id="rId11"/>
    <p:sldId id="274" r:id="rId12"/>
    <p:sldId id="266" r:id="rId13"/>
    <p:sldId id="267" r:id="rId14"/>
    <p:sldId id="268" r:id="rId15"/>
    <p:sldId id="294" r:id="rId16"/>
    <p:sldId id="269" r:id="rId17"/>
    <p:sldId id="270" r:id="rId18"/>
    <p:sldId id="284" r:id="rId19"/>
    <p:sldId id="283" r:id="rId20"/>
    <p:sldId id="285" r:id="rId21"/>
    <p:sldId id="289" r:id="rId22"/>
    <p:sldId id="286" r:id="rId23"/>
    <p:sldId id="290" r:id="rId24"/>
    <p:sldId id="287" r:id="rId25"/>
    <p:sldId id="288" r:id="rId26"/>
    <p:sldId id="291" r:id="rId27"/>
    <p:sldId id="292" r:id="rId28"/>
    <p:sldId id="261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BCA2D-87C8-4278-BC22-1336E5436102}" type="datetimeFigureOut">
              <a:rPr lang="it-IT" smtClean="0"/>
              <a:t>03/03/2021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12B0F-0E28-4397-9289-40F7F83527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85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403A-4CC0-41BD-B0AB-677E5EA38D03}" type="datetime1">
              <a:rPr lang="it-IT" smtClean="0"/>
              <a:t>03/03/2021</a:t>
            </a:fld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B63E-91C7-4781-A0F2-AC4253ECCAEC}" type="datetime1">
              <a:rPr lang="it-IT" smtClean="0"/>
              <a:t>03/03/2021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90B8-E17A-44F0-987D-6D39ED1EA927}" type="datetime1">
              <a:rPr lang="it-IT" smtClean="0"/>
              <a:t>03/03/2021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AC4F-E042-4DE0-9406-8BB0C78B7871}" type="datetime1">
              <a:rPr lang="it-IT" smtClean="0"/>
              <a:t>03/03/2021</a:t>
            </a:fld>
            <a:endParaRPr lang="it-I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EDDD-0E59-492E-8A1D-16F7E395436E}" type="datetime1">
              <a:rPr lang="it-IT" smtClean="0"/>
              <a:t>03/03/2021</a:t>
            </a:fld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F242-2193-4AC5-A3E1-6B7F1FF2773E}" type="datetime1">
              <a:rPr lang="it-IT" smtClean="0"/>
              <a:t>03/03/2021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3F94-4C1A-41B6-996F-7F886DBBC9E9}" type="datetime1">
              <a:rPr lang="it-IT" smtClean="0"/>
              <a:t>03/03/2021</a:t>
            </a:fld>
            <a:endParaRPr lang="it-I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DABB-5035-4FAB-AC58-B1B6283C5F69}" type="datetime1">
              <a:rPr lang="it-IT" smtClean="0"/>
              <a:t>03/03/2021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499-41E0-46F2-B17D-5A49D8C44480}" type="datetime1">
              <a:rPr lang="it-IT" smtClean="0"/>
              <a:t>03/03/2021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667E-7343-4ECA-A115-7D60E8EECE8B}" type="datetime1">
              <a:rPr lang="it-IT" smtClean="0"/>
              <a:t>03/03/2021</a:t>
            </a:fld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0F21-C1E3-426F-BC82-80AE79BE266B}" type="datetime1">
              <a:rPr lang="it-IT" smtClean="0"/>
              <a:t>03/03/2021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B8E69CD-1ACD-4596-8B7D-0D057F6E55EF}" type="datetime1">
              <a:rPr lang="it-IT" smtClean="0"/>
              <a:t>03/03/2021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F84AAE2-A0A1-4284-B874-A7520FE6C2B7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cteezy.com/vector-art/60181-sports-car-vector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publicdomainpictures.net/view-image.php?image=37279&amp;picture=bicycle-clipar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pPr algn="r"/>
            <a:r>
              <a:rPr lang="it-IT" dirty="0" smtClean="0"/>
              <a:t>Crisi, disuguaglianze e povertà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67744" y="3068960"/>
            <a:ext cx="5536704" cy="1368152"/>
          </a:xfrm>
        </p:spPr>
        <p:txBody>
          <a:bodyPr>
            <a:normAutofit/>
          </a:bodyPr>
          <a:lstStyle/>
          <a:p>
            <a:r>
              <a:rPr lang="it-IT" dirty="0" smtClean="0"/>
              <a:t>Università popolare </a:t>
            </a:r>
            <a:r>
              <a:rPr lang="it-IT" dirty="0" err="1" smtClean="0"/>
              <a:t>A.Gramsci</a:t>
            </a:r>
            <a:endParaRPr lang="it-IT" dirty="0" smtClean="0"/>
          </a:p>
          <a:p>
            <a:r>
              <a:rPr lang="it-IT" dirty="0" smtClean="0"/>
              <a:t>3 marzo 2021</a:t>
            </a:r>
            <a:endParaRPr lang="it-IT" dirty="0" smtClean="0"/>
          </a:p>
          <a:p>
            <a:r>
              <a:rPr lang="it-IT" i="1" dirty="0" smtClean="0"/>
              <a:t>Francesco.schettino@unicampania.it</a:t>
            </a:r>
            <a:endParaRPr lang="it-IT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424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99933" cy="4307656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Inequality</a:t>
            </a:r>
            <a:r>
              <a:rPr lang="it-IT" dirty="0" smtClean="0"/>
              <a:t> by </a:t>
            </a:r>
            <a:r>
              <a:rPr lang="it-IT" dirty="0" err="1" smtClean="0"/>
              <a:t>region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85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48872" cy="639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35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311936" cy="5479504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661248"/>
            <a:ext cx="7543800" cy="914400"/>
          </a:xfrm>
        </p:spPr>
        <p:txBody>
          <a:bodyPr/>
          <a:lstStyle/>
          <a:p>
            <a:r>
              <a:rPr lang="it-IT" dirty="0" err="1" smtClean="0"/>
              <a:t>Declining</a:t>
            </a:r>
            <a:r>
              <a:rPr lang="it-IT" dirty="0" smtClean="0"/>
              <a:t> </a:t>
            </a:r>
            <a:r>
              <a:rPr lang="it-IT" dirty="0" err="1" smtClean="0"/>
              <a:t>Inequality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80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8" y="747711"/>
            <a:ext cx="7429624" cy="4585471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7266384" cy="943000"/>
          </a:xfrm>
        </p:spPr>
        <p:txBody>
          <a:bodyPr>
            <a:normAutofit/>
          </a:bodyPr>
          <a:lstStyle/>
          <a:p>
            <a:r>
              <a:rPr lang="it-IT" dirty="0" smtClean="0"/>
              <a:t>The case of Brazil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87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8050494" cy="4536504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9144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Absolute vs Relative </a:t>
            </a:r>
            <a:r>
              <a:rPr lang="it-IT" sz="3600" dirty="0" err="1" smtClean="0"/>
              <a:t>measures</a:t>
            </a:r>
            <a:endParaRPr lang="it-IT" sz="3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346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CB9750D1-742F-4399-AB6F-A058DA977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835696" y="2276872"/>
            <a:ext cx="2083927" cy="1457055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xmlns="" id="{6A98C889-2F20-41C3-8C5F-4A03589B5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716016" y="2132856"/>
            <a:ext cx="2282232" cy="165618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CB9750D1-742F-4399-AB6F-A058DA977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835696" y="4077072"/>
            <a:ext cx="2083927" cy="1457055"/>
          </a:xfrm>
          <a:prstGeom prst="rect">
            <a:avLst/>
          </a:prstGeom>
        </p:spPr>
      </p:pic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xmlns="" id="{6A98C889-2F20-41C3-8C5F-4A03589B5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716016" y="3789039"/>
            <a:ext cx="2282232" cy="165618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121575" y="176352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LEON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004048" y="1763524"/>
            <a:ext cx="160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GIULIO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288429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YEAR # 1</a:t>
            </a:r>
            <a:endParaRPr lang="it-IT" sz="20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462093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YEAR # 2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7451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7" y="685800"/>
            <a:ext cx="7147426" cy="461540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Absolute vs relative </a:t>
            </a:r>
            <a:r>
              <a:rPr lang="it-IT" sz="4000" dirty="0" err="1" smtClean="0"/>
              <a:t>measures</a:t>
            </a:r>
            <a:endParaRPr lang="it-IT" sz="40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60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7" y="764704"/>
            <a:ext cx="7101714" cy="4536504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7543800" cy="9144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Absolute vs Relative </a:t>
            </a:r>
            <a:r>
              <a:rPr lang="it-IT" sz="3600" dirty="0" err="1" smtClean="0"/>
              <a:t>measures</a:t>
            </a:r>
            <a:r>
              <a:rPr lang="it-IT" sz="3600" dirty="0" smtClean="0"/>
              <a:t> (2)</a:t>
            </a:r>
            <a:endParaRPr lang="it-IT" sz="3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23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548680"/>
            <a:ext cx="7072177" cy="4425355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543800" cy="914400"/>
          </a:xfrm>
        </p:spPr>
        <p:txBody>
          <a:bodyPr/>
          <a:lstStyle/>
          <a:p>
            <a:r>
              <a:rPr lang="it-IT" dirty="0" smtClean="0"/>
              <a:t>Altre misure </a:t>
            </a:r>
            <a:r>
              <a:rPr lang="it-IT" dirty="0" err="1" smtClean="0"/>
              <a:t>Piketty</a:t>
            </a:r>
            <a:r>
              <a:rPr lang="it-IT" dirty="0" smtClean="0"/>
              <a:t> (1)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890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332656"/>
            <a:ext cx="7097996" cy="4517016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Altre misure: </a:t>
            </a:r>
            <a:r>
              <a:rPr lang="it-IT" dirty="0" err="1" smtClean="0"/>
              <a:t>Piketty</a:t>
            </a:r>
            <a:r>
              <a:rPr lang="it-IT" dirty="0" smtClean="0"/>
              <a:t> </a:t>
            </a:r>
            <a:r>
              <a:rPr lang="it-IT" smtClean="0"/>
              <a:t>(2)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6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907704" y="685801"/>
            <a:ext cx="6321896" cy="3895327"/>
          </a:xfrm>
        </p:spPr>
        <p:txBody>
          <a:bodyPr>
            <a:normAutofit/>
          </a:bodyPr>
          <a:lstStyle/>
          <a:p>
            <a:r>
              <a:rPr lang="it-IT" dirty="0" smtClean="0"/>
              <a:t>Fine degli accordi di </a:t>
            </a:r>
            <a:r>
              <a:rPr lang="it-IT" dirty="0" err="1" smtClean="0"/>
              <a:t>Bretton</a:t>
            </a:r>
            <a:r>
              <a:rPr lang="it-IT" dirty="0" smtClean="0"/>
              <a:t> Woods – Decade ‘70</a:t>
            </a:r>
          </a:p>
          <a:p>
            <a:r>
              <a:rPr lang="it-IT" dirty="0" smtClean="0"/>
              <a:t>Sviluppo della crisi («petrolifera») – Decade ’80 </a:t>
            </a:r>
          </a:p>
          <a:p>
            <a:r>
              <a:rPr lang="it-IT" dirty="0" smtClean="0"/>
              <a:t>Prime esplosioni delle bolle speculative (sudest asiatico, Brasile, Russia, New Economy) – Decade ’90</a:t>
            </a:r>
          </a:p>
          <a:p>
            <a:r>
              <a:rPr lang="it-IT" dirty="0" smtClean="0"/>
              <a:t>Primi sintomi della crisi mondiale </a:t>
            </a:r>
            <a:r>
              <a:rPr lang="it-IT" dirty="0" smtClean="0">
                <a:sym typeface="Wingdings" pitchFamily="2" charset="2"/>
              </a:rPr>
              <a:t>– Decade ‘00</a:t>
            </a:r>
          </a:p>
          <a:p>
            <a:r>
              <a:rPr lang="it-IT" dirty="0" smtClean="0">
                <a:sym typeface="Wingdings" pitchFamily="2" charset="2"/>
              </a:rPr>
              <a:t>Esplosione della crisi – 2007/2008</a:t>
            </a:r>
          </a:p>
          <a:p>
            <a:r>
              <a:rPr lang="it-IT" dirty="0" smtClean="0">
                <a:sym typeface="Wingdings" pitchFamily="2" charset="2"/>
              </a:rPr>
              <a:t>Crisi perdurante – conflittualità aspra e pesante Decade ’10</a:t>
            </a:r>
          </a:p>
          <a:p>
            <a:r>
              <a:rPr lang="it-IT" dirty="0" smtClean="0">
                <a:sym typeface="Wingdings" pitchFamily="2" charset="2"/>
              </a:rPr>
              <a:t>Esplosione bolle speculative (‘19) - COVID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Tappe dell’ultima crisi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58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743644" cy="441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Accesso ai servizi medici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66EA4-DD6E-4B5A-B6B6-93EC4E6E179E}" type="slidenum">
              <a:rPr lang="it-IT" smtClean="0"/>
              <a:t>20</a:t>
            </a:fld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72" y="476672"/>
            <a:ext cx="4104456" cy="441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706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092348" cy="457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Povertà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19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7"/>
            <a:ext cx="6336704" cy="488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27584" y="5157192"/>
            <a:ext cx="7543800" cy="914400"/>
          </a:xfrm>
        </p:spPr>
        <p:txBody>
          <a:bodyPr/>
          <a:lstStyle/>
          <a:p>
            <a:r>
              <a:rPr lang="it-IT" dirty="0" smtClean="0"/>
              <a:t>Prospettive – Covid19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66EA4-DD6E-4B5A-B6B6-93EC4E6E179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326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896544" cy="459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Lavoratori poveri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025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620688"/>
            <a:ext cx="6673685" cy="4214765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Possibili proposte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66EA4-DD6E-4B5A-B6B6-93EC4E6E179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086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685799"/>
            <a:ext cx="7207151" cy="4397655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55576" y="5013176"/>
            <a:ext cx="7543800" cy="914400"/>
          </a:xfrm>
        </p:spPr>
        <p:txBody>
          <a:bodyPr/>
          <a:lstStyle/>
          <a:p>
            <a:r>
              <a:rPr lang="it-IT" sz="4400" dirty="0" smtClean="0"/>
              <a:t>Prospettive – Patrimoniale</a:t>
            </a:r>
            <a:endParaRPr lang="it-IT" sz="4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66EA4-DD6E-4B5A-B6B6-93EC4E6E179E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509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«Lo </a:t>
            </a:r>
            <a:r>
              <a:rPr lang="it-IT" dirty="0"/>
              <a:t>strumento ideale per evitare una spirale di disuguaglianza senza fine e per riprendere il controllo della dinamica in corso sarebbe un’imposta mondiale </a:t>
            </a:r>
            <a:r>
              <a:rPr lang="it-IT" b="1" i="1" dirty="0"/>
              <a:t>progressiva</a:t>
            </a:r>
            <a:r>
              <a:rPr lang="it-IT" dirty="0"/>
              <a:t> sul capitale: uno strumento che avrebbe anche il merito di produrre trasparenza democratica e finanziaria sui patrimoni, condizione necessaria per una regolazione efficace del sistema bancario e dei flussi finanziari internazionali. L’imposta sul capitale aiuterebbe a far prevalere l’interesse generale sugli interessi privati, </a:t>
            </a:r>
            <a:r>
              <a:rPr lang="it-IT" u="sng" dirty="0"/>
              <a:t>salvaguardando l’apertura economica e le forze della concorrenza</a:t>
            </a:r>
            <a:r>
              <a:rPr lang="it-IT" dirty="0"/>
              <a:t>. Non si può dire la stessa cosa delle differenti forme di risposta, a livello nazionale o di identità specifiche, che rischiano di determinare un ripiego a questa soluzione ideale.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Un’imposta sul capitale così definita a livello mondiale è senza dubbio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un’utopia»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Soluzioni di </a:t>
            </a:r>
            <a:r>
              <a:rPr lang="it-IT" dirty="0" err="1" smtClean="0"/>
              <a:t>Piketty</a:t>
            </a:r>
            <a:r>
              <a:rPr lang="it-IT" smtClean="0"/>
              <a:t> (2015)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4163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Veridicità dei dati e precisione statistica delle rilevazioni</a:t>
            </a:r>
          </a:p>
          <a:p>
            <a:r>
              <a:rPr lang="it-IT" dirty="0" smtClean="0"/>
              <a:t>Mancanza della quota di profitti che viene reinvestita (con conseguenza sulla famosa share profitti/salari)</a:t>
            </a:r>
          </a:p>
          <a:p>
            <a:r>
              <a:rPr lang="it-IT" dirty="0" smtClean="0"/>
              <a:t>Poca attenzione sui fenomeni di concentrazione della proprietà (in </a:t>
            </a:r>
            <a:r>
              <a:rPr lang="it-IT" dirty="0" err="1" smtClean="0"/>
              <a:t>Piketty</a:t>
            </a:r>
            <a:r>
              <a:rPr lang="it-IT" dirty="0" smtClean="0"/>
              <a:t> ci sono alcuni riferimenti)</a:t>
            </a:r>
          </a:p>
          <a:p>
            <a:r>
              <a:rPr lang="it-IT" dirty="0" smtClean="0"/>
              <a:t>Errata definizione di capitale (e dunque annullamento di riferimento alla lotta di classe)</a:t>
            </a:r>
          </a:p>
          <a:p>
            <a:r>
              <a:rPr lang="it-IT" dirty="0" smtClean="0"/>
              <a:t>Studio della distribuzione come momento a sé stante rispetto alla produzione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/>
              <a:t>«</a:t>
            </a:r>
            <a:r>
              <a:rPr lang="it-IT" sz="4400" dirty="0" err="1" smtClean="0"/>
              <a:t>Caveat</a:t>
            </a:r>
            <a:r>
              <a:rPr lang="it-IT" sz="4400" dirty="0" smtClean="0"/>
              <a:t>» di questo approccio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939811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755576" y="620688"/>
            <a:ext cx="7745505" cy="4320479"/>
          </a:xfrm>
        </p:spPr>
        <p:txBody>
          <a:bodyPr>
            <a:noAutofit/>
          </a:bodyPr>
          <a:lstStyle/>
          <a:p>
            <a:r>
              <a:rPr lang="it-IT" sz="2000" dirty="0"/>
              <a:t>Il salario presuppone il lavoro salariato, il profitto presuppone il capitale. Queste forme determinate di distribuzione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presuppongono </a:t>
            </a:r>
            <a:r>
              <a:rPr lang="it-IT" sz="2000" dirty="0"/>
              <a:t>quindi determinate caratteristiche sociali delle condizioni della produzione e determinati rapporti sociali fra gli agenti della produzione. </a:t>
            </a:r>
            <a:r>
              <a:rPr lang="it-IT" sz="2000" i="1" dirty="0"/>
              <a:t>Un determinato rapporto di distribuzione è, di conseguenza, solo l’espressione di un rapporto di produzione storicamente </a:t>
            </a:r>
            <a:r>
              <a:rPr lang="it-IT" sz="2000" i="1" dirty="0" smtClean="0"/>
              <a:t>determinato.</a:t>
            </a:r>
          </a:p>
          <a:p>
            <a:r>
              <a:rPr lang="it-IT" sz="2000" dirty="0" smtClean="0"/>
              <a:t>Il </a:t>
            </a:r>
            <a:r>
              <a:rPr lang="it-IT" sz="2000" dirty="0"/>
              <a:t>carattere storico di questi rapporti di distribuzione è il carattere storico dei rapporti di produzione, dei quali essi esprimono soltanto un aspetto. La distribuzione capitalistica è distinta dalle forme di distribuzione che derivano da altri modi di produzione, ed ogni forma di distribuzione scompare insieme con la forma di produzione determinata a cui essa corrisponde e da cui </a:t>
            </a:r>
            <a:r>
              <a:rPr lang="it-IT" sz="2000" dirty="0" smtClean="0"/>
              <a:t>deriva [C, III]</a:t>
            </a:r>
            <a:endParaRPr lang="it-IT" sz="2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/>
              <a:t>Concludendo</a:t>
            </a:r>
            <a:endParaRPr lang="it-IT" sz="4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28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1560" y="404664"/>
            <a:ext cx="7745505" cy="4608511"/>
          </a:xfrm>
        </p:spPr>
        <p:txBody>
          <a:bodyPr>
            <a:normAutofit/>
          </a:bodyPr>
          <a:lstStyle/>
          <a:p>
            <a:r>
              <a:rPr lang="it-IT" dirty="0" smtClean="0"/>
              <a:t>Set. 2008, rinuncia al salvataggio Lehman </a:t>
            </a:r>
            <a:r>
              <a:rPr lang="it-IT" dirty="0" err="1" smtClean="0"/>
              <a:t>Bros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Feb</a:t>
            </a:r>
            <a:r>
              <a:rPr lang="it-IT" dirty="0" smtClean="0"/>
              <a:t>. 2010 – </a:t>
            </a:r>
            <a:r>
              <a:rPr lang="it-IT" i="1" dirty="0" smtClean="0"/>
              <a:t>Idea </a:t>
            </a:r>
            <a:r>
              <a:rPr lang="it-IT" i="1" dirty="0" err="1" smtClean="0"/>
              <a:t>Dinner</a:t>
            </a:r>
            <a:r>
              <a:rPr lang="it-IT" i="1" dirty="0" smtClean="0"/>
              <a:t> </a:t>
            </a:r>
            <a:r>
              <a:rPr lang="it-IT" dirty="0" smtClean="0"/>
              <a:t>attacco speculativo al debito pubblico europeo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i="1" dirty="0" err="1" smtClean="0">
                <a:sym typeface="Wingdings" pitchFamily="2" charset="2"/>
              </a:rPr>
              <a:t>piigs</a:t>
            </a:r>
            <a:endParaRPr lang="it-IT" i="1" dirty="0" smtClean="0">
              <a:sym typeface="Wingdings" pitchFamily="2" charset="2"/>
            </a:endParaRPr>
          </a:p>
          <a:p>
            <a:r>
              <a:rPr lang="it-IT" dirty="0" smtClean="0">
                <a:sym typeface="Wingdings" pitchFamily="2" charset="2"/>
              </a:rPr>
              <a:t>Cosiddetta «crisi del debito» 2011  «Spread» e disoccupazione arrivano alle stelle</a:t>
            </a:r>
          </a:p>
          <a:p>
            <a:r>
              <a:rPr lang="it-IT" dirty="0" smtClean="0">
                <a:sym typeface="Wingdings" pitchFamily="2" charset="2"/>
              </a:rPr>
              <a:t>Quantitative </a:t>
            </a:r>
            <a:r>
              <a:rPr lang="it-IT" dirty="0" err="1" smtClean="0">
                <a:sym typeface="Wingdings" pitchFamily="2" charset="2"/>
              </a:rPr>
              <a:t>easing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i="1" dirty="0" err="1" smtClean="0">
                <a:sym typeface="Wingdings" pitchFamily="2" charset="2"/>
              </a:rPr>
              <a:t>federal</a:t>
            </a:r>
            <a:r>
              <a:rPr lang="it-IT" i="1" dirty="0" smtClean="0">
                <a:sym typeface="Wingdings" pitchFamily="2" charset="2"/>
              </a:rPr>
              <a:t> </a:t>
            </a:r>
            <a:r>
              <a:rPr lang="it-IT" i="1" dirty="0" err="1" smtClean="0">
                <a:sym typeface="Wingdings" pitchFamily="2" charset="2"/>
              </a:rPr>
              <a:t>reserve</a:t>
            </a:r>
            <a:r>
              <a:rPr lang="it-IT" i="1" dirty="0" smtClean="0">
                <a:sym typeface="Wingdings" pitchFamily="2" charset="2"/>
              </a:rPr>
              <a:t> </a:t>
            </a:r>
            <a:r>
              <a:rPr lang="it-IT" dirty="0" smtClean="0">
                <a:sym typeface="Wingdings" pitchFamily="2" charset="2"/>
              </a:rPr>
              <a:t> dal 2009 al 2016 migliaia di </a:t>
            </a:r>
            <a:r>
              <a:rPr lang="it-IT" dirty="0" err="1" smtClean="0">
                <a:sym typeface="Wingdings" pitchFamily="2" charset="2"/>
              </a:rPr>
              <a:t>mrd</a:t>
            </a:r>
            <a:r>
              <a:rPr lang="it-IT" dirty="0" smtClean="0">
                <a:sym typeface="Wingdings" pitchFamily="2" charset="2"/>
              </a:rPr>
              <a:t> $ contro «</a:t>
            </a:r>
            <a:r>
              <a:rPr lang="it-IT" i="1" dirty="0" smtClean="0">
                <a:sym typeface="Wingdings" pitchFamily="2" charset="2"/>
              </a:rPr>
              <a:t>credit </a:t>
            </a:r>
            <a:r>
              <a:rPr lang="it-IT" i="1" dirty="0" err="1" smtClean="0">
                <a:sym typeface="Wingdings" pitchFamily="2" charset="2"/>
              </a:rPr>
              <a:t>crunch</a:t>
            </a:r>
            <a:r>
              <a:rPr lang="it-IT" dirty="0" smtClean="0">
                <a:sym typeface="Wingdings" pitchFamily="2" charset="2"/>
              </a:rPr>
              <a:t>»</a:t>
            </a:r>
          </a:p>
          <a:p>
            <a:r>
              <a:rPr lang="it-IT" dirty="0" smtClean="0"/>
              <a:t>Il </a:t>
            </a:r>
            <a:r>
              <a:rPr lang="it-IT" dirty="0"/>
              <a:t>sostegno della </a:t>
            </a:r>
            <a:r>
              <a:rPr lang="it-IT" i="1" dirty="0" smtClean="0"/>
              <a:t>FED</a:t>
            </a:r>
            <a:r>
              <a:rPr lang="it-IT" dirty="0" smtClean="0"/>
              <a:t> </a:t>
            </a:r>
            <a:r>
              <a:rPr lang="it-IT" dirty="0"/>
              <a:t>è </a:t>
            </a:r>
            <a:r>
              <a:rPr lang="it-IT" dirty="0" smtClean="0"/>
              <a:t>imponente</a:t>
            </a:r>
            <a:r>
              <a:rPr lang="it-IT" dirty="0"/>
              <a:t>: </a:t>
            </a:r>
            <a:r>
              <a:rPr lang="it-IT" dirty="0" smtClean="0"/>
              <a:t>Il </a:t>
            </a:r>
            <a:r>
              <a:rPr lang="it-IT" dirty="0"/>
              <a:t>debito del bilancio federale è passato da 10.720 </a:t>
            </a:r>
            <a:r>
              <a:rPr lang="it-IT" dirty="0" err="1" smtClean="0"/>
              <a:t>mrd</a:t>
            </a:r>
            <a:r>
              <a:rPr lang="it-IT" dirty="0" smtClean="0"/>
              <a:t> </a:t>
            </a:r>
            <a:r>
              <a:rPr lang="it-IT" dirty="0"/>
              <a:t>di dollari nel 2008 a 19.042 nel 2015 dal 72% al 105% del PIL degli Stati </a:t>
            </a:r>
            <a:r>
              <a:rPr lang="it-IT" dirty="0" smtClean="0"/>
              <a:t>Uniti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Ultimo decennio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1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3600" dirty="0" smtClean="0"/>
              <a:t> Lettera </a:t>
            </a:r>
            <a:r>
              <a:rPr lang="it-IT" sz="3600" dirty="0" err="1" smtClean="0"/>
              <a:t>Trichet</a:t>
            </a:r>
            <a:r>
              <a:rPr lang="it-IT" sz="3600" dirty="0" smtClean="0"/>
              <a:t> (riforme) (2011)</a:t>
            </a:r>
          </a:p>
          <a:p>
            <a:r>
              <a:rPr lang="it-IT" sz="3600" dirty="0" smtClean="0"/>
              <a:t> Luglio </a:t>
            </a:r>
            <a:r>
              <a:rPr lang="it-IT" sz="3600" dirty="0"/>
              <a:t>2012 – Bazooka della </a:t>
            </a:r>
            <a:r>
              <a:rPr lang="it-IT" sz="3600" dirty="0" smtClean="0"/>
              <a:t>Bce</a:t>
            </a:r>
          </a:p>
          <a:p>
            <a:r>
              <a:rPr lang="it-IT" sz="3600" dirty="0" smtClean="0"/>
              <a:t> </a:t>
            </a:r>
            <a:r>
              <a:rPr lang="it-IT" sz="3600" i="1" dirty="0" smtClean="0"/>
              <a:t>Quantitative </a:t>
            </a:r>
            <a:r>
              <a:rPr lang="it-IT" sz="3600" i="1" dirty="0" err="1" smtClean="0"/>
              <a:t>easing</a:t>
            </a:r>
            <a:r>
              <a:rPr lang="it-IT" sz="3600" i="1" dirty="0" smtClean="0"/>
              <a:t> </a:t>
            </a:r>
            <a:r>
              <a:rPr lang="it-IT" sz="3600" dirty="0" smtClean="0"/>
              <a:t>europeo</a:t>
            </a:r>
          </a:p>
          <a:p>
            <a:r>
              <a:rPr lang="it-IT" sz="3600" dirty="0" smtClean="0"/>
              <a:t> Conflittualità tra Capitale euro/dollaro</a:t>
            </a:r>
          </a:p>
          <a:p>
            <a:r>
              <a:rPr lang="it-IT" sz="3600" dirty="0" smtClean="0"/>
              <a:t> TTIP e TPP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 smtClean="0"/>
              <a:t>«</a:t>
            </a:r>
            <a:r>
              <a:rPr lang="it-IT" sz="4800" dirty="0" err="1"/>
              <a:t>W</a:t>
            </a:r>
            <a:r>
              <a:rPr lang="it-IT" sz="4800" dirty="0" err="1" smtClean="0"/>
              <a:t>hatever</a:t>
            </a:r>
            <a:r>
              <a:rPr lang="it-IT" sz="4800" dirty="0" smtClean="0"/>
              <a:t> </a:t>
            </a:r>
            <a:r>
              <a:rPr lang="it-IT" sz="4800" dirty="0" err="1" smtClean="0"/>
              <a:t>it</a:t>
            </a:r>
            <a:r>
              <a:rPr lang="it-IT" sz="4800" dirty="0" smtClean="0"/>
              <a:t> </a:t>
            </a:r>
            <a:r>
              <a:rPr lang="it-IT" sz="4800" dirty="0" err="1" smtClean="0"/>
              <a:t>takes</a:t>
            </a:r>
            <a:r>
              <a:rPr lang="it-IT" sz="4800" dirty="0" smtClean="0"/>
              <a:t>» Draghi</a:t>
            </a:r>
            <a:endParaRPr lang="it-IT" sz="4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26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619672" y="685801"/>
            <a:ext cx="6609928" cy="4183359"/>
          </a:xfrm>
        </p:spPr>
        <p:txBody>
          <a:bodyPr>
            <a:normAutofit/>
          </a:bodyPr>
          <a:lstStyle/>
          <a:p>
            <a:r>
              <a:rPr lang="it-IT" i="1" dirty="0" smtClean="0"/>
              <a:t>«</a:t>
            </a:r>
            <a:r>
              <a:rPr lang="it-IT" dirty="0" smtClean="0"/>
              <a:t>Il </a:t>
            </a:r>
            <a:r>
              <a:rPr lang="it-IT" dirty="0"/>
              <a:t>debito pubblico diventa una delle leve più energiche dell’accumulazione originaria: come con un colpo di bacchetta magica, esso conferisce al denaro, che è improduttivo, la facoltà di procreare, e così lo trasforma in </a:t>
            </a:r>
            <a:r>
              <a:rPr lang="it-IT" dirty="0" smtClean="0"/>
              <a:t>capitale</a:t>
            </a:r>
            <a:r>
              <a:rPr lang="it-IT" i="1" dirty="0" smtClean="0"/>
              <a:t>» (</a:t>
            </a:r>
            <a:r>
              <a:rPr lang="it-IT" i="1" dirty="0" err="1" smtClean="0"/>
              <a:t>K.Marx</a:t>
            </a:r>
            <a:r>
              <a:rPr lang="it-IT" i="1" dirty="0" smtClean="0"/>
              <a:t>, C, I, 24)</a:t>
            </a:r>
          </a:p>
          <a:p>
            <a:r>
              <a:rPr lang="it-IT" dirty="0" smtClean="0"/>
              <a:t>In fasi di crisi perdurante il suo ruolo è ancora più importante.</a:t>
            </a: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Privatizzazione dei profitti, collettivizzazione delle perdite.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strumento di nuova accumulazione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Debito e crisi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9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27584" y="5661248"/>
            <a:ext cx="7543800" cy="914400"/>
          </a:xfrm>
        </p:spPr>
        <p:txBody>
          <a:bodyPr/>
          <a:lstStyle/>
          <a:p>
            <a:r>
              <a:rPr lang="it-IT" dirty="0"/>
              <a:t>Divida / </a:t>
            </a:r>
            <a:r>
              <a:rPr lang="it-IT" dirty="0" err="1"/>
              <a:t>Deuda</a:t>
            </a:r>
            <a:r>
              <a:rPr lang="it-IT" dirty="0"/>
              <a:t> / Debito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47002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29929-51BB-4C5C-8E86-0599FB245F8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00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99592" y="685801"/>
            <a:ext cx="7330008" cy="4327375"/>
          </a:xfrm>
        </p:spPr>
        <p:txBody>
          <a:bodyPr>
            <a:normAutofit/>
          </a:bodyPr>
          <a:lstStyle/>
          <a:p>
            <a:r>
              <a:rPr lang="it-IT" dirty="0" smtClean="0"/>
              <a:t>Dopo il 2008</a:t>
            </a:r>
          </a:p>
          <a:p>
            <a:pPr lvl="1"/>
            <a:r>
              <a:rPr lang="it-IT" dirty="0"/>
              <a:t>Aumento diffuso della disoccupazione nei paesi a capitalismo avanzato (e meno avanzato)</a:t>
            </a:r>
          </a:p>
          <a:p>
            <a:pPr lvl="1"/>
            <a:r>
              <a:rPr lang="it-IT" dirty="0"/>
              <a:t>Riduzione del tasso di accumulazione</a:t>
            </a:r>
          </a:p>
          <a:p>
            <a:pPr lvl="1"/>
            <a:r>
              <a:rPr lang="it-IT" dirty="0"/>
              <a:t>Aumento delle disuguaglianze in tutto il mondo, sfaldamento della classe media (BM, IMF etc</a:t>
            </a:r>
            <a:r>
              <a:rPr lang="it-IT" dirty="0" smtClean="0"/>
              <a:t>.)</a:t>
            </a:r>
          </a:p>
          <a:p>
            <a:r>
              <a:rPr lang="it-IT" dirty="0" smtClean="0"/>
              <a:t>Questione del debito diviene strumento per </a:t>
            </a:r>
          </a:p>
          <a:p>
            <a:pPr lvl="1"/>
            <a:r>
              <a:rPr lang="it-IT" dirty="0" smtClean="0"/>
              <a:t>Ridurre i diritti dei lavoratori (riforme del mercato del lavoro, riforma della previdenza, fiscal compact)</a:t>
            </a:r>
          </a:p>
          <a:p>
            <a:pPr lvl="1"/>
            <a:r>
              <a:rPr lang="it-IT" dirty="0" smtClean="0"/>
              <a:t>«</a:t>
            </a:r>
            <a:r>
              <a:rPr lang="it-IT" dirty="0" err="1" smtClean="0"/>
              <a:t>Finanziarizzare</a:t>
            </a:r>
            <a:r>
              <a:rPr lang="it-IT" dirty="0" smtClean="0"/>
              <a:t>» i diritti sociali (fiscal compact e questione generazionale)</a:t>
            </a:r>
          </a:p>
          <a:p>
            <a:pPr lvl="1"/>
            <a:r>
              <a:rPr lang="it-IT" dirty="0" smtClean="0"/>
              <a:t>Strumenti maggiormente repressivi delle attività sociali</a:t>
            </a:r>
          </a:p>
          <a:p>
            <a:pPr marL="411480" lvl="1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Crisi, debito e questione sociale</a:t>
            </a:r>
            <a:endParaRPr lang="it-IT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6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In fase di crisi, il dissolvimento della classe media, si verifica anche nei paesi precedentemente non colpiti da questo fenomeno</a:t>
            </a:r>
          </a:p>
          <a:p>
            <a:r>
              <a:rPr lang="it-IT" sz="2800" dirty="0" smtClean="0"/>
              <a:t>OXFAM (2017-20) ci raccontano che l’1% della popolazione detiene il 50% delle risorse mondiali</a:t>
            </a:r>
            <a:endParaRPr lang="it-IT" sz="28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Disuguaglianze	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40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280112" cy="3575791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Top 1% vs </a:t>
            </a:r>
            <a:r>
              <a:rPr lang="it-IT" dirty="0" err="1" smtClean="0"/>
              <a:t>other</a:t>
            </a:r>
            <a:r>
              <a:rPr lang="it-IT" dirty="0" smtClean="0"/>
              <a:t> 99%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4381220" cy="36004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4AAE2-A0A1-4284-B874-A7520FE6C2B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498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e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206</TotalTime>
  <Words>854</Words>
  <Application>Microsoft Office PowerPoint</Application>
  <PresentationFormat>Presentazione su schermo (4:3)</PresentationFormat>
  <Paragraphs>96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Elementare</vt:lpstr>
      <vt:lpstr>Crisi, disuguaglianze e povertà</vt:lpstr>
      <vt:lpstr>Tappe dell’ultima crisi </vt:lpstr>
      <vt:lpstr>Ultimo decennio</vt:lpstr>
      <vt:lpstr>«Whatever it takes» Draghi</vt:lpstr>
      <vt:lpstr>Debito e crisi</vt:lpstr>
      <vt:lpstr>Divida / Deuda / Debito</vt:lpstr>
      <vt:lpstr>Crisi, debito e questione sociale</vt:lpstr>
      <vt:lpstr>Disuguaglianze </vt:lpstr>
      <vt:lpstr>Top 1% vs other 99%</vt:lpstr>
      <vt:lpstr>Inequality by region</vt:lpstr>
      <vt:lpstr>Presentazione standard di PowerPoint</vt:lpstr>
      <vt:lpstr>Declining Inequality?</vt:lpstr>
      <vt:lpstr>The case of Brazil</vt:lpstr>
      <vt:lpstr>Absolute vs Relative measures</vt:lpstr>
      <vt:lpstr>Presentazione standard di PowerPoint</vt:lpstr>
      <vt:lpstr>Absolute vs relative measures</vt:lpstr>
      <vt:lpstr>Absolute vs Relative measures (2)</vt:lpstr>
      <vt:lpstr>Altre misure Piketty (1)</vt:lpstr>
      <vt:lpstr>Altre misure: Piketty (2)</vt:lpstr>
      <vt:lpstr>Accesso ai servizi medici</vt:lpstr>
      <vt:lpstr>Povertà</vt:lpstr>
      <vt:lpstr>Prospettive – Covid19</vt:lpstr>
      <vt:lpstr>Lavoratori poveri</vt:lpstr>
      <vt:lpstr>Possibili proposte</vt:lpstr>
      <vt:lpstr>Prospettive – Patrimoniale</vt:lpstr>
      <vt:lpstr>Soluzioni di Piketty (2015)</vt:lpstr>
      <vt:lpstr>«Caveat» di questo approccio</vt:lpstr>
      <vt:lpstr>Concludendo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Distribuzione, disuguaglianze e programma minimo</dc:title>
  <dc:creator>Jagger</dc:creator>
  <cp:lastModifiedBy>Jagger</cp:lastModifiedBy>
  <cp:revision>30</cp:revision>
  <dcterms:created xsi:type="dcterms:W3CDTF">2017-02-01T15:02:14Z</dcterms:created>
  <dcterms:modified xsi:type="dcterms:W3CDTF">2021-03-03T14:52:51Z</dcterms:modified>
</cp:coreProperties>
</file>