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263" r:id="rId4"/>
    <p:sldId id="264" r:id="rId5"/>
    <p:sldId id="265" r:id="rId6"/>
    <p:sldId id="266" r:id="rId7"/>
    <p:sldId id="267" r:id="rId8"/>
    <p:sldId id="268" r:id="rId9"/>
    <p:sldId id="269" r:id="rId10"/>
    <p:sldId id="270" r:id="rId11"/>
    <p:sldId id="257" r:id="rId12"/>
    <p:sldId id="258" r:id="rId13"/>
    <p:sldId id="259" r:id="rId14"/>
    <p:sldId id="260" r:id="rId15"/>
    <p:sldId id="26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6AF3A-3A70-4AE8-BBFE-3FCB26B7498B}" type="datetimeFigureOut">
              <a:rPr lang="it-IT" smtClean="0"/>
              <a:t>12/05/2020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EF85B1-63A4-4AC8-9C56-34723F8888FD}" type="slidenum">
              <a:rPr lang="it-IT" smtClean="0"/>
              <a:t>‹N›</a:t>
            </a:fld>
            <a:endParaRPr lang="it-IT"/>
          </a:p>
        </p:txBody>
      </p:sp>
    </p:spTree>
    <p:extLst>
      <p:ext uri="{BB962C8B-B14F-4D97-AF65-F5344CB8AC3E}">
        <p14:creationId xmlns:p14="http://schemas.microsoft.com/office/powerpoint/2010/main" val="2093537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E3F4442-E74C-4F30-BCE9-D96C9464952B}"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512298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01F32DC-2974-4C22-B1D0-865CE0D4AC72}"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3540186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55B0DCA-5068-46C9-9654-40477C789995}"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2482911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418117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BCFD6F7-F48F-44CC-8B3A-35EB66F01369}"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2892463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BBD14D5-9E5D-4E0E-B3B0-AC6186330B87}" type="datetime1">
              <a:rPr lang="it-IT" smtClean="0"/>
              <a:t>12/05/2020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123925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FAC07FE-327D-4F70-A3CF-35BDC110FD97}" type="datetime1">
              <a:rPr lang="it-IT" smtClean="0"/>
              <a:t>12/05/2020</a:t>
            </a:fld>
            <a:endParaRPr lang="it-IT"/>
          </a:p>
        </p:txBody>
      </p:sp>
      <p:sp>
        <p:nvSpPr>
          <p:cNvPr id="8" name="Segnaposto piè di pagina 7"/>
          <p:cNvSpPr>
            <a:spLocks noGrp="1"/>
          </p:cNvSpPr>
          <p:nvPr>
            <p:ph type="ftr" sz="quarter" idx="11"/>
          </p:nvPr>
        </p:nvSpPr>
        <p:spPr/>
        <p:txBody>
          <a:bodyPr/>
          <a:lstStyle/>
          <a:p>
            <a:r>
              <a:rPr lang="it-IT" smtClean="0"/>
              <a:t>carla filosa</a:t>
            </a:r>
            <a:endParaRPr lang="it-IT"/>
          </a:p>
        </p:txBody>
      </p:sp>
      <p:sp>
        <p:nvSpPr>
          <p:cNvPr id="9" name="Segnaposto numero diapositiva 8"/>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4040543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206B1DE-2EE1-4560-9EC7-78F96CEB2125}" type="datetime1">
              <a:rPr lang="it-IT" smtClean="0"/>
              <a:t>12/05/2020</a:t>
            </a:fld>
            <a:endParaRPr lang="it-IT"/>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142793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AED72E-F6FA-47C3-9054-A8AF3E835F99}" type="datetime1">
              <a:rPr lang="it-IT" smtClean="0"/>
              <a:t>12/05/2020</a:t>
            </a:fld>
            <a:endParaRPr lang="it-IT"/>
          </a:p>
        </p:txBody>
      </p:sp>
      <p:sp>
        <p:nvSpPr>
          <p:cNvPr id="3" name="Segnaposto piè di pagina 2"/>
          <p:cNvSpPr>
            <a:spLocks noGrp="1"/>
          </p:cNvSpPr>
          <p:nvPr>
            <p:ph type="ftr" sz="quarter" idx="11"/>
          </p:nvPr>
        </p:nvSpPr>
        <p:spPr/>
        <p:txBody>
          <a:bodyPr/>
          <a:lstStyle/>
          <a:p>
            <a:r>
              <a:rPr lang="it-IT" smtClean="0"/>
              <a:t>carla filosa</a:t>
            </a:r>
            <a:endParaRPr lang="it-IT"/>
          </a:p>
        </p:txBody>
      </p:sp>
      <p:sp>
        <p:nvSpPr>
          <p:cNvPr id="4" name="Segnaposto numero diapositiva 3"/>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21638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728CC3D-EA16-49AC-B19F-084FA1D3E295}" type="datetime1">
              <a:rPr lang="it-IT" smtClean="0"/>
              <a:t>12/05/2020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422149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86E4125-ACC4-4FAB-8709-53DA8FDED593}" type="datetime1">
              <a:rPr lang="it-IT" smtClean="0"/>
              <a:t>12/05/2020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B895FCF7-9F65-4A1E-BE51-2A4F2731614A}" type="slidenum">
              <a:rPr lang="it-IT" smtClean="0"/>
              <a:t>‹N›</a:t>
            </a:fld>
            <a:endParaRPr lang="it-IT"/>
          </a:p>
        </p:txBody>
      </p:sp>
    </p:spTree>
    <p:extLst>
      <p:ext uri="{BB962C8B-B14F-4D97-AF65-F5344CB8AC3E}">
        <p14:creationId xmlns:p14="http://schemas.microsoft.com/office/powerpoint/2010/main" val="242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FF99E-3139-4D3D-AD6A-F365C15C145D}" type="datetime1">
              <a:rPr lang="it-IT" smtClean="0"/>
              <a:t>12/05/2020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carla filosa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5FCF7-9F65-4A1E-BE51-2A4F2731614A}" type="slidenum">
              <a:rPr lang="it-IT" smtClean="0"/>
              <a:t>‹N›</a:t>
            </a:fld>
            <a:endParaRPr lang="it-IT"/>
          </a:p>
        </p:txBody>
      </p:sp>
    </p:spTree>
    <p:extLst>
      <p:ext uri="{BB962C8B-B14F-4D97-AF65-F5344CB8AC3E}">
        <p14:creationId xmlns:p14="http://schemas.microsoft.com/office/powerpoint/2010/main" val="3032512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«Imperialismo cioè usurpazione, rapina, brigantaggio..» Fase culminante del capitalismo.</a:t>
            </a:r>
            <a:endParaRPr lang="it-IT" dirty="0"/>
          </a:p>
        </p:txBody>
      </p:sp>
      <p:sp>
        <p:nvSpPr>
          <p:cNvPr id="3" name="Sottotitolo 2"/>
          <p:cNvSpPr>
            <a:spLocks noGrp="1"/>
          </p:cNvSpPr>
          <p:nvPr>
            <p:ph type="subTitle" idx="1"/>
          </p:nvPr>
        </p:nvSpPr>
        <p:spPr/>
        <p:txBody>
          <a:bodyPr>
            <a:normAutofit fontScale="70000" lnSpcReduction="20000"/>
          </a:bodyPr>
          <a:lstStyle/>
          <a:p>
            <a:pPr algn="l"/>
            <a:r>
              <a:rPr lang="it-IT" dirty="0" smtClean="0"/>
              <a:t>«spartizione del mondo, suddivisione e nuova ripartizione delle colonie, delle «sfere d’influenza» del capitale finanziario». Carattere sociale, classista della guerra. Sistema mondiale di oppressione coloniale e di </a:t>
            </a:r>
            <a:r>
              <a:rPr lang="it-IT" dirty="0" err="1" smtClean="0"/>
              <a:t>iugulamento</a:t>
            </a:r>
            <a:r>
              <a:rPr lang="it-IT" dirty="0" smtClean="0"/>
              <a:t> finanziario della maggioranza del mondo da parte di un pugno di paesi «progrediti».</a:t>
            </a:r>
            <a:r>
              <a:rPr lang="it-IT" dirty="0" err="1" smtClean="0"/>
              <a:t>gen-lu</a:t>
            </a:r>
            <a:r>
              <a:rPr lang="it-IT" dirty="0" smtClean="0"/>
              <a:t> 1916</a:t>
            </a:r>
            <a:endParaRPr lang="it-IT" dirty="0"/>
          </a:p>
        </p:txBody>
      </p:sp>
      <p:sp>
        <p:nvSpPr>
          <p:cNvPr id="4" name="Segnaposto data 3"/>
          <p:cNvSpPr>
            <a:spLocks noGrp="1"/>
          </p:cNvSpPr>
          <p:nvPr>
            <p:ph type="dt" sz="half" idx="10"/>
          </p:nvPr>
        </p:nvSpPr>
        <p:spPr/>
        <p:txBody>
          <a:bodyPr/>
          <a:lstStyle/>
          <a:p>
            <a:fld id="{A841BA58-9A37-4F90-AC3F-DC30FF9417A7}"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a:t>
            </a:fld>
            <a:endParaRPr lang="it-IT"/>
          </a:p>
        </p:txBody>
      </p:sp>
    </p:spTree>
    <p:extLst>
      <p:ext uri="{BB962C8B-B14F-4D97-AF65-F5344CB8AC3E}">
        <p14:creationId xmlns:p14="http://schemas.microsoft.com/office/powerpoint/2010/main" val="31844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Imperialismo transnazionale</a:t>
            </a:r>
            <a:endParaRPr lang="it-IT" dirty="0"/>
          </a:p>
        </p:txBody>
      </p:sp>
      <p:sp>
        <p:nvSpPr>
          <p:cNvPr id="3" name="Segnaposto contenuto 2"/>
          <p:cNvSpPr>
            <a:spLocks noGrp="1"/>
          </p:cNvSpPr>
          <p:nvPr>
            <p:ph idx="1"/>
          </p:nvPr>
        </p:nvSpPr>
        <p:spPr/>
        <p:txBody>
          <a:bodyPr>
            <a:normAutofit fontScale="70000" lnSpcReduction="20000"/>
          </a:bodyPr>
          <a:lstStyle/>
          <a:p>
            <a:pPr marL="457200" lvl="1" indent="0">
              <a:buNone/>
            </a:pPr>
            <a:r>
              <a:rPr lang="it-IT" dirty="0" smtClean="0"/>
              <a:t>Indiscriminato controllo monopolistico delle fonti energetiche e esportazione di capitali, controllo delle politiche interne. </a:t>
            </a:r>
          </a:p>
          <a:p>
            <a:pPr marL="457200" lvl="1" indent="0">
              <a:buNone/>
            </a:pPr>
            <a:r>
              <a:rPr lang="it-IT" dirty="0" smtClean="0"/>
              <a:t>Imperialismo come risposta alla prima grande crisi mondiale. Parassita che vive sul corpo di popolazioni mondiali – in modo pandemico.</a:t>
            </a:r>
          </a:p>
          <a:p>
            <a:pPr marL="457200" lvl="1" indent="0">
              <a:buNone/>
            </a:pPr>
            <a:r>
              <a:rPr lang="it-IT" dirty="0" smtClean="0"/>
              <a:t>Carattere di classe. Concatenazione di gerarchie finanziarie, la conflittualità imperialistica è trasversale agli stessi paesi coinvolti.</a:t>
            </a:r>
          </a:p>
          <a:p>
            <a:pPr marL="457200" lvl="1" indent="0">
              <a:buNone/>
            </a:pPr>
            <a:r>
              <a:rPr lang="it-IT" dirty="0" smtClean="0"/>
              <a:t>Necessarie guerre di debole intensità, per interposta persona, alleanze con i nemici da battere, accordi con futuri avversari al fine di controllo.</a:t>
            </a:r>
          </a:p>
          <a:p>
            <a:pPr marL="457200" lvl="1" indent="0">
              <a:buNone/>
            </a:pPr>
            <a:r>
              <a:rPr lang="it-IT" dirty="0" smtClean="0"/>
              <a:t>Banche centrali come «terminali» del Fmi e </a:t>
            </a:r>
            <a:r>
              <a:rPr lang="it-IT" dirty="0" err="1" smtClean="0"/>
              <a:t>Bm</a:t>
            </a:r>
            <a:r>
              <a:rPr lang="it-IT" dirty="0" smtClean="0"/>
              <a:t>, quali centrali tecniche della strategia conflittuale.</a:t>
            </a:r>
          </a:p>
          <a:p>
            <a:pPr marL="457200" lvl="1" indent="0">
              <a:buNone/>
            </a:pPr>
            <a:r>
              <a:rPr lang="it-IT" dirty="0" smtClean="0"/>
              <a:t>Speculazione finanziaria : legge di ogni fase discendente della crisi ciclica da sovrapproduzione. Denaro presente contro denaro futuro. Nuovo ordine mondiale. Evidenziazione – nella crisi </a:t>
            </a:r>
            <a:r>
              <a:rPr lang="it-IT" smtClean="0"/>
              <a:t>sanitaria attuale – </a:t>
            </a:r>
            <a:r>
              <a:rPr lang="it-IT" dirty="0" smtClean="0"/>
              <a:t>della preminenza della distruttività naturale e sociale per la salvaguardia della legge di accumulazione privata.</a:t>
            </a:r>
            <a:endParaRPr lang="it-IT"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10</a:t>
            </a:fld>
            <a:endParaRPr lang="it-IT"/>
          </a:p>
        </p:txBody>
      </p:sp>
    </p:spTree>
    <p:extLst>
      <p:ext uri="{BB962C8B-B14F-4D97-AF65-F5344CB8AC3E}">
        <p14:creationId xmlns:p14="http://schemas.microsoft.com/office/powerpoint/2010/main" val="29042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arriverà prima?</a:t>
            </a:r>
            <a:endParaRPr lang="it-IT" dirty="0"/>
          </a:p>
        </p:txBody>
      </p:sp>
      <p:sp>
        <p:nvSpPr>
          <p:cNvPr id="3" name="Segnaposto contenuto 2"/>
          <p:cNvSpPr>
            <a:spLocks noGrp="1"/>
          </p:cNvSpPr>
          <p:nvPr>
            <p:ph idx="1"/>
          </p:nvPr>
        </p:nvSpPr>
        <p:spPr/>
        <p:txBody>
          <a:bodyPr>
            <a:normAutofit fontScale="47500" lnSpcReduction="20000"/>
          </a:bodyPr>
          <a:lstStyle/>
          <a:p>
            <a:r>
              <a:rPr lang="it-IT" dirty="0"/>
              <a:t>Risolvere un problema militare è, nonostante tutto, più facile che risolvere quello di fronte al quale ci troviamo ora. Si può risolvere un problema militare con un assalto, con un colpo di mano, con l’entusiasmo, con la semplice forza fisica di quel gran numero di operai e di contadini che vedevano il proprietario fondiario avanzare contro di loro. Ora di proprietari fondiari dichiarati non ce ne sono. I </a:t>
            </a:r>
            <a:r>
              <a:rPr lang="it-IT" dirty="0" err="1"/>
              <a:t>Wrangel</a:t>
            </a:r>
            <a:r>
              <a:rPr lang="it-IT" dirty="0"/>
              <a:t>, i </a:t>
            </a:r>
            <a:r>
              <a:rPr lang="it-IT" dirty="0" err="1"/>
              <a:t>Kolciak</a:t>
            </a:r>
            <a:r>
              <a:rPr lang="it-IT" dirty="0"/>
              <a:t>, i </a:t>
            </a:r>
            <a:r>
              <a:rPr lang="it-IT" dirty="0" err="1"/>
              <a:t>Denikin</a:t>
            </a:r>
            <a:r>
              <a:rPr lang="it-IT" dirty="0"/>
              <a:t> in parte sono stati mandati a raggiungere Nicola Romanov, in parte si sono rifugiati al sicuro all’estero. Il popolo non vede più il nemico palese, come prima vedeva il proprietario fondiario e il capitalista. Il popolo non può vedere in modo così chiaro che il </a:t>
            </a:r>
            <a:r>
              <a:rPr lang="it-IT" i="1" dirty="0"/>
              <a:t>nemico è ora in mezzo a noi</a:t>
            </a:r>
            <a:r>
              <a:rPr lang="it-IT" dirty="0"/>
              <a:t>, che è lo stesso nemico di prima, che la rivoluzione è sull’orlo di un abisso — quell’abisso davanti a cui si sono trovate tutte le rivoluzioni precedenti e che le ha costrette a retrocedere — il popolo non lo può comprendere, perché il popolo è afflitto da una grande ignoranza e dall’analfabetismo. Ed è difficile dire quanto tempo occorrerà ancora a commissioni straordinarie di ogni genere per eliminare con metodi straordinari questo analfabetismo. </a:t>
            </a:r>
          </a:p>
          <a:p>
            <a:r>
              <a:rPr lang="it-IT" dirty="0"/>
              <a:t>Come può il popolo rendersi conto che al posto di </a:t>
            </a:r>
            <a:r>
              <a:rPr lang="it-IT" dirty="0" err="1"/>
              <a:t>Kolciak</a:t>
            </a:r>
            <a:r>
              <a:rPr lang="it-IT" dirty="0"/>
              <a:t>, di </a:t>
            </a:r>
            <a:r>
              <a:rPr lang="it-IT" dirty="0" err="1"/>
              <a:t>Wrangel</a:t>
            </a:r>
            <a:r>
              <a:rPr lang="it-IT" dirty="0"/>
              <a:t>, di </a:t>
            </a:r>
            <a:r>
              <a:rPr lang="it-IT" dirty="0" err="1"/>
              <a:t>Denikin</a:t>
            </a:r>
            <a:r>
              <a:rPr lang="it-IT" dirty="0"/>
              <a:t>, proprio qui, in mezzo a noi, si trova il nemico che ha soffocato tutte le altre rivoluzioni? Infatti se i capitalisti avranno la meglio su di noi, questo significherà il ritorno all’antico, come è stato confermato dall’esperienza di tutte le rivoluzioni precedenti. Spetta al nostro partito far comprendere a strati sempre più larghi che il nemico in mezzo a noi è il capitalismo anarchico, il commercio anarchico. Bisogna comprendere chiaramente che questa è la sostanza della lotta, e cercare di far sì che le grandi masse di operai e di contadini si rendano conto fino in fondo della vera sostanza della lotta: “Chi vincerà? Chi avrà la meglio?”. La dittatura del proletariato è la lotta più accanita, più furiosa di tutte, nella quale il proletariato deve combattere contro tutto il mondo, poiché tutto il mondo si è messo contro di noi, sostenendo </a:t>
            </a:r>
            <a:r>
              <a:rPr lang="it-IT" dirty="0" err="1"/>
              <a:t>Kolciak</a:t>
            </a:r>
            <a:r>
              <a:rPr lang="it-IT" dirty="0"/>
              <a:t> e </a:t>
            </a:r>
            <a:r>
              <a:rPr lang="it-IT" dirty="0" err="1"/>
              <a:t>Denikin</a:t>
            </a:r>
            <a:r>
              <a:rPr lang="it-IT" dirty="0"/>
              <a:t>. </a:t>
            </a:r>
          </a:p>
          <a:p>
            <a:endParaRPr lang="it-IT" dirty="0"/>
          </a:p>
        </p:txBody>
      </p:sp>
      <p:sp>
        <p:nvSpPr>
          <p:cNvPr id="4" name="Segnaposto data 3"/>
          <p:cNvSpPr>
            <a:spLocks noGrp="1"/>
          </p:cNvSpPr>
          <p:nvPr>
            <p:ph type="dt" sz="half" idx="10"/>
          </p:nvPr>
        </p:nvSpPr>
        <p:spPr/>
        <p:txBody>
          <a:bodyPr/>
          <a:lstStyle/>
          <a:p>
            <a:fld id="{3A70132C-EF77-4354-AFF3-D23921B34EDE}"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11</a:t>
            </a:fld>
            <a:endParaRPr lang="it-IT"/>
          </a:p>
        </p:txBody>
      </p:sp>
    </p:spTree>
    <p:extLst>
      <p:ext uri="{BB962C8B-B14F-4D97-AF65-F5344CB8AC3E}">
        <p14:creationId xmlns:p14="http://schemas.microsoft.com/office/powerpoint/2010/main" val="2317642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arriverà prima?</a:t>
            </a:r>
            <a:endParaRPr lang="it-IT" dirty="0"/>
          </a:p>
        </p:txBody>
      </p:sp>
      <p:sp>
        <p:nvSpPr>
          <p:cNvPr id="3" name="Segnaposto contenuto 2"/>
          <p:cNvSpPr>
            <a:spLocks noGrp="1"/>
          </p:cNvSpPr>
          <p:nvPr>
            <p:ph idx="1"/>
          </p:nvPr>
        </p:nvSpPr>
        <p:spPr/>
        <p:txBody>
          <a:bodyPr>
            <a:normAutofit fontScale="47500" lnSpcReduction="20000"/>
          </a:bodyPr>
          <a:lstStyle/>
          <a:p>
            <a:r>
              <a:rPr lang="it-IT" dirty="0"/>
              <a:t>Ecco perché dico che la Nuova politica economica ha importanza anche per quanto concerne l’insegnamento. Voi qui parlate di come bisogna insegnare. Voi dovete giungere alla conclusione che</a:t>
            </a:r>
            <a:r>
              <a:rPr lang="it-IT" u="sng" dirty="0"/>
              <a:t> non c’è posto fra noi per chi non ha studiato abbastanza</a:t>
            </a:r>
            <a:r>
              <a:rPr lang="it-IT" dirty="0"/>
              <a:t>. Quando ci sarà il comunismo, l’insegnamento sarà meno rigido. Ora, tuttavia, dico che l’insegnamento, di fronte alle rovine, non può non essere severo</a:t>
            </a:r>
            <a:r>
              <a:rPr lang="it-IT" dirty="0" smtClean="0"/>
              <a:t>.</a:t>
            </a:r>
            <a:r>
              <a:rPr lang="it-IT" i="1" dirty="0" smtClean="0"/>
              <a:t> </a:t>
            </a:r>
            <a:r>
              <a:rPr lang="it-IT" i="1" dirty="0"/>
              <a:t>Sapremo lavorare per noi stessi?</a:t>
            </a:r>
            <a:r>
              <a:rPr lang="it-IT" dirty="0"/>
              <a:t> </a:t>
            </a:r>
            <a:endParaRPr lang="it-IT" dirty="0" smtClean="0"/>
          </a:p>
          <a:p>
            <a:r>
              <a:rPr lang="it-IT" dirty="0"/>
              <a:t>Siate tutti degli amministratori. I capitalisti si troveranno accanto a voi, accanto a voi si troveranno anche i capitalisti stranieri, concessionari e appaltatori, essi vi deruberanno di grosse percentuali di profitto, si arricchiranno accanto a voi. Si arricchiscano pure, ma voi imparerete da loro ad amministrare e soltanto allora potrete edificare una repubblica comunista. Dal punto di vista della </a:t>
            </a:r>
            <a:r>
              <a:rPr lang="it-IT" u="sng" dirty="0"/>
              <a:t>necessità di imparare rapidamente, qualsiasi rilassamento sarebbe un grave delitto</a:t>
            </a:r>
            <a:r>
              <a:rPr lang="it-IT" dirty="0"/>
              <a:t>. E questa scienza, scienza difficile, severa, talvolta perfino crudele, la dobbiamo affrontare, poiché non c’è altra via d’uscita</a:t>
            </a:r>
            <a:r>
              <a:rPr lang="it-IT" dirty="0" smtClean="0"/>
              <a:t>.</a:t>
            </a:r>
          </a:p>
          <a:p>
            <a:r>
              <a:rPr lang="it-IT" dirty="0"/>
              <a:t>Lo Stato deve imparare a commerciare in modo che l’industria possa soddisfare i bisogni dei contadini e che i contadini soddisfino mediante il commercio i propri bisogni. Dobbiamo far sì che ogni lavoratore possa dare il suo contributo al consolidamento dello Stato operaio e contadino. Solo allora si potrà creare la grande industria. </a:t>
            </a:r>
          </a:p>
          <a:p>
            <a:r>
              <a:rPr lang="it-IT" dirty="0"/>
              <a:t>Questa convinzione deve penetrare nelle masse e non solo penetrare nelle masse, ma essere tradotta in pratica. Di qui, ripeto, derivano i problemi dei </a:t>
            </a:r>
            <a:r>
              <a:rPr lang="it-IT" u="sng" dirty="0"/>
              <a:t>Centri di educazione politica</a:t>
            </a:r>
            <a:r>
              <a:rPr lang="it-IT" dirty="0"/>
              <a:t>. Dopo ogni profondo rivolgimento politico, il popolo ha bisogno di molto tempo per rendersene completamente conto. E qui sorge il problema: ha imparato il popolo quanto gli è stato insegnato? Purtroppo, con grande rincrescimento, dobbiamo rispondere negativamente. Altrimenti saremmo giunti molto più presto, per una via molto più breve, alla creazione della grande industria. </a:t>
            </a:r>
          </a:p>
          <a:p>
            <a:endParaRPr lang="it-IT" dirty="0"/>
          </a:p>
        </p:txBody>
      </p:sp>
      <p:sp>
        <p:nvSpPr>
          <p:cNvPr id="4" name="Segnaposto data 3"/>
          <p:cNvSpPr>
            <a:spLocks noGrp="1"/>
          </p:cNvSpPr>
          <p:nvPr>
            <p:ph type="dt" sz="half" idx="10"/>
          </p:nvPr>
        </p:nvSpPr>
        <p:spPr/>
        <p:txBody>
          <a:bodyPr/>
          <a:lstStyle/>
          <a:p>
            <a:fld id="{ACE770FE-903A-40EC-8328-F0F8ECB2DA49}"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12</a:t>
            </a:fld>
            <a:endParaRPr lang="it-IT"/>
          </a:p>
        </p:txBody>
      </p:sp>
    </p:spTree>
    <p:extLst>
      <p:ext uri="{BB962C8B-B14F-4D97-AF65-F5344CB8AC3E}">
        <p14:creationId xmlns:p14="http://schemas.microsoft.com/office/powerpoint/2010/main" val="3550679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arriverà prima?</a:t>
            </a:r>
            <a:endParaRPr lang="it-IT" dirty="0"/>
          </a:p>
        </p:txBody>
      </p:sp>
      <p:sp>
        <p:nvSpPr>
          <p:cNvPr id="3" name="Segnaposto contenuto 2"/>
          <p:cNvSpPr>
            <a:spLocks noGrp="1"/>
          </p:cNvSpPr>
          <p:nvPr>
            <p:ph idx="1"/>
          </p:nvPr>
        </p:nvSpPr>
        <p:spPr/>
        <p:txBody>
          <a:bodyPr>
            <a:normAutofit fontScale="55000" lnSpcReduction="20000"/>
          </a:bodyPr>
          <a:lstStyle/>
          <a:p>
            <a:r>
              <a:rPr lang="it-IT" u="sng" dirty="0"/>
              <a:t>Elevare il livello culturale è uno dei compiti più immediati.</a:t>
            </a:r>
            <a:r>
              <a:rPr lang="it-IT" dirty="0"/>
              <a:t> È il compito dei Centri di educazione politica, se questi sapranno servire la causa dell’«educazione politica», dato che questo è il nome scelto. </a:t>
            </a:r>
          </a:p>
          <a:p>
            <a:r>
              <a:rPr lang="it-IT" dirty="0"/>
              <a:t>Spero veramente che cacceremo dal nostro partito da cento a duecentomila comunisti, individui che si sono insinuati nel partito e che non soltanto non sanno lottare contro il burocratismo e la corruzione, ma intralciano tale lotta. </a:t>
            </a:r>
          </a:p>
          <a:p>
            <a:r>
              <a:rPr lang="it-IT" dirty="0"/>
              <a:t> </a:t>
            </a:r>
          </a:p>
          <a:p>
            <a:r>
              <a:rPr lang="it-IT" i="1" dirty="0"/>
              <a:t>I compiti dei Centri di educazione politica</a:t>
            </a:r>
            <a:endParaRPr lang="it-IT" dirty="0"/>
          </a:p>
          <a:p>
            <a:r>
              <a:rPr lang="it-IT" dirty="0"/>
              <a:t>Epurare il nostro partito di cento o duecentomila comunisti sarà cosa utile, ma è una parte minima di quel che dobbiamo fare. Bisogna che i Centri di educazione politica indirizzino tutto il loro lavoro verso questo obiettivo. Si deve lottare contro l’analfabetismo, ma saper leggere e scrivere non basta ancora,</a:t>
            </a:r>
            <a:r>
              <a:rPr lang="it-IT" u="sng" dirty="0"/>
              <a:t> occorre quella cultura che insegna a lottare contro il burocratismo e la corruzione.</a:t>
            </a:r>
            <a:r>
              <a:rPr lang="it-IT" dirty="0"/>
              <a:t> È questa una piaga che nessuna vittoria militare e nessuna trasformazione politica potrà guarire. In realtà questa piaga non si può guarire con le vittorie militari e con le riforme politiche, ma col solo progresso culturale. E questo compito è affidato ai Centri di educazione politica.</a:t>
            </a:r>
          </a:p>
        </p:txBody>
      </p:sp>
      <p:sp>
        <p:nvSpPr>
          <p:cNvPr id="4" name="Segnaposto data 3"/>
          <p:cNvSpPr>
            <a:spLocks noGrp="1"/>
          </p:cNvSpPr>
          <p:nvPr>
            <p:ph type="dt" sz="half" idx="10"/>
          </p:nvPr>
        </p:nvSpPr>
        <p:spPr/>
        <p:txBody>
          <a:bodyPr/>
          <a:lstStyle/>
          <a:p>
            <a:fld id="{A79D0163-7E6C-4F58-88A4-C702933A279A}"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13</a:t>
            </a:fld>
            <a:endParaRPr lang="it-IT"/>
          </a:p>
        </p:txBody>
      </p:sp>
    </p:spTree>
    <p:extLst>
      <p:ext uri="{BB962C8B-B14F-4D97-AF65-F5344CB8AC3E}">
        <p14:creationId xmlns:p14="http://schemas.microsoft.com/office/powerpoint/2010/main" val="1707898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arriverà prima?</a:t>
            </a:r>
            <a:endParaRPr lang="it-IT" dirty="0"/>
          </a:p>
        </p:txBody>
      </p:sp>
      <p:sp>
        <p:nvSpPr>
          <p:cNvPr id="3" name="Segnaposto contenuto 2"/>
          <p:cNvSpPr>
            <a:spLocks noGrp="1"/>
          </p:cNvSpPr>
          <p:nvPr>
            <p:ph idx="1"/>
          </p:nvPr>
        </p:nvSpPr>
        <p:spPr/>
        <p:txBody>
          <a:bodyPr>
            <a:normAutofit fontScale="85000" lnSpcReduction="20000"/>
          </a:bodyPr>
          <a:lstStyle/>
          <a:p>
            <a:r>
              <a:rPr lang="it-IT" dirty="0"/>
              <a:t>Noi facciamo propaganda contro la barbarie e contro piaghe quali la corruzione, e spero che anche voi la facciate, ma l’educazione politica non consiste tutta quanta in questa propaganda, essa significa risultati pratici, significa insegnare al popolo il modo come raggiungere tali risultati, significa dare agli altri il buon esempio non come membri di un comitato esecutivo, ma come semplici cittadini, i quali, essendo politicamente più educati degli altri, sono capaci non soltanto di inveire contro ogni manifestazione di burocratismo — abitudine quanto mai diffusa — ma di far vedere come si fa in pratica a vincere questo male.</a:t>
            </a:r>
          </a:p>
        </p:txBody>
      </p:sp>
      <p:sp>
        <p:nvSpPr>
          <p:cNvPr id="4" name="Segnaposto data 3"/>
          <p:cNvSpPr>
            <a:spLocks noGrp="1"/>
          </p:cNvSpPr>
          <p:nvPr>
            <p:ph type="dt" sz="half" idx="10"/>
          </p:nvPr>
        </p:nvSpPr>
        <p:spPr/>
        <p:txBody>
          <a:bodyPr/>
          <a:lstStyle/>
          <a:p>
            <a:fld id="{0C657538-F79A-4E8E-B451-DE38680342DA}"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14</a:t>
            </a:fld>
            <a:endParaRPr lang="it-IT"/>
          </a:p>
        </p:txBody>
      </p:sp>
    </p:spTree>
    <p:extLst>
      <p:ext uri="{BB962C8B-B14F-4D97-AF65-F5344CB8AC3E}">
        <p14:creationId xmlns:p14="http://schemas.microsoft.com/office/powerpoint/2010/main" val="4240687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arriverà prima?</a:t>
            </a:r>
            <a:endParaRPr lang="it-IT" dirty="0"/>
          </a:p>
        </p:txBody>
      </p:sp>
      <p:sp>
        <p:nvSpPr>
          <p:cNvPr id="3" name="Segnaposto contenuto 2"/>
          <p:cNvSpPr>
            <a:spLocks noGrp="1"/>
          </p:cNvSpPr>
          <p:nvPr>
            <p:ph idx="1"/>
          </p:nvPr>
        </p:nvSpPr>
        <p:spPr/>
        <p:txBody>
          <a:bodyPr>
            <a:normAutofit fontScale="55000" lnSpcReduction="20000"/>
          </a:bodyPr>
          <a:lstStyle/>
          <a:p>
            <a:r>
              <a:rPr lang="it-IT" dirty="0"/>
              <a:t>II problema culturale non può essere risolto con la stessa rapidità dei problemi politici e militari. Occorre capire che le condizioni in cui si compie il movimento in avanti non sono più quelle di un tempo. È possibile conseguire una vittoria politica nel volgere di poche settimane in un’epoca di crisi acuta. È possibile vincere in guerra in qualche mese, ma</a:t>
            </a:r>
            <a:r>
              <a:rPr lang="it-IT" u="sng" dirty="0"/>
              <a:t> non è possibile vincere sul piano culturale in così poco tempo</a:t>
            </a:r>
            <a:r>
              <a:rPr lang="it-IT" dirty="0"/>
              <a:t>; qui per la natura stessa delle cose occorre un termine più lungo, e a questo termine più lungo ci si deve adattare, calcolando giustamente il proprio lavoro, dando prova della massima tenacia, costanza e sistematicità. Senza queste qualità non è neppure possibile accingersi al compito di educare politicamente.</a:t>
            </a:r>
            <a:r>
              <a:rPr lang="it-IT" u="sng" dirty="0"/>
              <a:t> E i risultati dell’educazione politica si possono misurare soltanto attraverso i progressi economici.</a:t>
            </a:r>
            <a:r>
              <a:rPr lang="it-IT" dirty="0"/>
              <a:t> Non è soltanto necessario distruggere l’analfabetismo e la corruzione che alligna sul terreno dell’analfabetismo, ma bisogna che la nostra propaganda, i nostri testi, i nostri opuscoli siano effettivamente assimilati dal popolo e che come risultato si abbia un miglioramento dell’economia nazionale. Ecco, con la nostra Nuova politica economica, quali sono i compiti del Centro di educazione politica, e vorrei sperare che, grazie al nostro congresso, grandi successi saranno conseguiti in questo campo. </a:t>
            </a:r>
          </a:p>
          <a:p>
            <a:r>
              <a:rPr lang="it-IT" dirty="0"/>
              <a:t> </a:t>
            </a:r>
          </a:p>
          <a:p>
            <a:endParaRPr lang="it-IT" dirty="0"/>
          </a:p>
        </p:txBody>
      </p:sp>
      <p:sp>
        <p:nvSpPr>
          <p:cNvPr id="4" name="Segnaposto data 3"/>
          <p:cNvSpPr>
            <a:spLocks noGrp="1"/>
          </p:cNvSpPr>
          <p:nvPr>
            <p:ph type="dt" sz="half" idx="10"/>
          </p:nvPr>
        </p:nvSpPr>
        <p:spPr/>
        <p:txBody>
          <a:bodyPr/>
          <a:lstStyle/>
          <a:p>
            <a:fld id="{74F9DA3D-11CC-4D1B-A303-002D7B2C7762}"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15</a:t>
            </a:fld>
            <a:endParaRPr lang="it-IT"/>
          </a:p>
        </p:txBody>
      </p:sp>
    </p:spTree>
    <p:extLst>
      <p:ext uri="{BB962C8B-B14F-4D97-AF65-F5344CB8AC3E}">
        <p14:creationId xmlns:p14="http://schemas.microsoft.com/office/powerpoint/2010/main" val="42950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Prefazione all’edizione francese e tedesca. 06.07.1920</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Pacifisti e socialisti s’affaccendavano (03.03.’18 e 18.06.’18) per dimostrare che </a:t>
            </a:r>
            <a:r>
              <a:rPr lang="it-IT" u="sng" dirty="0" smtClean="0"/>
              <a:t>pace e riforme</a:t>
            </a:r>
            <a:r>
              <a:rPr lang="it-IT" dirty="0" smtClean="0"/>
              <a:t> sono possibili sotto l’imperialismo. </a:t>
            </a:r>
            <a:r>
              <a:rPr lang="it-IT" dirty="0" err="1" smtClean="0"/>
              <a:t>Kautskismo</a:t>
            </a:r>
            <a:r>
              <a:rPr lang="it-IT" dirty="0" smtClean="0"/>
              <a:t>: nascondere la profondità delle contraddizioni dell’imperialismo e l’inevitabilità della crisi rivoluzionaria che ne erompe. Parassitismo e putrefazione del capitalismo. Corruzione dell’aristocrazia operaia, puntello sociale della borghesia.</a:t>
            </a:r>
          </a:p>
          <a:p>
            <a:r>
              <a:rPr lang="it-IT" dirty="0" smtClean="0"/>
              <a:t>Se non si comprendono le radici economiche del fenomeno.. Non è possibile fare nemmeno un passo verso la soluzione dei problemi pratici.. Della futura rivoluzione sociale.</a:t>
            </a:r>
            <a:endParaRPr lang="it-IT" dirty="0"/>
          </a:p>
        </p:txBody>
      </p:sp>
      <p:sp>
        <p:nvSpPr>
          <p:cNvPr id="4" name="Segnaposto data 3"/>
          <p:cNvSpPr>
            <a:spLocks noGrp="1"/>
          </p:cNvSpPr>
          <p:nvPr>
            <p:ph type="dt" sz="half" idx="10"/>
          </p:nvPr>
        </p:nvSpPr>
        <p:spPr/>
        <p:txBody>
          <a:bodyPr/>
          <a:lstStyle/>
          <a:p>
            <a:fld id="{6093BAAF-C581-41B8-92A0-E97C19954D3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2</a:t>
            </a:fld>
            <a:endParaRPr lang="it-IT"/>
          </a:p>
        </p:txBody>
      </p:sp>
    </p:spTree>
    <p:extLst>
      <p:ext uri="{BB962C8B-B14F-4D97-AF65-F5344CB8AC3E}">
        <p14:creationId xmlns:p14="http://schemas.microsoft.com/office/powerpoint/2010/main" val="261033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Concentrazione</a:t>
            </a:r>
            <a:r>
              <a:rPr lang="it-IT" dirty="0" smtClean="0"/>
              <a:t> di produzione e monopoli</a:t>
            </a:r>
            <a:endParaRPr lang="it-IT" dirty="0"/>
          </a:p>
        </p:txBody>
      </p:sp>
      <p:sp>
        <p:nvSpPr>
          <p:cNvPr id="3" name="Segnaposto contenuto 2"/>
          <p:cNvSpPr>
            <a:spLocks noGrp="1"/>
          </p:cNvSpPr>
          <p:nvPr>
            <p:ph idx="1"/>
          </p:nvPr>
        </p:nvSpPr>
        <p:spPr/>
        <p:txBody>
          <a:bodyPr>
            <a:normAutofit fontScale="92500" lnSpcReduction="20000"/>
          </a:bodyPr>
          <a:lstStyle/>
          <a:p>
            <a:r>
              <a:rPr lang="it-IT" i="1" dirty="0" smtClean="0"/>
              <a:t>Combinazione</a:t>
            </a:r>
            <a:r>
              <a:rPr lang="it-IT" dirty="0" smtClean="0"/>
              <a:t> delle imprese miste (unione di diversi rami industriali, sia di fasi successive alla lavorazione di materie prime, sia di rami ausiliari. </a:t>
            </a:r>
            <a:r>
              <a:rPr lang="it-IT" dirty="0" err="1" smtClean="0"/>
              <a:t>Hilferding</a:t>
            </a:r>
            <a:r>
              <a:rPr lang="it-IT" dirty="0" smtClean="0"/>
              <a:t>: 1. maggiore stabilità al saggio di profitto; 2. elimina il commercio; 3. amplia possibilità di progresso tecnico (extraprofitti) rispetto all’impresa non combinata; 4. rafforza nella concorrenza in periodi di depressione.</a:t>
            </a:r>
          </a:p>
          <a:p>
            <a:r>
              <a:rPr lang="it-IT" dirty="0" smtClean="0"/>
              <a:t>Quelle semplici sono schiacciate tra l’alto prezzo dei materiali e il basso prezzo dei prodotti fabbricati (</a:t>
            </a:r>
            <a:r>
              <a:rPr lang="it-IT" dirty="0" err="1" smtClean="0"/>
              <a:t>Heymann</a:t>
            </a:r>
            <a:r>
              <a:rPr lang="it-IT" dirty="0" smtClean="0"/>
              <a:t>).</a:t>
            </a:r>
            <a:endParaRPr lang="it-IT" dirty="0"/>
          </a:p>
        </p:txBody>
      </p:sp>
      <p:sp>
        <p:nvSpPr>
          <p:cNvPr id="4" name="Segnaposto data 3"/>
          <p:cNvSpPr>
            <a:spLocks noGrp="1"/>
          </p:cNvSpPr>
          <p:nvPr>
            <p:ph type="dt" sz="half" idx="10"/>
          </p:nvPr>
        </p:nvSpPr>
        <p:spPr/>
        <p:txBody>
          <a:bodyPr/>
          <a:lstStyle/>
          <a:p>
            <a:fld id="{67D84876-70BB-4433-9894-89CC77E31572}"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3</a:t>
            </a:fld>
            <a:endParaRPr lang="it-IT"/>
          </a:p>
        </p:txBody>
      </p:sp>
    </p:spTree>
    <p:extLst>
      <p:ext uri="{BB962C8B-B14F-4D97-AF65-F5344CB8AC3E}">
        <p14:creationId xmlns:p14="http://schemas.microsoft.com/office/powerpoint/2010/main" val="3112098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Monopoli, macchine, brevetti, invenzioni, riduzione di costi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Dopo la crisi del 1873 sviluppo dei cartelli; dopo la crisi 1900-’03 diventano basi di tutta la vita economica (accordo su condizioni di vendita, termini di pagamento, ripartiscono i mercati, quantità da produrre, fissano prezzi, ripartiscono i profitti), </a:t>
            </a:r>
            <a:r>
              <a:rPr lang="it-IT" i="1" dirty="0" smtClean="0"/>
              <a:t>trust</a:t>
            </a:r>
            <a:r>
              <a:rPr lang="it-IT" dirty="0" smtClean="0"/>
              <a:t>: imperialismo. </a:t>
            </a:r>
            <a:r>
              <a:rPr lang="it-IT" i="1" dirty="0" smtClean="0"/>
              <a:t>Socializzazione</a:t>
            </a:r>
            <a:r>
              <a:rPr lang="it-IT" dirty="0" smtClean="0"/>
              <a:t> della produzione: consorzi, accordi di ripartizioni (materie prime, f-l qualificata, mezzi di comunicazione, trasporto), appropriazione </a:t>
            </a:r>
            <a:r>
              <a:rPr lang="it-IT" i="1" dirty="0" smtClean="0"/>
              <a:t>privata</a:t>
            </a:r>
            <a:r>
              <a:rPr lang="it-IT" dirty="0" smtClean="0"/>
              <a:t>. Lotta per l’organizzazione c/ gli autonomi. </a:t>
            </a:r>
            <a:r>
              <a:rPr lang="it-IT" u="sng" dirty="0" smtClean="0"/>
              <a:t>Rapporto di padronanza</a:t>
            </a:r>
            <a:r>
              <a:rPr lang="it-IT" dirty="0" smtClean="0"/>
              <a:t>. False notizie.</a:t>
            </a:r>
          </a:p>
          <a:p>
            <a:r>
              <a:rPr lang="it-IT" dirty="0" smtClean="0"/>
              <a:t>Sproporzione tra lo sviluppo dell’industria e dell’agricoltura. Caos produttivo, aumento del rischio, dei capitali, della speculazione. </a:t>
            </a:r>
          </a:p>
        </p:txBody>
      </p:sp>
      <p:sp>
        <p:nvSpPr>
          <p:cNvPr id="4" name="Segnaposto data 3"/>
          <p:cNvSpPr>
            <a:spLocks noGrp="1"/>
          </p:cNvSpPr>
          <p:nvPr>
            <p:ph type="dt" sz="half" idx="10"/>
          </p:nvPr>
        </p:nvSpPr>
        <p:spPr/>
        <p:txBody>
          <a:bodyPr/>
          <a:lstStyle/>
          <a:p>
            <a:fld id="{61546E45-9A28-4B11-979F-22FE1ED8E903}"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4</a:t>
            </a:fld>
            <a:endParaRPr lang="it-IT"/>
          </a:p>
        </p:txBody>
      </p:sp>
    </p:spTree>
    <p:extLst>
      <p:ext uri="{BB962C8B-B14F-4D97-AF65-F5344CB8AC3E}">
        <p14:creationId xmlns:p14="http://schemas.microsoft.com/office/powerpoint/2010/main" val="70308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Funzione delle banche e capitale finanziario, oligarchia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Intermediarie nei pagamenti. Da capitale liquido inattivo a attivo. </a:t>
            </a:r>
            <a:r>
              <a:rPr lang="it-IT" i="1" dirty="0" smtClean="0"/>
              <a:t>Concentrazione</a:t>
            </a:r>
            <a:r>
              <a:rPr lang="it-IT" dirty="0" smtClean="0"/>
              <a:t>, annessione delle piccole, filiali, «partecipazione» = </a:t>
            </a:r>
            <a:r>
              <a:rPr lang="it-IT" i="1" dirty="0" smtClean="0"/>
              <a:t>centralizzazione</a:t>
            </a:r>
            <a:r>
              <a:rPr lang="it-IT" dirty="0" smtClean="0"/>
              <a:t>, rete bancaria. Capitalista collettivo unico, controllo delle operazioni industriali. </a:t>
            </a:r>
            <a:r>
              <a:rPr lang="it-IT" i="1" dirty="0" smtClean="0"/>
              <a:t>Trust</a:t>
            </a:r>
            <a:r>
              <a:rPr lang="it-IT" dirty="0" smtClean="0"/>
              <a:t> delle banche: reciproci accordi monopolistici. Direttori di banche nei consigli d’amministrazione di imprese industriali e commerciali e viceversa. Carattere universale degli istituti finanziari (studi tecnici e comando).</a:t>
            </a:r>
          </a:p>
          <a:p>
            <a:r>
              <a:rPr lang="it-IT" dirty="0" smtClean="0"/>
              <a:t>Capitale bancario impiegato da industriali. Collusione con i parlamenti. «Sistema della partecipazione», </a:t>
            </a:r>
            <a:r>
              <a:rPr lang="it-IT" i="1" dirty="0" err="1" smtClean="0"/>
              <a:t>holdings</a:t>
            </a:r>
            <a:r>
              <a:rPr lang="it-IT" dirty="0" smtClean="0"/>
              <a:t> o società a catena, oggi. «Democratizzazione del capitale»: le società madri non responsabili delle società figlie, indipendenti. Oligarchia finanziaria: controllo governi e stampa.  Acquisto, risanamento o riorganizzazione delle imprese dissestate come guadagno delle banche. Penetrazione in tutti i campi della vita pubblica.</a:t>
            </a:r>
          </a:p>
          <a:p>
            <a:r>
              <a:rPr lang="it-IT" dirty="0" smtClean="0"/>
              <a:t>1910: Inghilterra, Usa, Francia, Germania possiedono 479mrd di franchi (80% del cap. finanziario internazionale). Il resto del mondo è debitore o tributario di questi Stati quali banchieri internazionali. </a:t>
            </a:r>
            <a:endParaRPr lang="it-IT"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5</a:t>
            </a:fld>
            <a:endParaRPr lang="it-IT"/>
          </a:p>
        </p:txBody>
      </p:sp>
    </p:spTree>
    <p:extLst>
      <p:ext uri="{BB962C8B-B14F-4D97-AF65-F5344CB8AC3E}">
        <p14:creationId xmlns:p14="http://schemas.microsoft.com/office/powerpoint/2010/main" val="3837571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Esportazione di capitale, spartizione del mondo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Eccedenza di capitali. Più alto tasso di profitto all’estero e più alto tasso di </a:t>
            </a:r>
            <a:r>
              <a:rPr lang="it-IT" i="1" dirty="0" err="1" smtClean="0"/>
              <a:t>pv</a:t>
            </a:r>
            <a:r>
              <a:rPr lang="it-IT" dirty="0" smtClean="0"/>
              <a:t> nella madrepatria. «Buone relazioni» per affari redditizi (vantaggi commerciali, stazione di carbone, porti, concessioni, commissione di armi). </a:t>
            </a:r>
            <a:r>
              <a:rPr lang="it-IT" i="1" dirty="0" smtClean="0"/>
              <a:t>Mezzo</a:t>
            </a:r>
            <a:r>
              <a:rPr lang="it-IT" dirty="0" smtClean="0"/>
              <a:t> anche per esportazione di merci. Corruzione. </a:t>
            </a:r>
          </a:p>
          <a:p>
            <a:r>
              <a:rPr lang="it-IT" dirty="0" err="1" smtClean="0"/>
              <a:t>Supermonopolio</a:t>
            </a:r>
            <a:r>
              <a:rPr lang="it-IT" dirty="0" smtClean="0"/>
              <a:t>. 1900: AEG domina 175/200 società («partecipazione»), 34 rappresentanze estere, 12</a:t>
            </a:r>
            <a:r>
              <a:rPr lang="it-IT" dirty="0"/>
              <a:t> </a:t>
            </a:r>
            <a:r>
              <a:rPr lang="it-IT" dirty="0" err="1" smtClean="0"/>
              <a:t>s.p.a.</a:t>
            </a:r>
            <a:r>
              <a:rPr lang="it-IT" dirty="0" smtClean="0"/>
              <a:t> in oltre 10 stati. Impresa combinata: 16 società di produzione (aerei, auto). 1907: Germania, Austria Russia, Olanda, Danimarca, Svizzera, Turchia, Balcani.</a:t>
            </a:r>
          </a:p>
          <a:p>
            <a:r>
              <a:rPr lang="it-IT" dirty="0" smtClean="0"/>
              <a:t>GEC americana e Canada.</a:t>
            </a:r>
          </a:p>
          <a:p>
            <a:r>
              <a:rPr lang="it-IT" i="1" dirty="0"/>
              <a:t>Die </a:t>
            </a:r>
            <a:r>
              <a:rPr lang="it-IT" i="1" dirty="0" err="1"/>
              <a:t>Bank</a:t>
            </a:r>
            <a:r>
              <a:rPr lang="it-IT" dirty="0"/>
              <a:t>: Monopolio privato controllato dallo stato (potassa, petrolio, elettricità). Risanamento</a:t>
            </a:r>
            <a:r>
              <a:rPr lang="it-IT" dirty="0" smtClean="0"/>
              <a:t>.</a:t>
            </a:r>
          </a:p>
          <a:p>
            <a:r>
              <a:rPr lang="it-IT" dirty="0" err="1" smtClean="0"/>
              <a:t>Hilferding</a:t>
            </a:r>
            <a:r>
              <a:rPr lang="it-IT" dirty="0" smtClean="0"/>
              <a:t>: «il capitale finanziario non vuole libertà ma egemonia»</a:t>
            </a:r>
            <a:endParaRPr lang="it-IT"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6</a:t>
            </a:fld>
            <a:endParaRPr lang="it-IT"/>
          </a:p>
        </p:txBody>
      </p:sp>
    </p:spTree>
    <p:extLst>
      <p:ext uri="{BB962C8B-B14F-4D97-AF65-F5344CB8AC3E}">
        <p14:creationId xmlns:p14="http://schemas.microsoft.com/office/powerpoint/2010/main" val="272638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5 contrassegni di una fase, stadio dell’economia</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1.Concentrazione produttiva, e monopoli.</a:t>
            </a:r>
          </a:p>
          <a:p>
            <a:r>
              <a:rPr lang="it-IT" dirty="0" smtClean="0"/>
              <a:t>2. capitale finanziario, oligarchia finanziaria.</a:t>
            </a:r>
          </a:p>
          <a:p>
            <a:r>
              <a:rPr lang="it-IT" dirty="0" smtClean="0"/>
              <a:t>3. esportazione di capitali.</a:t>
            </a:r>
          </a:p>
          <a:p>
            <a:r>
              <a:rPr lang="it-IT" dirty="0" smtClean="0"/>
              <a:t>4. monopoli internazionali, spartizione del mondo.</a:t>
            </a:r>
          </a:p>
          <a:p>
            <a:r>
              <a:rPr lang="it-IT" dirty="0" smtClean="0"/>
              <a:t>5. ripartizione della terra tra le maggiori potenze capitalistiche.</a:t>
            </a:r>
          </a:p>
          <a:p>
            <a:r>
              <a:rPr lang="it-IT" dirty="0" smtClean="0"/>
              <a:t>Trapasso dalla </a:t>
            </a:r>
            <a:r>
              <a:rPr lang="it-IT" i="1" dirty="0" smtClean="0"/>
              <a:t>quantità</a:t>
            </a:r>
            <a:r>
              <a:rPr lang="it-IT" dirty="0" smtClean="0"/>
              <a:t> alla </a:t>
            </a:r>
            <a:r>
              <a:rPr lang="it-IT" i="1" dirty="0" smtClean="0"/>
              <a:t>qualità</a:t>
            </a:r>
            <a:r>
              <a:rPr lang="it-IT" dirty="0" smtClean="0"/>
              <a:t>, nella natura e nella società ogni limite è convenzionale e mobile. Tendenza alla violenza e alla reazione. </a:t>
            </a:r>
            <a:r>
              <a:rPr lang="it-IT" dirty="0" err="1" smtClean="0"/>
              <a:t>Hobson</a:t>
            </a:r>
            <a:r>
              <a:rPr lang="it-IT" dirty="0" smtClean="0"/>
              <a:t>: a) concorrenza di diversi imperialismi, b) prevalenza del finanziere sul commerciante. Non separabilità della politica dall’economia. Negazione dell’</a:t>
            </a:r>
            <a:r>
              <a:rPr lang="it-IT" dirty="0" err="1" smtClean="0"/>
              <a:t>ultraimperialismo</a:t>
            </a:r>
            <a:r>
              <a:rPr lang="it-IT" dirty="0" smtClean="0"/>
              <a:t> (</a:t>
            </a:r>
            <a:r>
              <a:rPr lang="it-IT" dirty="0" err="1" smtClean="0"/>
              <a:t>Kautsky</a:t>
            </a:r>
            <a:r>
              <a:rPr lang="it-IT" dirty="0" smtClean="0"/>
              <a:t>). Inasprimento invece delle sperequazioni e contraddizioni.</a:t>
            </a:r>
          </a:p>
          <a:p>
            <a:r>
              <a:rPr lang="it-IT" dirty="0" smtClean="0"/>
              <a:t>Dalla ripartizione pacifica alla non pacifica. Il più rapido sviluppo si attua nelle colonie e paesi transoceanici. </a:t>
            </a:r>
            <a:endParaRPr lang="it-IT"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7</a:t>
            </a:fld>
            <a:endParaRPr lang="it-IT"/>
          </a:p>
        </p:txBody>
      </p:sp>
    </p:spTree>
    <p:extLst>
      <p:ext uri="{BB962C8B-B14F-4D97-AF65-F5344CB8AC3E}">
        <p14:creationId xmlns:p14="http://schemas.microsoft.com/office/powerpoint/2010/main" val="358027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Parassitismo e putrefazione del capitalismo</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Possibilità economica di fermare artificiosamente il progresso tecnico. </a:t>
            </a:r>
            <a:r>
              <a:rPr lang="it-IT" i="1" dirty="0" smtClean="0"/>
              <a:t>Tendenza</a:t>
            </a:r>
            <a:r>
              <a:rPr lang="it-IT" dirty="0" smtClean="0"/>
              <a:t> alla stagnazione e putrefazione del monopolio (però rapido incremento del capitalismo più sperequato. Imputridimento dei paesi più forti). Aumento dei </a:t>
            </a:r>
            <a:r>
              <a:rPr lang="it-IT" i="1" dirty="0" err="1" smtClean="0"/>
              <a:t>rentiers</a:t>
            </a:r>
            <a:r>
              <a:rPr lang="it-IT" i="1" dirty="0" smtClean="0"/>
              <a:t>, </a:t>
            </a:r>
            <a:r>
              <a:rPr lang="it-IT" dirty="0" smtClean="0"/>
              <a:t>distacco dalla produzione (stato </a:t>
            </a:r>
            <a:r>
              <a:rPr lang="it-IT" i="1" dirty="0" smtClean="0"/>
              <a:t>rentier</a:t>
            </a:r>
            <a:r>
              <a:rPr lang="it-IT" dirty="0" smtClean="0"/>
              <a:t> o usuraio e stati debitori). La marina da guerra inglese funziona da ufficiale giudiziario in caso di sommossa dei debitori. Inghilterra: da stato industriale a stato creditore.</a:t>
            </a:r>
          </a:p>
          <a:p>
            <a:r>
              <a:rPr lang="it-IT" dirty="0" smtClean="0"/>
              <a:t>Corrompe lo strato superiore del proletariato, rafforza l’opportunismo. </a:t>
            </a:r>
            <a:r>
              <a:rPr lang="it-IT" dirty="0" err="1" smtClean="0"/>
              <a:t>Schulze-Gaevernitz</a:t>
            </a:r>
            <a:r>
              <a:rPr lang="it-IT" dirty="0" smtClean="0"/>
              <a:t>: «merito dell’imperialismo </a:t>
            </a:r>
            <a:r>
              <a:rPr lang="it-IT" dirty="0"/>
              <a:t>è</a:t>
            </a:r>
            <a:r>
              <a:rPr lang="it-IT" dirty="0" smtClean="0"/>
              <a:t> aver educato il negro al lavoro», «pericolo di avviare all’emancipazione economica e politica delle pelli rosse e nere».</a:t>
            </a:r>
          </a:p>
          <a:p>
            <a:r>
              <a:rPr lang="it-IT" dirty="0" smtClean="0"/>
              <a:t>Aumento</a:t>
            </a:r>
            <a:r>
              <a:rPr lang="it-IT" i="1" dirty="0" smtClean="0"/>
              <a:t> </a:t>
            </a:r>
            <a:r>
              <a:rPr lang="it-IT" dirty="0" smtClean="0"/>
              <a:t>dell’immigrazione dai paesi più arretrati con salari inferiori. Divisioni interne al proletariato.</a:t>
            </a:r>
            <a:r>
              <a:rPr lang="it-IT" i="1" dirty="0" smtClean="0"/>
              <a:t> </a:t>
            </a:r>
            <a:r>
              <a:rPr lang="it-IT" dirty="0" smtClean="0"/>
              <a:t> La lotta contro l’imperialismo è legata alla lotta contro l’opportunismo. Capitalismo di transizione, morente. Involucro non corrispondente al contenuto. </a:t>
            </a:r>
            <a:r>
              <a:rPr lang="it-IT" i="1" dirty="0" smtClean="0"/>
              <a:t>  </a:t>
            </a:r>
            <a:endParaRPr lang="it-IT" i="1"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8</a:t>
            </a:fld>
            <a:endParaRPr lang="it-IT"/>
          </a:p>
        </p:txBody>
      </p:sp>
    </p:spTree>
    <p:extLst>
      <p:ext uri="{BB962C8B-B14F-4D97-AF65-F5344CB8AC3E}">
        <p14:creationId xmlns:p14="http://schemas.microsoft.com/office/powerpoint/2010/main" val="28159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Critica dell’imperialismo</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La lotta diretta c/ l’imperialismo (per il suo assetto capitalistico) non offre alcuna speranza di successo, salvo i casi c/ i singoli eccessi di nefandezza eccezionale. La correzione riformista è un inganno. Mutare le basi mediante riforme e inasprire l’antagonismo o attenuarlo.</a:t>
            </a:r>
          </a:p>
          <a:p>
            <a:r>
              <a:rPr lang="it-IT" dirty="0" smtClean="0"/>
              <a:t> Intensificazione dell’oppressione nazionale. Lincoln: «quando il bianco si governa da sé stesso si ha l’autogoverno; ma quando governa sé stesso e altri.. vi è dispotismo».</a:t>
            </a:r>
          </a:p>
          <a:p>
            <a:r>
              <a:rPr lang="it-IT" i="1" dirty="0" smtClean="0"/>
              <a:t>Dumping </a:t>
            </a:r>
            <a:r>
              <a:rPr lang="it-IT" i="1" dirty="0" err="1" smtClean="0"/>
              <a:t>system</a:t>
            </a:r>
            <a:r>
              <a:rPr lang="it-IT" i="1" dirty="0" smtClean="0"/>
              <a:t> </a:t>
            </a:r>
            <a:r>
              <a:rPr lang="it-IT" dirty="0" smtClean="0"/>
              <a:t>i dazi dei cartelli. All’estero prezzi irrisori per schiacciare i concorrenti, accrescere la propria produzione. Antagonismi tra monopoli e libera concorrenza superstite. Inganno delle masse sulla pace permanente. Tendenza al dominio, a condizione di aumentare la forza militare, non alla libertà.</a:t>
            </a:r>
            <a:endParaRPr lang="it-IT" dirty="0"/>
          </a:p>
        </p:txBody>
      </p:sp>
      <p:sp>
        <p:nvSpPr>
          <p:cNvPr id="4" name="Segnaposto data 3"/>
          <p:cNvSpPr>
            <a:spLocks noGrp="1"/>
          </p:cNvSpPr>
          <p:nvPr>
            <p:ph type="dt" sz="half" idx="10"/>
          </p:nvPr>
        </p:nvSpPr>
        <p:spPr/>
        <p:txBody>
          <a:bodyPr/>
          <a:lstStyle/>
          <a:p>
            <a:fld id="{95F25B1B-4C80-4D75-AAF2-10976A912FFD}" type="datetime1">
              <a:rPr lang="it-IT" smtClean="0"/>
              <a:t>12/05/2020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B895FCF7-9F65-4A1E-BE51-2A4F2731614A}" type="slidenum">
              <a:rPr lang="it-IT" smtClean="0"/>
              <a:t>9</a:t>
            </a:fld>
            <a:endParaRPr lang="it-IT"/>
          </a:p>
        </p:txBody>
      </p:sp>
    </p:spTree>
    <p:extLst>
      <p:ext uri="{BB962C8B-B14F-4D97-AF65-F5344CB8AC3E}">
        <p14:creationId xmlns:p14="http://schemas.microsoft.com/office/powerpoint/2010/main" val="24163782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1893</TotalTime>
  <Words>2494</Words>
  <Application>Microsoft Office PowerPoint</Application>
  <PresentationFormat>Presentazione su schermo (4:3)</PresentationFormat>
  <Paragraphs>108</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«Imperialismo cioè usurpazione, rapina, brigantaggio..» Fase culminante del capitalismo.</vt:lpstr>
      <vt:lpstr>Prefazione all’edizione francese e tedesca. 06.07.1920</vt:lpstr>
      <vt:lpstr>Concentrazione di produzione e monopoli</vt:lpstr>
      <vt:lpstr>Monopoli, macchine, brevetti, invenzioni, riduzione di costi</vt:lpstr>
      <vt:lpstr>Funzione delle banche e capitale finanziario, oligarchia</vt:lpstr>
      <vt:lpstr>Esportazione di capitale, spartizione del mondo </vt:lpstr>
      <vt:lpstr>I 5 contrassegni di una fase, stadio dell’economia</vt:lpstr>
      <vt:lpstr> Parassitismo e putrefazione del capitalismo</vt:lpstr>
      <vt:lpstr>Critica dell’imperialismo</vt:lpstr>
      <vt:lpstr>Imperialismo transnazionale</vt:lpstr>
      <vt:lpstr>Chi arriverà prima?</vt:lpstr>
      <vt:lpstr>Chi arriverà prima?</vt:lpstr>
      <vt:lpstr>Chi arriverà prima?</vt:lpstr>
      <vt:lpstr>Chi arriverà prima?</vt:lpstr>
      <vt:lpstr>Chi arriverà prima?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lenin</dc:title>
  <dc:creator>Carla Filosa</dc:creator>
  <cp:lastModifiedBy>Carla Filosa</cp:lastModifiedBy>
  <cp:revision>51</cp:revision>
  <dcterms:created xsi:type="dcterms:W3CDTF">2020-05-06T21:03:04Z</dcterms:created>
  <dcterms:modified xsi:type="dcterms:W3CDTF">2020-05-12T21:49:32Z</dcterms:modified>
</cp:coreProperties>
</file>