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3" r:id="rId5"/>
    <p:sldId id="259" r:id="rId6"/>
    <p:sldId id="262" r:id="rId7"/>
    <p:sldId id="260" r:id="rId8"/>
    <p:sldId id="261"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E4E08-F96C-4CE3-A58A-9D364EA96F69}" type="datetimeFigureOut">
              <a:rPr lang="it-IT" smtClean="0"/>
              <a:t>05/05/2020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31BD48-BED4-4EB1-BD8C-47E2CB3579D6}" type="slidenum">
              <a:rPr lang="it-IT" smtClean="0"/>
              <a:t>‹N›</a:t>
            </a:fld>
            <a:endParaRPr lang="it-IT"/>
          </a:p>
        </p:txBody>
      </p:sp>
    </p:spTree>
    <p:extLst>
      <p:ext uri="{BB962C8B-B14F-4D97-AF65-F5344CB8AC3E}">
        <p14:creationId xmlns:p14="http://schemas.microsoft.com/office/powerpoint/2010/main" val="1303654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AD3C3A3-29C8-4CCA-8262-E765034DF540}"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643709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D4EB294-F58A-4020-BC11-BF33758173E3}"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3223987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65D57F-ACFB-46A0-9AD1-4E913543EA0F}"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2340087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DA996F6-187C-4283-AA3C-32568AFDC7A1}"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174281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0EE9BBF-8B88-4F78-8D9D-C4A75687B715}"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933222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8F40410-DE98-4A67-9634-E1FADDA00242}" type="datetime1">
              <a:rPr lang="it-IT" smtClean="0"/>
              <a:t>05/05/2020</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12675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C7CC678-D082-40FA-A234-5F68C92F8BB6}" type="datetime1">
              <a:rPr lang="it-IT" smtClean="0"/>
              <a:t>05/05/2020</a:t>
            </a:fld>
            <a:endParaRPr lang="it-IT"/>
          </a:p>
        </p:txBody>
      </p:sp>
      <p:sp>
        <p:nvSpPr>
          <p:cNvPr id="8" name="Segnaposto piè di pagina 7"/>
          <p:cNvSpPr>
            <a:spLocks noGrp="1"/>
          </p:cNvSpPr>
          <p:nvPr>
            <p:ph type="ftr" sz="quarter" idx="11"/>
          </p:nvPr>
        </p:nvSpPr>
        <p:spPr/>
        <p:txBody>
          <a:bodyPr/>
          <a:lstStyle/>
          <a:p>
            <a:r>
              <a:rPr lang="it-IT" smtClean="0"/>
              <a:t>carla filosa</a:t>
            </a:r>
            <a:endParaRPr lang="it-IT"/>
          </a:p>
        </p:txBody>
      </p:sp>
      <p:sp>
        <p:nvSpPr>
          <p:cNvPr id="9" name="Segnaposto numero diapositiva 8"/>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3840217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A989C4E-EE63-48AE-AE93-5C26E424D9AF}" type="datetime1">
              <a:rPr lang="it-IT" smtClean="0"/>
              <a:t>05/05/2020</a:t>
            </a:fld>
            <a:endParaRPr lang="it-IT"/>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2664417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64D1F1E-4CC5-440D-B1C1-DB2B7BD57E45}" type="datetime1">
              <a:rPr lang="it-IT" smtClean="0"/>
              <a:t>05/05/2020</a:t>
            </a:fld>
            <a:endParaRPr lang="it-IT"/>
          </a:p>
        </p:txBody>
      </p:sp>
      <p:sp>
        <p:nvSpPr>
          <p:cNvPr id="3" name="Segnaposto piè di pagina 2"/>
          <p:cNvSpPr>
            <a:spLocks noGrp="1"/>
          </p:cNvSpPr>
          <p:nvPr>
            <p:ph type="ftr" sz="quarter" idx="11"/>
          </p:nvPr>
        </p:nvSpPr>
        <p:spPr/>
        <p:txBody>
          <a:bodyPr/>
          <a:lstStyle/>
          <a:p>
            <a:r>
              <a:rPr lang="it-IT" smtClean="0"/>
              <a:t>carla filosa</a:t>
            </a:r>
            <a:endParaRPr lang="it-IT"/>
          </a:p>
        </p:txBody>
      </p:sp>
      <p:sp>
        <p:nvSpPr>
          <p:cNvPr id="4" name="Segnaposto numero diapositiva 3"/>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316346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157DDE2-14E6-4E33-A32E-D5836D0021CE}" type="datetime1">
              <a:rPr lang="it-IT" smtClean="0"/>
              <a:t>05/05/2020</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3020433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31449C3-C5E9-44C0-A08A-6299431ECD8D}" type="datetime1">
              <a:rPr lang="it-IT" smtClean="0"/>
              <a:t>05/05/2020</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6BAFB90C-0092-4C94-9757-840E2F12C3B2}" type="slidenum">
              <a:rPr lang="it-IT" smtClean="0"/>
              <a:t>‹N›</a:t>
            </a:fld>
            <a:endParaRPr lang="it-IT"/>
          </a:p>
        </p:txBody>
      </p:sp>
    </p:spTree>
    <p:extLst>
      <p:ext uri="{BB962C8B-B14F-4D97-AF65-F5344CB8AC3E}">
        <p14:creationId xmlns:p14="http://schemas.microsoft.com/office/powerpoint/2010/main" val="2252409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035B3-D27E-4735-95B7-2B489FDDEA08}" type="datetime1">
              <a:rPr lang="it-IT" smtClean="0"/>
              <a:t>05/05/2020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carla filosa</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FB90C-0092-4C94-9757-840E2F12C3B2}" type="slidenum">
              <a:rPr lang="it-IT" smtClean="0"/>
              <a:t>‹N›</a:t>
            </a:fld>
            <a:endParaRPr lang="it-IT"/>
          </a:p>
        </p:txBody>
      </p:sp>
    </p:spTree>
    <p:extLst>
      <p:ext uri="{BB962C8B-B14F-4D97-AF65-F5344CB8AC3E}">
        <p14:creationId xmlns:p14="http://schemas.microsoft.com/office/powerpoint/2010/main" val="1363282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Credito e sovrapproduzione</a:t>
            </a:r>
            <a:endParaRPr lang="it-IT" dirty="0"/>
          </a:p>
        </p:txBody>
      </p:sp>
      <p:sp>
        <p:nvSpPr>
          <p:cNvPr id="3" name="Sottotitolo 2"/>
          <p:cNvSpPr>
            <a:spLocks noGrp="1"/>
          </p:cNvSpPr>
          <p:nvPr>
            <p:ph type="subTitle" idx="1"/>
          </p:nvPr>
        </p:nvSpPr>
        <p:spPr/>
        <p:txBody>
          <a:bodyPr>
            <a:normAutofit fontScale="92500" lnSpcReduction="10000"/>
          </a:bodyPr>
          <a:lstStyle/>
          <a:p>
            <a:r>
              <a:rPr lang="it-IT" dirty="0" smtClean="0"/>
              <a:t>Il credito affretta lo sviluppo del mercato mondiale ma anche le crisi, quali forme di transizione verso un nuovo sistema di produzione.</a:t>
            </a:r>
          </a:p>
          <a:p>
            <a:endParaRPr lang="it-IT" dirty="0"/>
          </a:p>
        </p:txBody>
      </p:sp>
      <p:sp>
        <p:nvSpPr>
          <p:cNvPr id="4" name="Segnaposto data 3"/>
          <p:cNvSpPr>
            <a:spLocks noGrp="1"/>
          </p:cNvSpPr>
          <p:nvPr>
            <p:ph type="dt" sz="half" idx="10"/>
          </p:nvPr>
        </p:nvSpPr>
        <p:spPr/>
        <p:txBody>
          <a:bodyPr/>
          <a:lstStyle/>
          <a:p>
            <a:fld id="{7594EBD6-F490-431F-8118-8E85DDD48C44}"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1</a:t>
            </a:fld>
            <a:endParaRPr lang="it-IT"/>
          </a:p>
        </p:txBody>
      </p:sp>
    </p:spTree>
    <p:extLst>
      <p:ext uri="{BB962C8B-B14F-4D97-AF65-F5344CB8AC3E}">
        <p14:creationId xmlns:p14="http://schemas.microsoft.com/office/powerpoint/2010/main" val="1441153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Limite del credito: leva di sovrapproduzione e </a:t>
            </a:r>
            <a:r>
              <a:rPr lang="it-IT" dirty="0" err="1" smtClean="0"/>
              <a:t>sovraspeculazione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Il limite immanente alla produzione è continuamente spezzato dal sistema creditizio.</a:t>
            </a:r>
          </a:p>
          <a:p>
            <a:r>
              <a:rPr lang="it-IT" dirty="0" smtClean="0"/>
              <a:t>Affretta lo sviluppo delle forze produttive e la formazione del mercato mondiale, le crisi e il disfacimento del vecchio sistema di produzione. Arricchimento e limite numerico dei gestori della ricchezza sociale; forma di transizione verso un nuovo sistema di produzione.</a:t>
            </a:r>
          </a:p>
          <a:p>
            <a:r>
              <a:rPr lang="it-IT" dirty="0" smtClean="0"/>
              <a:t> 1. mezzo per il livellamento del tasso di profitto;</a:t>
            </a:r>
          </a:p>
          <a:p>
            <a:r>
              <a:rPr lang="it-IT" dirty="0" smtClean="0"/>
              <a:t> 2.riduce i costi di circolazione, economizza il denaro, lo rende spesso superfluo nelle transazioni, lo sostituisce con la carta, accelera le fasi di circolazione (distanzia compera e vendita, base alla speculazione); </a:t>
            </a:r>
          </a:p>
          <a:p>
            <a:r>
              <a:rPr lang="it-IT" dirty="0" smtClean="0"/>
              <a:t>3. formazione delle </a:t>
            </a:r>
            <a:r>
              <a:rPr lang="it-IT" dirty="0" err="1" smtClean="0"/>
              <a:t>s.p.a.</a:t>
            </a:r>
            <a:r>
              <a:rPr lang="it-IT" dirty="0" smtClean="0"/>
              <a:t> (ampliamento della scala di produzione, le imprese da governative diventano sociali). Concentrazione sociale di mezzi di produzione e di forze di lavoro.</a:t>
            </a:r>
          </a:p>
          <a:p>
            <a:r>
              <a:rPr lang="it-IT" dirty="0" smtClean="0"/>
              <a:t> Soppressione come proprietà privata entro il </a:t>
            </a:r>
            <a:r>
              <a:rPr lang="it-IT" dirty="0" err="1" smtClean="0"/>
              <a:t>m.d.p</a:t>
            </a:r>
            <a:r>
              <a:rPr lang="it-IT" dirty="0" smtClean="0"/>
              <a:t>. capitalistico. Il capitalista si trasforma in dirigente, amministratore di capitale altrui, e proprietario monetario. </a:t>
            </a:r>
          </a:p>
          <a:p>
            <a:endParaRPr lang="it-IT" dirty="0"/>
          </a:p>
        </p:txBody>
      </p:sp>
      <p:sp>
        <p:nvSpPr>
          <p:cNvPr id="4" name="Segnaposto data 3"/>
          <p:cNvSpPr>
            <a:spLocks noGrp="1"/>
          </p:cNvSpPr>
          <p:nvPr>
            <p:ph type="dt" sz="half" idx="10"/>
          </p:nvPr>
        </p:nvSpPr>
        <p:spPr/>
        <p:txBody>
          <a:bodyPr/>
          <a:lstStyle/>
          <a:p>
            <a:fld id="{8F6162BF-23D3-477A-9FC8-89B01CC15DAC}"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2</a:t>
            </a:fld>
            <a:endParaRPr lang="it-IT"/>
          </a:p>
        </p:txBody>
      </p:sp>
    </p:spTree>
    <p:extLst>
      <p:ext uri="{BB962C8B-B14F-4D97-AF65-F5344CB8AC3E}">
        <p14:creationId xmlns:p14="http://schemas.microsoft.com/office/powerpoint/2010/main" val="1553262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Funzione del credito: società per azioni</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La funzione è separata dalla proprietà del capitale. Momento necessario di transizione per la </a:t>
            </a:r>
            <a:r>
              <a:rPr lang="it-IT" dirty="0" err="1" smtClean="0"/>
              <a:t>ritrasformazione</a:t>
            </a:r>
            <a:r>
              <a:rPr lang="it-IT" dirty="0" smtClean="0"/>
              <a:t> del capitale in proprietà dei produttori, come proprietà sociale immediata. Tutte le funzioni connesse alla proprietà del capitale nel processo di riproduzione diventano funzioni sociali. Soppressione del </a:t>
            </a:r>
            <a:r>
              <a:rPr lang="it-IT" dirty="0" err="1" smtClean="0"/>
              <a:t>m.d.p</a:t>
            </a:r>
            <a:r>
              <a:rPr lang="it-IT" dirty="0" smtClean="0"/>
              <a:t>. capitalistico nell’ambito dello stesso </a:t>
            </a:r>
            <a:r>
              <a:rPr lang="it-IT" dirty="0" err="1" smtClean="0"/>
              <a:t>m.d.p.c</a:t>
            </a:r>
            <a:r>
              <a:rPr lang="it-IT" dirty="0" smtClean="0"/>
              <a:t>., quindi è contraddizione che si autodistrugge. «In certe sfere stabilisce il monopolio e richiede l’intervento dello stato. Ricostituisce una nuova aristocrazia finanziaria, una nuova categoria di parassiti nella forma di escogitatori di progetti, di fondatori e di direttori che sono tali semplicemente di nome; tutto un sistema di frodi e di imbrogli che ha per oggetto la fondazione di società, l’emissione e il commercio di azioni. E’ proprietà privata senza il controllo della proprietà privata». (</a:t>
            </a:r>
            <a:r>
              <a:rPr lang="it-IT" dirty="0" err="1" smtClean="0"/>
              <a:t>Marx</a:t>
            </a:r>
            <a:r>
              <a:rPr lang="it-IT" dirty="0" smtClean="0"/>
              <a:t>, C, III, 27).</a:t>
            </a:r>
          </a:p>
          <a:p>
            <a:r>
              <a:rPr lang="it-IT" dirty="0" smtClean="0"/>
              <a:t>«Il credito permette… di disporre completamente… del capitale e della proprietà altrui, e per conseguenza del lavoro altrui». (</a:t>
            </a:r>
            <a:r>
              <a:rPr lang="it-IT" dirty="0" err="1" smtClean="0"/>
              <a:t>Ib</a:t>
            </a:r>
            <a:r>
              <a:rPr lang="it-IT" dirty="0" smtClean="0"/>
              <a:t>.)</a:t>
            </a:r>
            <a:endParaRPr lang="it-IT" dirty="0" smtClean="0"/>
          </a:p>
          <a:p>
            <a:endParaRPr lang="it-IT" dirty="0"/>
          </a:p>
        </p:txBody>
      </p:sp>
      <p:sp>
        <p:nvSpPr>
          <p:cNvPr id="4" name="Segnaposto data 3"/>
          <p:cNvSpPr>
            <a:spLocks noGrp="1"/>
          </p:cNvSpPr>
          <p:nvPr>
            <p:ph type="dt" sz="half" idx="10"/>
          </p:nvPr>
        </p:nvSpPr>
        <p:spPr/>
        <p:txBody>
          <a:bodyPr/>
          <a:lstStyle/>
          <a:p>
            <a:fld id="{3A38FF67-8ABA-46C3-B9D5-BC941C6ABF7E}"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3</a:t>
            </a:fld>
            <a:endParaRPr lang="it-IT"/>
          </a:p>
        </p:txBody>
      </p:sp>
    </p:spTree>
    <p:extLst>
      <p:ext uri="{BB962C8B-B14F-4D97-AF65-F5344CB8AC3E}">
        <p14:creationId xmlns:p14="http://schemas.microsoft.com/office/powerpoint/2010/main" val="998602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Credito come forma di transizione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«Ciò che lo speculatore pretende è proprio che altri risparmino per lui... Il suo lusso.. Diventa un mezzo per ottenere credito..[non] rinuncia.. L’espropriazione si estende dai produttori diretti agli stessi capitalisti piccoli e medi.. Questa si presenta come appropriazione della proprietà sociale da parte di pochi individui e il credito attribuisce a questi il carattere di.. Cavalieri di ventura. Nel sistema azionario è già presente il contrasto con la vecchia forma nella quale i mezzi di produzione sociale appaiono come proprietà individuale; ma la trasformazione in azioni rimane ancora chiusa entro le barriere capitalistiche; in luogo di annullare il contrasto tra il carattere sociale e il carattere privato della ricchezza, essa non fa che darle una nuova forma.. Rottura della vecchia forma… Gli operai sono capitalisti di sé stessi, impiegano i mezzi di produzione per la valorizzazione del loro lavoro.. Il credito  da un lato sviluppa l’arricchimento mediante lo sfruttamento del lavoro altrui limitando sempre più il numero di quei pochi che sfruttano la ricchezza sociale, dall’altro costituisce la forma di transizione verso un nuovo sistema di produzione ». </a:t>
            </a:r>
            <a:r>
              <a:rPr lang="it-IT" dirty="0" smtClean="0"/>
              <a:t>(C. </a:t>
            </a:r>
            <a:r>
              <a:rPr lang="it-IT" dirty="0" err="1" smtClean="0"/>
              <a:t>ib</a:t>
            </a:r>
            <a:r>
              <a:rPr lang="it-IT" dirty="0" smtClean="0"/>
              <a:t>.)</a:t>
            </a:r>
            <a:endParaRPr lang="it-IT" dirty="0" smtClean="0"/>
          </a:p>
          <a:p>
            <a:endParaRPr lang="it-IT" dirty="0"/>
          </a:p>
          <a:p>
            <a:endParaRPr lang="it-IT" dirty="0"/>
          </a:p>
        </p:txBody>
      </p:sp>
      <p:sp>
        <p:nvSpPr>
          <p:cNvPr id="4" name="Segnaposto data 3"/>
          <p:cNvSpPr>
            <a:spLocks noGrp="1"/>
          </p:cNvSpPr>
          <p:nvPr>
            <p:ph type="dt" sz="half" idx="10"/>
          </p:nvPr>
        </p:nvSpPr>
        <p:spPr/>
        <p:txBody>
          <a:bodyPr/>
          <a:lstStyle/>
          <a:p>
            <a:fld id="{BA799306-5894-4543-B385-74D88B8FEB62}"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4</a:t>
            </a:fld>
            <a:endParaRPr lang="it-IT"/>
          </a:p>
        </p:txBody>
      </p:sp>
    </p:spTree>
    <p:extLst>
      <p:ext uri="{BB962C8B-B14F-4D97-AF65-F5344CB8AC3E}">
        <p14:creationId xmlns:p14="http://schemas.microsoft.com/office/powerpoint/2010/main" val="1613634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Piani di «aiuti» del dollaro</a:t>
            </a:r>
            <a:endParaRPr lang="it-IT" dirty="0"/>
          </a:p>
        </p:txBody>
      </p:sp>
      <p:sp>
        <p:nvSpPr>
          <p:cNvPr id="3" name="Segnaposto contenuto 2"/>
          <p:cNvSpPr>
            <a:spLocks noGrp="1"/>
          </p:cNvSpPr>
          <p:nvPr>
            <p:ph idx="1"/>
          </p:nvPr>
        </p:nvSpPr>
        <p:spPr/>
        <p:txBody>
          <a:bodyPr>
            <a:normAutofit fontScale="62500" lnSpcReduction="20000"/>
          </a:bodyPr>
          <a:lstStyle/>
          <a:p>
            <a:r>
              <a:rPr lang="it-IT" u="sng" dirty="0" smtClean="0"/>
              <a:t>1924</a:t>
            </a:r>
            <a:r>
              <a:rPr lang="it-IT" dirty="0" smtClean="0"/>
              <a:t>: </a:t>
            </a:r>
            <a:r>
              <a:rPr lang="it-IT" dirty="0" err="1" smtClean="0"/>
              <a:t>Dawes</a:t>
            </a:r>
            <a:r>
              <a:rPr lang="it-IT" dirty="0" smtClean="0"/>
              <a:t>. Si offrono 200 mil.$ garantiti dalla società ferroviaria tedesca e con ipoteca sulle entrate fiscali. 1) Esportazioni di merci e capitali Usa; 2) Si legano i mercati europei agli Usa contro eventuali rivoluzioni comuniste; 3) si rilancia l’economia europea per ripagare i debiti di guerra.</a:t>
            </a:r>
          </a:p>
          <a:p>
            <a:r>
              <a:rPr lang="it-IT" u="sng" dirty="0" smtClean="0"/>
              <a:t>1928</a:t>
            </a:r>
            <a:r>
              <a:rPr lang="it-IT" dirty="0" smtClean="0"/>
              <a:t>: Young, sostituisce il P. </a:t>
            </a:r>
            <a:r>
              <a:rPr lang="it-IT" dirty="0" err="1" smtClean="0"/>
              <a:t>Dawes</a:t>
            </a:r>
            <a:r>
              <a:rPr lang="it-IT" dirty="0" smtClean="0"/>
              <a:t>. Riduce il debito tedesco del 20% in 58 rate annue (ultima nel 1988). 437 mil. $ suddivisi in 2 parti: 1/3 senza condizioni, la seconda può essere posposta. 1930: istituita la Banca dei Regolamenti internazionali col ruolo di mandatario nel pagamento dei debiti. 1933: Hitler pose fine alla «schiavitù degli interessi». </a:t>
            </a:r>
          </a:p>
          <a:p>
            <a:r>
              <a:rPr lang="it-IT" u="sng" dirty="0" smtClean="0"/>
              <a:t>1947</a:t>
            </a:r>
            <a:r>
              <a:rPr lang="it-IT" dirty="0" smtClean="0"/>
              <a:t>: Marshall. Programma per la ripresa europea (ERP). Oltre 13 </a:t>
            </a:r>
            <a:r>
              <a:rPr lang="it-IT" dirty="0" err="1" smtClean="0"/>
              <a:t>mrd</a:t>
            </a:r>
            <a:r>
              <a:rPr lang="it-IT" dirty="0" smtClean="0"/>
              <a:t> $ in Paesi europei. Controllo economico  e politico. </a:t>
            </a:r>
            <a:r>
              <a:rPr lang="it-IT" dirty="0"/>
              <a:t>S</a:t>
            </a:r>
            <a:r>
              <a:rPr lang="it-IT" dirty="0" smtClean="0"/>
              <a:t>uccessivamente culturale.</a:t>
            </a:r>
          </a:p>
          <a:p>
            <a:r>
              <a:rPr lang="it-IT" u="sng" dirty="0" smtClean="0"/>
              <a:t>1985</a:t>
            </a:r>
            <a:r>
              <a:rPr lang="it-IT" dirty="0" smtClean="0"/>
              <a:t>: Baker (segretario al Tesoro Usa al Fmi). In 10 Paesi in America Latina ricchi di materie prime e risorse. </a:t>
            </a:r>
            <a:r>
              <a:rPr lang="it-IT" dirty="0" err="1" smtClean="0"/>
              <a:t>Peace</a:t>
            </a:r>
            <a:r>
              <a:rPr lang="it-IT" dirty="0" smtClean="0"/>
              <a:t> Plan for Self-</a:t>
            </a:r>
            <a:r>
              <a:rPr lang="it-IT" dirty="0" err="1" smtClean="0"/>
              <a:t>determination</a:t>
            </a:r>
            <a:r>
              <a:rPr lang="it-IT" dirty="0" smtClean="0"/>
              <a:t> of the People of Western Sahara (Onu).</a:t>
            </a:r>
          </a:p>
          <a:p>
            <a:endParaRPr lang="it-IT" dirty="0"/>
          </a:p>
        </p:txBody>
      </p:sp>
      <p:sp>
        <p:nvSpPr>
          <p:cNvPr id="6" name="Segnaposto data 5"/>
          <p:cNvSpPr>
            <a:spLocks noGrp="1"/>
          </p:cNvSpPr>
          <p:nvPr>
            <p:ph type="dt" sz="half" idx="10"/>
          </p:nvPr>
        </p:nvSpPr>
        <p:spPr/>
        <p:txBody>
          <a:bodyPr/>
          <a:lstStyle/>
          <a:p>
            <a:fld id="{0C40C3F4-1046-412E-BD60-302FAE528EDF}" type="datetime1">
              <a:rPr lang="it-IT" smtClean="0"/>
              <a:t>05/05/2020</a:t>
            </a:fld>
            <a:endParaRPr lang="it-IT"/>
          </a:p>
        </p:txBody>
      </p:sp>
      <p:sp>
        <p:nvSpPr>
          <p:cNvPr id="7" name="Segnaposto piè di pagina 6"/>
          <p:cNvSpPr>
            <a:spLocks noGrp="1"/>
          </p:cNvSpPr>
          <p:nvPr>
            <p:ph type="ftr" sz="quarter" idx="11"/>
          </p:nvPr>
        </p:nvSpPr>
        <p:spPr/>
        <p:txBody>
          <a:bodyPr/>
          <a:lstStyle/>
          <a:p>
            <a:r>
              <a:rPr lang="it-IT" smtClean="0"/>
              <a:t>carla filosa</a:t>
            </a:r>
            <a:endParaRPr lang="it-IT"/>
          </a:p>
        </p:txBody>
      </p:sp>
      <p:sp>
        <p:nvSpPr>
          <p:cNvPr id="8" name="Segnaposto numero diapositiva 7"/>
          <p:cNvSpPr>
            <a:spLocks noGrp="1"/>
          </p:cNvSpPr>
          <p:nvPr>
            <p:ph type="sldNum" sz="quarter" idx="12"/>
          </p:nvPr>
        </p:nvSpPr>
        <p:spPr/>
        <p:txBody>
          <a:bodyPr/>
          <a:lstStyle/>
          <a:p>
            <a:fld id="{6BAFB90C-0092-4C94-9757-840E2F12C3B2}" type="slidenum">
              <a:rPr lang="it-IT" smtClean="0"/>
              <a:t>5</a:t>
            </a:fld>
            <a:endParaRPr lang="it-IT"/>
          </a:p>
        </p:txBody>
      </p:sp>
    </p:spTree>
    <p:extLst>
      <p:ext uri="{BB962C8B-B14F-4D97-AF65-F5344CB8AC3E}">
        <p14:creationId xmlns:p14="http://schemas.microsoft.com/office/powerpoint/2010/main" val="468498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Nascita dell’«Occidente»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G. Marshall: ..«Ogni aiuto che il Governo potrà fornire in avvenire dovrebbe rappresentare una cura </a:t>
            </a:r>
            <a:r>
              <a:rPr lang="it-IT" dirty="0" smtClean="0"/>
              <a:t>piuttosto che un semplice palliativo. Ogni Governo che è disposto a contribuire al compito della ricostruzione troverà piena collaborazione, ne sono sicuro, da parte del Governo degli Stati Uniti. Ogni governo che manovri per impedire la ripresa di altri paesi non può aspettarsi da noi nessun appoggio. Inoltre, i governi, i partiti politici, i gruppi che intendono perpetuare la sofferenza e la miseria per trarne profitto, sul piano politico o in altri campi, dovranno fare i conti con l’opposizione degli Stati Uniti.»… (5.06.1947 testo dell’ERP: </a:t>
            </a:r>
            <a:r>
              <a:rPr lang="it-IT" dirty="0" err="1" smtClean="0"/>
              <a:t>European</a:t>
            </a:r>
            <a:r>
              <a:rPr lang="it-IT" dirty="0" smtClean="0"/>
              <a:t> </a:t>
            </a:r>
            <a:r>
              <a:rPr lang="it-IT" dirty="0" err="1" smtClean="0"/>
              <a:t>Recovery</a:t>
            </a:r>
            <a:r>
              <a:rPr lang="it-IT" dirty="0" smtClean="0"/>
              <a:t> Program).</a:t>
            </a:r>
            <a:endParaRPr lang="it-IT" dirty="0"/>
          </a:p>
        </p:txBody>
      </p:sp>
      <p:sp>
        <p:nvSpPr>
          <p:cNvPr id="4" name="Segnaposto data 3"/>
          <p:cNvSpPr>
            <a:spLocks noGrp="1"/>
          </p:cNvSpPr>
          <p:nvPr>
            <p:ph type="dt" sz="half" idx="10"/>
          </p:nvPr>
        </p:nvSpPr>
        <p:spPr/>
        <p:txBody>
          <a:bodyPr/>
          <a:lstStyle/>
          <a:p>
            <a:fld id="{5093972B-772F-419D-9B84-F7F4D567AF74}"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6</a:t>
            </a:fld>
            <a:endParaRPr lang="it-IT"/>
          </a:p>
        </p:txBody>
      </p:sp>
    </p:spTree>
    <p:extLst>
      <p:ext uri="{BB962C8B-B14F-4D97-AF65-F5344CB8AC3E}">
        <p14:creationId xmlns:p14="http://schemas.microsoft.com/office/powerpoint/2010/main" val="1671044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Piano Marshall</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1987: Reagan, Lucchini, Agnelli evocano dopo 40 anni il Piano Marshall, modello per investimenti privati. Solidarietà  con i capitali la cui libertà coincide con la produttività.  Coincidenza: ultima rata tedesca per il risarcimento dei danni della I guerra mondiale (P. </a:t>
            </a:r>
            <a:r>
              <a:rPr lang="it-IT" dirty="0" err="1" smtClean="0"/>
              <a:t>Dawes</a:t>
            </a:r>
            <a:r>
              <a:rPr lang="it-IT" dirty="0" smtClean="0"/>
              <a:t> e Young). La sovrapproduzione si presenta in forma di crisi dopo guerre, recessioni, pletora di capitale. Piani economico-politici come riconversione e ricostruzione imperialistica.</a:t>
            </a:r>
          </a:p>
          <a:p>
            <a:r>
              <a:rPr lang="it-IT" dirty="0" smtClean="0"/>
              <a:t>Avrebbe dovuto essere applicato anche all’Urss e sua sfera d’influenza: compresenza di conciliazione e contrapposizione. Richiedeva un cambio di politica. Fu respinto (Molotov).</a:t>
            </a:r>
          </a:p>
          <a:p>
            <a:r>
              <a:rPr lang="it-IT" dirty="0" smtClean="0"/>
              <a:t>Obiettivi economici: ripresa partner (Eur</a:t>
            </a:r>
            <a:r>
              <a:rPr lang="it-IT" dirty="0" smtClean="0"/>
              <a:t>opa</a:t>
            </a:r>
            <a:r>
              <a:rPr lang="it-IT" dirty="0" smtClean="0"/>
              <a:t> Occidentale) più importante per gli Usa; sbocco a merci Usa; evitare recessione postbellica. Obiettivi politici: gruppi moderati contro i comunisti. Nascita della Nato (</a:t>
            </a:r>
            <a:r>
              <a:rPr lang="it-IT" i="1" dirty="0" smtClean="0"/>
              <a:t>North Atlantic </a:t>
            </a:r>
            <a:r>
              <a:rPr lang="it-IT" i="1" dirty="0" err="1" smtClean="0"/>
              <a:t>Treaty</a:t>
            </a:r>
            <a:r>
              <a:rPr lang="it-IT" i="1" dirty="0" smtClean="0"/>
              <a:t> Organization</a:t>
            </a:r>
            <a:r>
              <a:rPr lang="it-IT" dirty="0" smtClean="0"/>
              <a:t>) 1949. Influenza Usa in Grecia e America Latina. Sostituzione politico-commerciale alla dissoluzione dell’egemonia degli imperi realizzata con mezzi giuridico-militari.</a:t>
            </a:r>
          </a:p>
          <a:p>
            <a:endParaRPr lang="it-IT" dirty="0"/>
          </a:p>
        </p:txBody>
      </p:sp>
      <p:sp>
        <p:nvSpPr>
          <p:cNvPr id="4" name="Segnaposto data 3"/>
          <p:cNvSpPr>
            <a:spLocks noGrp="1"/>
          </p:cNvSpPr>
          <p:nvPr>
            <p:ph type="dt" sz="half" idx="10"/>
          </p:nvPr>
        </p:nvSpPr>
        <p:spPr/>
        <p:txBody>
          <a:bodyPr/>
          <a:lstStyle/>
          <a:p>
            <a:fld id="{B731F67C-C635-4E04-A5A7-1360592020A4}"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7</a:t>
            </a:fld>
            <a:endParaRPr lang="it-IT"/>
          </a:p>
        </p:txBody>
      </p:sp>
    </p:spTree>
    <p:extLst>
      <p:ext uri="{BB962C8B-B14F-4D97-AF65-F5344CB8AC3E}">
        <p14:creationId xmlns:p14="http://schemas.microsoft.com/office/powerpoint/2010/main" val="1298577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Egemonia economica mondiale come soluzione alla crisi</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Scarsità di riserve valutarie e auree per fronteggiare la ricostruzione. Per evitare i rischi di stagnazione recessiva furono accettati gli «aiuti»; effetti: aumento di sfruttamento, disoccupazione, «ordine».</a:t>
            </a:r>
          </a:p>
          <a:p>
            <a:r>
              <a:rPr lang="it-IT" dirty="0" smtClean="0"/>
              <a:t>Sviluppo dei settori tecnologicamente già maturi in modo da cooperare con Usa, all’avanguardia. Settore tessile, plastica, elettronica leggera, per il basso costo della manodopera. Sviluppo delle multinazionali con filiali commerciali all’estero, facilitazioni fiscali, vicinanza ai luoghi di produzione e ai </a:t>
            </a:r>
            <a:r>
              <a:rPr lang="it-IT" dirty="0" smtClean="0"/>
              <a:t>mercati</a:t>
            </a:r>
            <a:r>
              <a:rPr lang="it-IT" dirty="0" smtClean="0"/>
              <a:t> consumo. </a:t>
            </a:r>
          </a:p>
          <a:p>
            <a:r>
              <a:rPr lang="it-IT" dirty="0" smtClean="0"/>
              <a:t>Ampliamento delle basi aeree in Europa (deterrenza atomica).</a:t>
            </a:r>
          </a:p>
          <a:p>
            <a:r>
              <a:rPr lang="it-IT" dirty="0" smtClean="0"/>
              <a:t>Molte industrie Usa si trasferirono in Europa.</a:t>
            </a:r>
            <a:endParaRPr lang="it-IT" dirty="0"/>
          </a:p>
        </p:txBody>
      </p:sp>
      <p:sp>
        <p:nvSpPr>
          <p:cNvPr id="4" name="Segnaposto data 3"/>
          <p:cNvSpPr>
            <a:spLocks noGrp="1"/>
          </p:cNvSpPr>
          <p:nvPr>
            <p:ph type="dt" sz="half" idx="10"/>
          </p:nvPr>
        </p:nvSpPr>
        <p:spPr/>
        <p:txBody>
          <a:bodyPr/>
          <a:lstStyle/>
          <a:p>
            <a:fld id="{FCB11133-7687-4A06-BB8A-167E60D1D97B}" type="datetime1">
              <a:rPr lang="it-IT" smtClean="0"/>
              <a:t>05/05/2020</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6BAFB90C-0092-4C94-9757-840E2F12C3B2}" type="slidenum">
              <a:rPr lang="it-IT" smtClean="0"/>
              <a:t>8</a:t>
            </a:fld>
            <a:endParaRPr lang="it-IT"/>
          </a:p>
        </p:txBody>
      </p:sp>
    </p:spTree>
    <p:extLst>
      <p:ext uri="{BB962C8B-B14F-4D97-AF65-F5344CB8AC3E}">
        <p14:creationId xmlns:p14="http://schemas.microsoft.com/office/powerpoint/2010/main" val="368851671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992</TotalTime>
  <Words>1232</Words>
  <Application>Microsoft Office PowerPoint</Application>
  <PresentationFormat>Presentazione su schermo (4:3)</PresentationFormat>
  <Paragraphs>54</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Credito e sovrapproduzione</vt:lpstr>
      <vt:lpstr>Limite del credito: leva di sovrapproduzione e sovraspeculazione</vt:lpstr>
      <vt:lpstr>Funzione del credito: società per azioni</vt:lpstr>
      <vt:lpstr>Credito come forma di transizione</vt:lpstr>
      <vt:lpstr>Piani di «aiuti» del dollaro</vt:lpstr>
      <vt:lpstr>Nascita dell’«Occidente»</vt:lpstr>
      <vt:lpstr>Piano Marshall</vt:lpstr>
      <vt:lpstr>Egemonia economica mondiale come soluzione alla crisi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sovrapproduzione</dc:title>
  <dc:creator>Carla Filosa</dc:creator>
  <cp:lastModifiedBy>Carla Filosa</cp:lastModifiedBy>
  <cp:revision>28</cp:revision>
  <dcterms:created xsi:type="dcterms:W3CDTF">2020-05-05T04:55:38Z</dcterms:created>
  <dcterms:modified xsi:type="dcterms:W3CDTF">2020-05-05T21:28:35Z</dcterms:modified>
</cp:coreProperties>
</file>