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7" r:id="rId5"/>
    <p:sldId id="268" r:id="rId6"/>
    <p:sldId id="259" r:id="rId7"/>
    <p:sldId id="260" r:id="rId8"/>
    <p:sldId id="262" r:id="rId9"/>
    <p:sldId id="269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919AD3-7B65-4D18-AFA1-7E0F1FAB47B1}" type="datetimeFigureOut">
              <a:rPr lang="it-IT" smtClean="0"/>
              <a:t>28/04/2020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3D41B-BCCA-4D4C-8B67-34CCC9FF09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5238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3F84C-5A22-45F3-9937-9C6372174A3B}" type="datetime1">
              <a:rPr lang="it-IT" smtClean="0"/>
              <a:t>28/04/2020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81B65-0EAA-4655-9341-176771E488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7713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5DD03-3E53-4E52-8422-2A2B9F152063}" type="datetime1">
              <a:rPr lang="it-IT" smtClean="0"/>
              <a:t>28/04/2020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81B65-0EAA-4655-9341-176771E488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6620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4A8A-FE12-4544-B8C9-91D3EBED27DF}" type="datetime1">
              <a:rPr lang="it-IT" smtClean="0"/>
              <a:t>28/04/2020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81B65-0EAA-4655-9341-176771E488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3214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754FC-9641-4AA0-96EB-2F8A18DCF3CE}" type="datetime1">
              <a:rPr lang="it-IT" smtClean="0"/>
              <a:t>28/04/2020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81B65-0EAA-4655-9341-176771E488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0744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A3CB-1871-4590-A8D8-D16EB99AABD9}" type="datetime1">
              <a:rPr lang="it-IT" smtClean="0"/>
              <a:t>28/04/2020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81B65-0EAA-4655-9341-176771E488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4591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39BE5-C425-4213-BB42-1075738A1EB9}" type="datetime1">
              <a:rPr lang="it-IT" smtClean="0"/>
              <a:t>28/04/2020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81B65-0EAA-4655-9341-176771E488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8438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4CAE5-D42B-461F-9C8C-386D2E0FECE6}" type="datetime1">
              <a:rPr lang="it-IT" smtClean="0"/>
              <a:t>28/04/2020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81B65-0EAA-4655-9341-176771E488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535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40F1D-2024-4E07-A071-BD7C8FC0E2A9}" type="datetime1">
              <a:rPr lang="it-IT" smtClean="0"/>
              <a:t>28/04/2020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81B65-0EAA-4655-9341-176771E488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5263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176F-3349-40E5-A93C-EE94D5A972B3}" type="datetime1">
              <a:rPr lang="it-IT" smtClean="0"/>
              <a:t>28/04/2020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81B65-0EAA-4655-9341-176771E488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9573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E4B4B-CCEA-48BE-99B9-804254E7F909}" type="datetime1">
              <a:rPr lang="it-IT" smtClean="0"/>
              <a:t>28/04/2020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81B65-0EAA-4655-9341-176771E488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7688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043A8-0BD0-48EA-94F9-425C318DD4D3}" type="datetime1">
              <a:rPr lang="it-IT" smtClean="0"/>
              <a:t>28/04/2020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81B65-0EAA-4655-9341-176771E488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9008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DF3DF-EDB8-4A19-A564-BF976330D265}" type="datetime1">
              <a:rPr lang="it-IT" smtClean="0"/>
              <a:t>28/04/2020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81B65-0EAA-4655-9341-176771E488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1091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smtClean="0"/>
              <a:t>Sottoconsumo: non causa ma conseguenza della crisi di capitale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it-IT" sz="4900" dirty="0" smtClean="0"/>
              <a:t> </a:t>
            </a:r>
            <a:r>
              <a:rPr lang="it-IT" sz="4900" dirty="0" smtClean="0"/>
              <a:t>Separazione di produzione e distribuzione. Economia borghese interessata solo alla smerciabilità sul mercato, senza la comprensione della «totalità» del sistema e delle sue contraddizioni. </a:t>
            </a:r>
            <a:endParaRPr lang="it-IT" sz="4900" dirty="0" smtClean="0"/>
          </a:p>
          <a:p>
            <a:r>
              <a:rPr lang="it-IT" sz="4900" u="sng" dirty="0" smtClean="0"/>
              <a:t>Apparenza</a:t>
            </a:r>
            <a:r>
              <a:rPr lang="it-IT" sz="4900" dirty="0" smtClean="0"/>
              <a:t> </a:t>
            </a:r>
            <a:r>
              <a:rPr lang="it-IT" sz="4900" dirty="0" smtClean="0"/>
              <a:t>del surplus proveniente dalla circolazione</a:t>
            </a:r>
            <a:r>
              <a:rPr lang="it-IT" sz="4900" dirty="0" smtClean="0"/>
              <a:t>, manifestazione della  </a:t>
            </a:r>
            <a:r>
              <a:rPr lang="it-IT" sz="4900" dirty="0" smtClean="0"/>
              <a:t>crisi di valorizzazione, carenza di plusvalore. Arresto del processo produttivo – collide col processo di valorizzazione – e crollo della domanda (forma </a:t>
            </a:r>
            <a:r>
              <a:rPr lang="it-IT" sz="4900" u="sng" dirty="0" smtClean="0"/>
              <a:t>fenomenica</a:t>
            </a:r>
            <a:r>
              <a:rPr lang="it-IT" sz="4900" dirty="0" smtClean="0"/>
              <a:t>, non causa) di merci</a:t>
            </a:r>
            <a:r>
              <a:rPr lang="it-IT" sz="4900" dirty="0" smtClean="0"/>
              <a:t>.</a:t>
            </a:r>
          </a:p>
          <a:p>
            <a:r>
              <a:rPr lang="it-IT" sz="4900" dirty="0" smtClean="0"/>
              <a:t> </a:t>
            </a:r>
            <a:r>
              <a:rPr lang="it-IT" sz="4900" dirty="0" smtClean="0"/>
              <a:t>La domanda non è una variabile indipendente dai meccanismi dell’accumulazione e della valorizzazione.</a:t>
            </a:r>
          </a:p>
          <a:p>
            <a:r>
              <a:rPr lang="it-IT" sz="4900" dirty="0" smtClean="0"/>
              <a:t>Sovraccumulazione. Insufficienza di plusvalore. Tagli a salari, stipendi, spesa pubblica, pensioni, mediante inflazione, tasse, licenziamenti, ecc.</a:t>
            </a:r>
          </a:p>
          <a:p>
            <a:r>
              <a:rPr lang="it-IT" sz="4900" dirty="0" smtClean="0"/>
              <a:t>Si rimette in moto l’accumulazione a scapito dei consumi sociali.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81B65-0EAA-4655-9341-176771E48895}" type="slidenum">
              <a:rPr lang="it-IT" smtClean="0"/>
              <a:t>1</a:t>
            </a:fld>
            <a:endParaRPr lang="it-IT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488F8-0F2F-43E3-ABDB-6F6FA055BC6D}" type="datetime1">
              <a:rPr lang="it-IT" smtClean="0"/>
              <a:t>28/04/2020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7933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Alcune </a:t>
            </a:r>
            <a:r>
              <a:rPr lang="it-IT" dirty="0" smtClean="0"/>
              <a:t>ultime conclusioni </a:t>
            </a:r>
            <a:r>
              <a:rPr lang="it-IT" dirty="0" smtClean="0"/>
              <a:t>capitalistiche della crisi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t-IT" dirty="0" smtClean="0"/>
              <a:t>Dalla II guerra mondiale: affermazione egemonica Usa con </a:t>
            </a:r>
            <a:r>
              <a:rPr lang="it-IT" dirty="0" smtClean="0"/>
              <a:t>la distruzione atomica  di parte del </a:t>
            </a:r>
            <a:r>
              <a:rPr lang="it-IT" dirty="0" smtClean="0"/>
              <a:t>popolo giapponese, </a:t>
            </a:r>
            <a:r>
              <a:rPr lang="it-IT" dirty="0" smtClean="0"/>
              <a:t>decapitazione </a:t>
            </a:r>
            <a:r>
              <a:rPr lang="it-IT" dirty="0" smtClean="0"/>
              <a:t>politica </a:t>
            </a:r>
            <a:r>
              <a:rPr lang="it-IT" dirty="0" smtClean="0"/>
              <a:t>comunista, </a:t>
            </a:r>
            <a:r>
              <a:rPr lang="it-IT" dirty="0" smtClean="0"/>
              <a:t>ristrutturazione con la «qualità totale», esportata a livello mondiale unitamente alla «democrazia», in funzione di «gendarme del mondo» contro l’estensione comunista. </a:t>
            </a:r>
          </a:p>
          <a:p>
            <a:r>
              <a:rPr lang="it-IT" dirty="0" smtClean="0"/>
              <a:t>In Europa: piano Marshall per i paesi satelliti e «guerra fredda» con l’Urss.</a:t>
            </a:r>
          </a:p>
          <a:p>
            <a:r>
              <a:rPr lang="it-IT" dirty="0" smtClean="0"/>
              <a:t>Colonialismo sostituito da protettorati, trattati internazionali, </a:t>
            </a:r>
            <a:r>
              <a:rPr lang="it-IT" i="1" dirty="0" err="1" smtClean="0"/>
              <a:t>commonwealth</a:t>
            </a:r>
            <a:r>
              <a:rPr lang="it-IT" dirty="0" smtClean="0"/>
              <a:t>, ecc. L’imperialismo si spaccia come progresso, libertà, benessere. Dopo il Vietnam la libertà di stampa è </a:t>
            </a:r>
            <a:r>
              <a:rPr lang="it-IT" i="1" dirty="0" err="1" smtClean="0"/>
              <a:t>embedded</a:t>
            </a:r>
            <a:r>
              <a:rPr lang="it-IT" dirty="0" smtClean="0"/>
              <a:t>.</a:t>
            </a:r>
          </a:p>
          <a:p>
            <a:r>
              <a:rPr lang="it-IT" dirty="0" smtClean="0"/>
              <a:t>Debito pubblico, accordi bilaterali, </a:t>
            </a:r>
            <a:r>
              <a:rPr lang="it-IT" u="sng" dirty="0" smtClean="0"/>
              <a:t>ide</a:t>
            </a:r>
            <a:r>
              <a:rPr lang="it-IT" dirty="0" smtClean="0"/>
              <a:t> e investimenti speculativi potenziano gerarchie dei capitali transnazionali, disuguaglianze sociali, impoverimento umano e disastri ambientali.</a:t>
            </a:r>
          </a:p>
          <a:p>
            <a:r>
              <a:rPr lang="it-IT" dirty="0" smtClean="0"/>
              <a:t>Se non si può produrre, sbocco in capitale </a:t>
            </a:r>
            <a:r>
              <a:rPr lang="it-IT" i="1" dirty="0" smtClean="0"/>
              <a:t>fittizio</a:t>
            </a:r>
            <a:r>
              <a:rPr lang="it-IT" dirty="0" smtClean="0"/>
              <a:t> della pletora di capitale (usura, prestiti, mutui, «aiuti» internazionali), «bolle» monetarie, emissione di titoli derivati. Confusione tra reddito disponibile e crescita economica illusoria. Ai danni di popolazioni dominate nella gerarchia </a:t>
            </a:r>
            <a:r>
              <a:rPr lang="it-IT" dirty="0" smtClean="0"/>
              <a:t>imperialistica di </a:t>
            </a:r>
            <a:r>
              <a:rPr lang="it-IT" dirty="0" smtClean="0"/>
              <a:t>stati e capitali, con guerre a bassa intensità, controllo aree energetiche e di materie prime, </a:t>
            </a:r>
            <a:r>
              <a:rPr lang="it-IT" smtClean="0"/>
              <a:t>terre rare, ecc..</a:t>
            </a:r>
            <a:endParaRPr lang="it-IT" dirty="0" smtClean="0"/>
          </a:p>
          <a:p>
            <a:r>
              <a:rPr lang="it-IT" dirty="0" smtClean="0"/>
              <a:t>Nuova spartizione del mondo. Controllo finanziario, produttivo e distributivo. Condizionamento dei mercati, ricatto, corruzione, leva fiscale, commesse belliche. 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81B65-0EAA-4655-9341-176771E48895}" type="slidenum">
              <a:rPr lang="it-IT" smtClean="0"/>
              <a:t>10</a:t>
            </a:fld>
            <a:endParaRPr lang="it-IT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FC94-CDB9-4EB0-9AB5-9CCA4942EA08}" type="datetime1">
              <a:rPr lang="it-IT" smtClean="0"/>
              <a:t>28/04/2020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2571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Prodromi delle crisi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1600" dirty="0" smtClean="0"/>
              <a:t>Tramite lo stato si fa devolvere (appalti) una quota di reddito collettivo – non di capitale – in funzione dei bisogni nazionali.  </a:t>
            </a:r>
            <a:r>
              <a:rPr lang="it-IT" sz="1600" i="1" dirty="0" smtClean="0"/>
              <a:t>Produttivi</a:t>
            </a:r>
            <a:r>
              <a:rPr lang="it-IT" sz="1600" dirty="0" smtClean="0"/>
              <a:t> possono essere lavori e spese, quali </a:t>
            </a:r>
            <a:r>
              <a:rPr lang="it-IT" sz="1600" u="sng" dirty="0" smtClean="0"/>
              <a:t>condizioni</a:t>
            </a:r>
            <a:r>
              <a:rPr lang="it-IT" sz="1600" dirty="0" smtClean="0"/>
              <a:t> per realizzare profitti, senza che il </a:t>
            </a:r>
            <a:r>
              <a:rPr lang="it-IT" sz="1600" i="1" dirty="0" err="1" smtClean="0"/>
              <a:t>pluslavoro</a:t>
            </a:r>
            <a:r>
              <a:rPr lang="it-IT" sz="1600" dirty="0" smtClean="0"/>
              <a:t> si realizzi in </a:t>
            </a:r>
            <a:r>
              <a:rPr lang="it-IT" sz="1600" i="1" dirty="0" smtClean="0"/>
              <a:t>plusvalore</a:t>
            </a:r>
            <a:r>
              <a:rPr lang="it-IT" sz="1600" dirty="0" smtClean="0"/>
              <a:t> attraverso la circolazione. </a:t>
            </a:r>
          </a:p>
          <a:p>
            <a:r>
              <a:rPr lang="it-IT" sz="1600" dirty="0" smtClean="0"/>
              <a:t>La continua variazione dei rapporti di valore (mezzi di produzione) pone i capitali-merce ultimi arrivati in condizione di non essere solventi. La domanda di pagamento (diminuzione dello scambio tra capitali) fa scoppiare la crisi.</a:t>
            </a:r>
          </a:p>
          <a:p>
            <a:r>
              <a:rPr lang="it-IT" sz="1600" dirty="0" smtClean="0"/>
              <a:t>Quanto più frequenti sono le rivoluzioni di valore tanto più si autonomizza il movimento del valore e la produzione normale si assoggetta alla speculazione e si accresce il pericolo per i capitali singoli.</a:t>
            </a:r>
          </a:p>
          <a:p>
            <a:r>
              <a:rPr lang="it-IT" sz="1600" dirty="0" smtClean="0"/>
              <a:t>Le crisi sono precedute da un accrescimento dei salari, come procellaria di una crisi.</a:t>
            </a:r>
          </a:p>
          <a:p>
            <a:r>
              <a:rPr lang="it-IT" sz="1600" dirty="0" smtClean="0"/>
              <a:t>In tutte le crisi si ha un </a:t>
            </a:r>
            <a:r>
              <a:rPr lang="it-IT" sz="1600" dirty="0" smtClean="0"/>
              <a:t>movimento ciclico </a:t>
            </a:r>
            <a:r>
              <a:rPr lang="it-IT" sz="1600" dirty="0" smtClean="0"/>
              <a:t>che colpisce i lavoratori (causa classista del fenomeno). Diminuzione dei loro </a:t>
            </a:r>
            <a:r>
              <a:rPr lang="it-IT" sz="1600" dirty="0" smtClean="0"/>
              <a:t>consumi (improduttivi).</a:t>
            </a:r>
            <a:endParaRPr lang="it-IT" sz="1600" dirty="0" smtClean="0"/>
          </a:p>
          <a:p>
            <a:r>
              <a:rPr lang="it-IT" sz="1600" dirty="0" smtClean="0"/>
              <a:t>Consumo </a:t>
            </a:r>
            <a:r>
              <a:rPr lang="it-IT" sz="1600" i="1" dirty="0" smtClean="0"/>
              <a:t>produttivo</a:t>
            </a:r>
            <a:r>
              <a:rPr lang="it-IT" sz="1600" dirty="0" smtClean="0"/>
              <a:t> tra capitali (mezzi di produzione). Nuovi capitalisti diventano mercato per i vecchi settori.</a:t>
            </a:r>
          </a:p>
          <a:p>
            <a:r>
              <a:rPr lang="it-IT" sz="1600" i="1" dirty="0" smtClean="0"/>
              <a:t>Forma</a:t>
            </a:r>
            <a:r>
              <a:rPr lang="it-IT" sz="1600" dirty="0" smtClean="0"/>
              <a:t> monetaria del </a:t>
            </a:r>
            <a:r>
              <a:rPr lang="it-IT" sz="1600" i="1" dirty="0" smtClean="0"/>
              <a:t>reddito</a:t>
            </a:r>
            <a:r>
              <a:rPr lang="it-IT" sz="1600" dirty="0" smtClean="0"/>
              <a:t> differente dalla </a:t>
            </a:r>
            <a:r>
              <a:rPr lang="it-IT" sz="1600" i="1" dirty="0" smtClean="0"/>
              <a:t>forma</a:t>
            </a:r>
            <a:r>
              <a:rPr lang="it-IT" sz="1600" dirty="0" smtClean="0"/>
              <a:t> monetaria del </a:t>
            </a:r>
            <a:r>
              <a:rPr lang="it-IT" sz="1600" i="1" dirty="0" smtClean="0"/>
              <a:t>capitale</a:t>
            </a:r>
            <a:r>
              <a:rPr lang="it-IT" sz="1600" dirty="0" smtClean="0"/>
              <a:t>. </a:t>
            </a:r>
            <a:r>
              <a:rPr lang="it-IT" sz="1600" u="sng" dirty="0" smtClean="0"/>
              <a:t>Lavoratori </a:t>
            </a:r>
            <a:r>
              <a:rPr lang="it-IT" sz="1600" u="sng" dirty="0" smtClean="0"/>
              <a:t>altrui</a:t>
            </a:r>
            <a:r>
              <a:rPr lang="it-IT" sz="1600" dirty="0" smtClean="0"/>
              <a:t> come massa di consumatori, centri di circolazione, spenditori di denaro verso nuovi </a:t>
            </a:r>
            <a:r>
              <a:rPr lang="it-IT" sz="1600" dirty="0" smtClean="0"/>
              <a:t>bisogni. Nel </a:t>
            </a:r>
            <a:r>
              <a:rPr lang="it-IT" sz="1600" dirty="0" smtClean="0"/>
              <a:t>capitale imperialistico aumenta il consumo interno a scapito di lavoratori esteri.</a:t>
            </a:r>
          </a:p>
          <a:p>
            <a:endParaRPr lang="it-IT" sz="1600" dirty="0"/>
          </a:p>
        </p:txBody>
      </p:sp>
      <p:sp>
        <p:nvSpPr>
          <p:cNvPr id="4" name="Rettangolo 3"/>
          <p:cNvSpPr/>
          <p:nvPr/>
        </p:nvSpPr>
        <p:spPr>
          <a:xfrm>
            <a:off x="2286000" y="293376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it-IT" dirty="0" smtClean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81B65-0EAA-4655-9341-176771E48895}" type="slidenum">
              <a:rPr lang="it-IT" smtClean="0"/>
              <a:t>2</a:t>
            </a:fld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6D0A-37A2-475A-B29A-E1AFEC39546C}" type="datetime1">
              <a:rPr lang="it-IT" smtClean="0"/>
              <a:t>28/04/2020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4315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Sovrapproduzione </a:t>
            </a:r>
            <a:r>
              <a:rPr lang="it-IT" u="sng" dirty="0" smtClean="0"/>
              <a:t>specifica</a:t>
            </a:r>
            <a:r>
              <a:rPr lang="it-IT" dirty="0" smtClean="0"/>
              <a:t> del </a:t>
            </a:r>
            <a:r>
              <a:rPr lang="it-IT" dirty="0" err="1" smtClean="0"/>
              <a:t>mdp</a:t>
            </a:r>
            <a:r>
              <a:rPr lang="it-IT" dirty="0" smtClean="0"/>
              <a:t> capitalistico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La sovrapproduzione </a:t>
            </a:r>
            <a:r>
              <a:rPr lang="it-IT" u="sng" dirty="0" smtClean="0"/>
              <a:t>in eccesso</a:t>
            </a:r>
            <a:r>
              <a:rPr lang="it-IT" dirty="0" smtClean="0"/>
              <a:t> non può essere assorbita dall’accumulazione (privata</a:t>
            </a:r>
            <a:r>
              <a:rPr lang="it-IT" dirty="0" smtClean="0"/>
              <a:t>).  Contraddizione  dipendente dalla stessa legge di funzionamento anarchico. Di qui l’inizio della crisi.</a:t>
            </a:r>
            <a:endParaRPr lang="it-IT" dirty="0" smtClean="0"/>
          </a:p>
          <a:p>
            <a:r>
              <a:rPr lang="it-IT" dirty="0" smtClean="0"/>
              <a:t>Tasso decrescente del profitto. Il </a:t>
            </a:r>
            <a:r>
              <a:rPr lang="it-IT" i="1" dirty="0" smtClean="0"/>
              <a:t>consumo</a:t>
            </a:r>
            <a:r>
              <a:rPr lang="it-IT" dirty="0" smtClean="0"/>
              <a:t> è solo un mezzo mai un fine. Apparenza del mercato regolatore, domanda e offerta, utilità, soddisfacimento dei bisogni, individualismo, equità,  distribuzione isolata dalla produzione. </a:t>
            </a:r>
          </a:p>
          <a:p>
            <a:r>
              <a:rPr lang="it-IT" dirty="0" smtClean="0"/>
              <a:t>Crisi visibile nella diminuzione di </a:t>
            </a:r>
            <a:r>
              <a:rPr lang="it-IT" i="1" dirty="0" smtClean="0"/>
              <a:t>scambio di capitale con capitale</a:t>
            </a:r>
            <a:r>
              <a:rPr lang="it-IT" dirty="0" smtClean="0"/>
              <a:t>, del processo di riproduzione, </a:t>
            </a:r>
            <a:r>
              <a:rPr lang="it-IT" i="1" dirty="0" smtClean="0"/>
              <a:t>non</a:t>
            </a:r>
            <a:r>
              <a:rPr lang="it-IT" dirty="0" smtClean="0"/>
              <a:t> nella diminuita domanda di consumo individuale. </a:t>
            </a:r>
          </a:p>
          <a:p>
            <a:r>
              <a:rPr lang="it-IT" dirty="0" smtClean="0"/>
              <a:t>Aumento del salario </a:t>
            </a:r>
            <a:r>
              <a:rPr lang="it-IT" dirty="0" smtClean="0"/>
              <a:t>possibile solo </a:t>
            </a:r>
            <a:r>
              <a:rPr lang="it-IT" dirty="0" smtClean="0"/>
              <a:t>se compensato dalla mancata occupazione di lavoratori di altri paesi. Presuppone sviluppato il mercato mondiale. Aumento strutturale delle disuguaglianze.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81B65-0EAA-4655-9341-176771E48895}" type="slidenum">
              <a:rPr lang="it-IT" smtClean="0"/>
              <a:t>3</a:t>
            </a:fld>
            <a:endParaRPr lang="it-IT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C0AB-0B46-4E07-9D71-1359A3F86A24}" type="datetime1">
              <a:rPr lang="it-IT" smtClean="0"/>
              <a:t>28/04/2020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5357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Crisi: eccesso di sovrapproduzione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Il graduale incremento di c in rapporto a v, comporta un graduale decremento del tasso generale di profitto. Progressivo sviluppo della produttività sociale del lavoro (aumento del capitale fisso, minor lavoro).</a:t>
            </a:r>
          </a:p>
          <a:p>
            <a:r>
              <a:rPr lang="it-IT" dirty="0" smtClean="0"/>
              <a:t>Il tasso di </a:t>
            </a:r>
            <a:r>
              <a:rPr lang="it-IT" i="1" dirty="0" err="1" smtClean="0"/>
              <a:t>pv</a:t>
            </a:r>
            <a:r>
              <a:rPr lang="it-IT" dirty="0" smtClean="0"/>
              <a:t> può rimanere lo stesso o crescere, ma la quantità relativa di lavoro vivo diminuisce in rapporto al capitale impiegato. Crescente diminuzione </a:t>
            </a:r>
            <a:r>
              <a:rPr lang="it-IT" dirty="0"/>
              <a:t>di prezzo </a:t>
            </a:r>
            <a:r>
              <a:rPr lang="it-IT" dirty="0" smtClean="0"/>
              <a:t>del prodotto. Diminuzione del saggio di profitto è rapporto decrescente tra </a:t>
            </a:r>
            <a:r>
              <a:rPr lang="it-IT" i="1" dirty="0" err="1" smtClean="0"/>
              <a:t>pv</a:t>
            </a:r>
            <a:r>
              <a:rPr lang="it-IT" dirty="0" smtClean="0"/>
              <a:t> e capitale complessivo anticipato, ed è indipendente dalla ripartizione di </a:t>
            </a:r>
            <a:r>
              <a:rPr lang="it-IT" i="1" dirty="0" err="1" smtClean="0"/>
              <a:t>pv</a:t>
            </a:r>
            <a:r>
              <a:rPr lang="it-IT" dirty="0" smtClean="0"/>
              <a:t> tra diverse categorie. Profitti, interessi, rendite.</a:t>
            </a:r>
          </a:p>
          <a:p>
            <a:r>
              <a:rPr lang="it-IT" dirty="0" smtClean="0"/>
              <a:t>Concentrazione del lavoro su larga scala, </a:t>
            </a:r>
            <a:r>
              <a:rPr lang="it-IT" i="1" dirty="0" smtClean="0"/>
              <a:t>concentrazione</a:t>
            </a:r>
            <a:r>
              <a:rPr lang="it-IT" dirty="0" smtClean="0"/>
              <a:t> e </a:t>
            </a:r>
            <a:r>
              <a:rPr lang="it-IT" i="1" dirty="0" smtClean="0"/>
              <a:t>centralizzazione</a:t>
            </a:r>
            <a:r>
              <a:rPr lang="it-IT" dirty="0" smtClean="0"/>
              <a:t> del capitale mediante esproprio dei piccoli capitalisti. Acceleramento di accumulazione nella massa, diminuzione del suo tasso, insieme a quello del profitto. La miseria genera la popolazione nel </a:t>
            </a:r>
            <a:r>
              <a:rPr lang="it-IT" dirty="0" err="1" smtClean="0"/>
              <a:t>mdpc</a:t>
            </a:r>
            <a:r>
              <a:rPr lang="it-IT" dirty="0" smtClean="0"/>
              <a:t>. Eccesso prodotto dalla stessa legge.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81B65-0EAA-4655-9341-176771E48895}" type="slidenum">
              <a:rPr lang="it-IT" smtClean="0"/>
              <a:t>4</a:t>
            </a:fld>
            <a:endParaRPr lang="it-IT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133E-2927-4A82-A983-92D4FB1AAC6D}" type="datetime1">
              <a:rPr lang="it-IT" smtClean="0"/>
              <a:t>28/04/2020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2683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Cause antagonistiche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/>
              <a:t>Alla caduta tendenziale del saggio di profitto si oppongono influenze contrastanti. Ostacoli, rallentamenti, indebolimenti.</a:t>
            </a:r>
          </a:p>
          <a:p>
            <a:r>
              <a:rPr lang="it-IT" dirty="0"/>
              <a:t>1. </a:t>
            </a:r>
            <a:r>
              <a:rPr lang="it-IT" u="sng" dirty="0" smtClean="0"/>
              <a:t>Aumento </a:t>
            </a:r>
            <a:r>
              <a:rPr lang="it-IT" u="sng" dirty="0"/>
              <a:t>del </a:t>
            </a:r>
            <a:r>
              <a:rPr lang="it-IT" u="sng" dirty="0" smtClean="0"/>
              <a:t>grado </a:t>
            </a:r>
            <a:r>
              <a:rPr lang="it-IT" u="sng" dirty="0"/>
              <a:t>di sfruttamento del </a:t>
            </a:r>
            <a:r>
              <a:rPr lang="it-IT" u="sng" dirty="0" smtClean="0"/>
              <a:t>lavoro</a:t>
            </a:r>
            <a:r>
              <a:rPr lang="it-IT" dirty="0" smtClean="0"/>
              <a:t>,</a:t>
            </a:r>
            <a:r>
              <a:rPr lang="it-IT" dirty="0"/>
              <a:t> saggio di </a:t>
            </a:r>
            <a:r>
              <a:rPr lang="it-IT" i="1" dirty="0" err="1"/>
              <a:t>pv</a:t>
            </a:r>
            <a:r>
              <a:rPr lang="it-IT" dirty="0"/>
              <a:t>,</a:t>
            </a:r>
            <a:r>
              <a:rPr lang="it-IT" dirty="0" smtClean="0"/>
              <a:t> </a:t>
            </a:r>
            <a:r>
              <a:rPr lang="it-IT" dirty="0"/>
              <a:t>(prolungamento della giornata lavorativa e intensificazione del lavoro, aumento di c rispetto a v.), e diminuzione della </a:t>
            </a:r>
            <a:r>
              <a:rPr lang="it-IT" dirty="0" smtClean="0"/>
              <a:t>massa. Le </a:t>
            </a:r>
            <a:r>
              <a:rPr lang="it-IT" i="1" dirty="0" smtClean="0"/>
              <a:t>stesse cause </a:t>
            </a:r>
            <a:r>
              <a:rPr lang="it-IT" dirty="0" smtClean="0"/>
              <a:t>aumentano il grado di sfruttamento </a:t>
            </a:r>
            <a:r>
              <a:rPr lang="it-IT" dirty="0"/>
              <a:t>della forza-lavoro </a:t>
            </a:r>
            <a:r>
              <a:rPr lang="it-IT" dirty="0" smtClean="0"/>
              <a:t>impiegata, e impediscono che venga sfruttata la stessa quantità </a:t>
            </a:r>
            <a:r>
              <a:rPr lang="it-IT" dirty="0"/>
              <a:t>di lavoro </a:t>
            </a:r>
            <a:r>
              <a:rPr lang="it-IT" dirty="0" smtClean="0"/>
              <a:t>precedente.</a:t>
            </a:r>
            <a:endParaRPr lang="it-IT" dirty="0"/>
          </a:p>
          <a:p>
            <a:r>
              <a:rPr lang="it-IT" dirty="0"/>
              <a:t>2. </a:t>
            </a:r>
            <a:r>
              <a:rPr lang="it-IT" u="sng" dirty="0"/>
              <a:t>Riduzione del salario al di sotto del </a:t>
            </a:r>
            <a:r>
              <a:rPr lang="it-IT" u="sng" dirty="0" smtClean="0"/>
              <a:t>valore della forza-lavoro</a:t>
            </a:r>
            <a:r>
              <a:rPr lang="it-IT" dirty="0" smtClean="0"/>
              <a:t>.</a:t>
            </a:r>
            <a:endParaRPr lang="it-IT" dirty="0"/>
          </a:p>
          <a:p>
            <a:r>
              <a:rPr lang="it-IT" dirty="0"/>
              <a:t>3. </a:t>
            </a:r>
            <a:r>
              <a:rPr lang="it-IT" u="sng" dirty="0"/>
              <a:t>Diminuzione di prezzo degli elementi </a:t>
            </a:r>
            <a:r>
              <a:rPr lang="it-IT" u="sng" dirty="0" smtClean="0"/>
              <a:t>del capitale costante.</a:t>
            </a:r>
            <a:r>
              <a:rPr lang="it-IT" dirty="0" smtClean="0"/>
              <a:t> Il </a:t>
            </a:r>
            <a:r>
              <a:rPr lang="it-IT" dirty="0"/>
              <a:t>suo valore non si accresce nella stessa proporzione della sua massa.</a:t>
            </a:r>
          </a:p>
          <a:p>
            <a:r>
              <a:rPr lang="it-IT" dirty="0"/>
              <a:t>4. </a:t>
            </a:r>
            <a:r>
              <a:rPr lang="it-IT" u="sng" dirty="0"/>
              <a:t>Sovrappopolazione relativa.</a:t>
            </a:r>
            <a:r>
              <a:rPr lang="it-IT" dirty="0"/>
              <a:t> </a:t>
            </a:r>
            <a:r>
              <a:rPr lang="it-IT" dirty="0" smtClean="0"/>
              <a:t> Nuove industrie: saggio </a:t>
            </a:r>
            <a:r>
              <a:rPr lang="it-IT" dirty="0"/>
              <a:t>e massa di </a:t>
            </a:r>
            <a:r>
              <a:rPr lang="it-IT" i="1" dirty="0" err="1"/>
              <a:t>pv</a:t>
            </a:r>
            <a:r>
              <a:rPr lang="it-IT" dirty="0"/>
              <a:t> </a:t>
            </a:r>
            <a:r>
              <a:rPr lang="it-IT" dirty="0" smtClean="0"/>
              <a:t>sono molto </a:t>
            </a:r>
            <a:r>
              <a:rPr lang="it-IT" dirty="0"/>
              <a:t>elevati nella produzione del lusso</a:t>
            </a:r>
            <a:r>
              <a:rPr lang="it-IT" dirty="0" smtClean="0"/>
              <a:t>. Livellamento dei saggi di profitto.</a:t>
            </a:r>
            <a:endParaRPr lang="it-IT" dirty="0"/>
          </a:p>
          <a:p>
            <a:r>
              <a:rPr lang="it-IT" dirty="0"/>
              <a:t>5. </a:t>
            </a:r>
            <a:r>
              <a:rPr lang="it-IT" u="sng" dirty="0"/>
              <a:t>Commercio estero.</a:t>
            </a:r>
            <a:r>
              <a:rPr lang="it-IT" dirty="0"/>
              <a:t> Fa diminuire il prezzo di c e </a:t>
            </a:r>
            <a:r>
              <a:rPr lang="it-IT" dirty="0" smtClean="0"/>
              <a:t>dei mezzi di </a:t>
            </a:r>
            <a:r>
              <a:rPr lang="it-IT" dirty="0"/>
              <a:t>sussistenza , crescita del saggio di profitto e di </a:t>
            </a:r>
            <a:r>
              <a:rPr lang="it-IT" i="1" dirty="0" err="1"/>
              <a:t>pv</a:t>
            </a:r>
            <a:r>
              <a:rPr lang="it-IT" dirty="0"/>
              <a:t>. Amplia la scala di produzione e accelera l’accumulazione, fa diminuire v.</a:t>
            </a:r>
          </a:p>
          <a:p>
            <a:r>
              <a:rPr lang="it-IT" dirty="0"/>
              <a:t>6. </a:t>
            </a:r>
            <a:r>
              <a:rPr lang="it-IT" u="sng" dirty="0"/>
              <a:t>Accrescimento del capitale azionario.</a:t>
            </a:r>
            <a:r>
              <a:rPr lang="it-IT" dirty="0"/>
              <a:t> Capitale produttivo d’interessi.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81B65-0EAA-4655-9341-176771E48895}" type="slidenum">
              <a:rPr lang="it-IT" smtClean="0"/>
              <a:t>5</a:t>
            </a:fld>
            <a:endParaRPr lang="it-IT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9A84B-14F2-4494-A074-4F5683595587}" type="datetime1">
              <a:rPr lang="it-IT" smtClean="0"/>
              <a:t>28/04/2020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9722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</a:t>
            </a:r>
            <a:r>
              <a:rPr lang="it-IT" dirty="0" smtClean="0"/>
              <a:t>risi monetaria: seconda alla separazione di compra e vendita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Perturbazioni nella ripetizione del ciclo produttivo. Il </a:t>
            </a:r>
            <a:r>
              <a:rPr lang="it-IT" u="sng" dirty="0" smtClean="0"/>
              <a:t>mezzo</a:t>
            </a:r>
            <a:r>
              <a:rPr lang="it-IT" dirty="0" smtClean="0"/>
              <a:t> per abbreviare il tempo di produzione  è l’aumento della produttività del lavoro (progresso dell’industria!). Il </a:t>
            </a:r>
            <a:r>
              <a:rPr lang="it-IT" u="sng" dirty="0" smtClean="0"/>
              <a:t>mezzo</a:t>
            </a:r>
            <a:r>
              <a:rPr lang="it-IT" dirty="0" smtClean="0"/>
              <a:t> per la riduzione del tempo di circolazione sta nel perfezionamento delle comunicazioni.</a:t>
            </a:r>
          </a:p>
          <a:p>
            <a:r>
              <a:rPr lang="it-IT" dirty="0" smtClean="0"/>
              <a:t> Mancanza di liquidità nei pagamenti. (Necessità del «denaro facile», </a:t>
            </a:r>
            <a:r>
              <a:rPr lang="it-IT" i="1" dirty="0" smtClean="0"/>
              <a:t>escamotage</a:t>
            </a:r>
            <a:r>
              <a:rPr lang="it-IT" dirty="0" smtClean="0"/>
              <a:t> del </a:t>
            </a:r>
            <a:r>
              <a:rPr lang="it-IT" dirty="0" err="1" smtClean="0"/>
              <a:t>q.e</a:t>
            </a:r>
            <a:r>
              <a:rPr lang="it-IT" dirty="0" smtClean="0"/>
              <a:t>.). Trasformazione di capitalisti industriali  in monopoli di grandi capitalisti monetari isolati o associati.</a:t>
            </a:r>
          </a:p>
          <a:p>
            <a:r>
              <a:rPr lang="it-IT" dirty="0" smtClean="0"/>
              <a:t>Anche la vendita si presuppone su vasta scala, al commerciante, al consumatore produttivo (ordinazione di mezzi di produzione o vendita diretta).</a:t>
            </a:r>
          </a:p>
          <a:p>
            <a:r>
              <a:rPr lang="it-IT" dirty="0" smtClean="0"/>
              <a:t>L’economia creditizia è una forma dell’economia monetaria, modi di circolazione tra produttori. </a:t>
            </a:r>
            <a:r>
              <a:rPr lang="it-IT" u="sng" dirty="0" smtClean="0"/>
              <a:t>Apparenza</a:t>
            </a:r>
            <a:r>
              <a:rPr lang="it-IT" dirty="0" smtClean="0"/>
              <a:t> del calcolo del profitto (sulla vendita, </a:t>
            </a:r>
            <a:r>
              <a:rPr lang="it-IT" dirty="0" err="1" smtClean="0"/>
              <a:t>autovalorizzazione</a:t>
            </a:r>
            <a:r>
              <a:rPr lang="it-IT" dirty="0" smtClean="0"/>
              <a:t>): il tempo più lungo della circolazione sembra la causa del rialzo dei prezzi come costi legati a questa.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81B65-0EAA-4655-9341-176771E48895}" type="slidenum">
              <a:rPr lang="it-IT" smtClean="0"/>
              <a:t>6</a:t>
            </a:fld>
            <a:endParaRPr lang="it-IT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62F80-525A-4E8C-949E-75638CB4CDF0}" type="datetime1">
              <a:rPr lang="it-IT" smtClean="0"/>
              <a:t>28/04/2020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409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Capitale fittizio e speculazione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 smtClean="0"/>
              <a:t>Finché crediti e debiti si compensano non ha luogo nessuna trasformazione di denaro. In seguito a emissione di cambiali, emissione di mezzi di circolazione, si sviluppa il credito, il capitale produttivo  </a:t>
            </a:r>
            <a:r>
              <a:rPr lang="it-IT" dirty="0" smtClean="0"/>
              <a:t>d’interesse o il capitale </a:t>
            </a:r>
            <a:r>
              <a:rPr lang="it-IT" dirty="0" smtClean="0"/>
              <a:t>monetario come funzione dei commercianti di denaro. Il banchiere concentra grandi masse di capitale monetario da prestito, come amministratore generale (chi dà e chi prende a prestito).</a:t>
            </a:r>
          </a:p>
          <a:p>
            <a:r>
              <a:rPr lang="it-IT" dirty="0" smtClean="0"/>
              <a:t>Il capitale del debito pubblico  diventa  nel tempo capitale fittizio. Capitalizzazione.  Grandezza negativa separata dal movimento </a:t>
            </a:r>
            <a:r>
              <a:rPr lang="it-IT" i="1" dirty="0" smtClean="0"/>
              <a:t>reale</a:t>
            </a:r>
            <a:r>
              <a:rPr lang="it-IT" dirty="0" smtClean="0"/>
              <a:t> di cui è forma, priva di contenuto. Debiti considerati come merci. Trasferimento di denaro nella speculazione. Capitale come automa. Il valore-capitale del titolo è illusorio.</a:t>
            </a:r>
          </a:p>
          <a:p>
            <a:r>
              <a:rPr lang="it-IT" dirty="0" smtClean="0"/>
              <a:t> Il denaro D-D’, valore che si valorizza, è la completa reificazione, «follia», rovesciamento del capitale produttivo d’interesse.</a:t>
            </a:r>
          </a:p>
          <a:p>
            <a:r>
              <a:rPr lang="it-IT" dirty="0" smtClean="0"/>
              <a:t>Il prezzo del capitale (titolo di proprietà) ha nel tasso d’interesse la sua quota di plusvalore.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81B65-0EAA-4655-9341-176771E48895}" type="slidenum">
              <a:rPr lang="it-IT" smtClean="0"/>
              <a:t>7</a:t>
            </a:fld>
            <a:endParaRPr lang="it-IT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1DBF-9406-4A85-B9E9-AE6FF4D15428}" type="datetime1">
              <a:rPr lang="it-IT" smtClean="0"/>
              <a:t>28/04/2020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1391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Sistema del debito pubblico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t-IT" dirty="0" smtClean="0"/>
              <a:t> Azioni  come merci il cui valore nominale è c. fittizio se si accresce come provento previsto. Diminuisce  il loro prezzo (difficoltà del mercato monetario) perché aumenta il tasso d’interesse e perché </a:t>
            </a:r>
            <a:r>
              <a:rPr lang="it-IT" dirty="0" smtClean="0"/>
              <a:t>gettate </a:t>
            </a:r>
            <a:r>
              <a:rPr lang="it-IT" dirty="0" smtClean="0"/>
              <a:t>in massa nel mercato per </a:t>
            </a:r>
            <a:r>
              <a:rPr lang="it-IT" dirty="0" smtClean="0"/>
              <a:t>convertirle </a:t>
            </a:r>
            <a:r>
              <a:rPr lang="it-IT" dirty="0" smtClean="0"/>
              <a:t>in denaro. Deprezzamento durante la crisi per l’accentramento dei patrimoni. </a:t>
            </a:r>
            <a:r>
              <a:rPr lang="it-IT" dirty="0" err="1" smtClean="0"/>
              <a:t>Svalorizzazioni</a:t>
            </a:r>
            <a:r>
              <a:rPr lang="it-IT" dirty="0" smtClean="0"/>
              <a:t> = scoppio delle bolle speculative. Accumulazione di diritti, titoli giuridici sulla produzione futura.</a:t>
            </a:r>
          </a:p>
          <a:p>
            <a:r>
              <a:rPr lang="it-IT" dirty="0" smtClean="0"/>
              <a:t>I banchieri possiedono per lo più capitale fittizio in titoli di credito (cambiali), titoli di stato (capitale consumato), azioni (buoni su proventi futuri).</a:t>
            </a:r>
          </a:p>
          <a:p>
            <a:r>
              <a:rPr lang="it-IT" dirty="0" smtClean="0"/>
              <a:t>Durante la crisi il capitale monetario si riduce.</a:t>
            </a:r>
          </a:p>
          <a:p>
            <a:r>
              <a:rPr lang="it-IT" dirty="0" smtClean="0"/>
              <a:t>I creditori dello stato trasformano la somma prestata in obbligazioni trasferibili come denaro in contanti. Il debito pubblico ha  creato il gioco di borsa e la </a:t>
            </a:r>
            <a:r>
              <a:rPr lang="it-IT" dirty="0" err="1" smtClean="0"/>
              <a:t>bancocrazia</a:t>
            </a:r>
            <a:r>
              <a:rPr lang="it-IT" dirty="0" smtClean="0"/>
              <a:t> moderna. Aumento del tasso d’interesse e tagli sociali per pagare gli interessi. Pressioni politiche per la restituzione dei prestiti, dipendenza internazionale.</a:t>
            </a:r>
          </a:p>
          <a:p>
            <a:r>
              <a:rPr lang="it-IT" dirty="0" smtClean="0"/>
              <a:t>Sistema del debito pubblico (XVII sec.), coloniale, fiscale, protezionismo, guerre commerciali, sorti nel periodo della manifattura si ingigantiscono nella grande industria. Il sistema tributario integra il sistema dei prestiti nazionali.</a:t>
            </a:r>
          </a:p>
          <a:p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81B65-0EAA-4655-9341-176771E48895}" type="slidenum">
              <a:rPr lang="it-IT" smtClean="0"/>
              <a:t>8</a:t>
            </a:fld>
            <a:endParaRPr lang="it-IT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6A698-3746-48F6-9F0B-D896D48FC148}" type="datetime1">
              <a:rPr lang="it-IT" smtClean="0"/>
              <a:t>28/04/2020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6347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Sviluppi della crisi: distruzione di capitale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 smtClean="0"/>
              <a:t>Quando si arresta il processo di produzione, viene distrutto capitale </a:t>
            </a:r>
            <a:r>
              <a:rPr lang="it-IT" i="1" dirty="0" smtClean="0"/>
              <a:t>reale</a:t>
            </a:r>
            <a:r>
              <a:rPr lang="it-IT" dirty="0" smtClean="0"/>
              <a:t>. Macchinario, lavoro, materie prime non sono capitale. </a:t>
            </a:r>
            <a:r>
              <a:rPr lang="it-IT" i="1" dirty="0" smtClean="0"/>
              <a:t>Valore d’uso</a:t>
            </a:r>
            <a:r>
              <a:rPr lang="it-IT" dirty="0" smtClean="0"/>
              <a:t> e </a:t>
            </a:r>
            <a:r>
              <a:rPr lang="it-IT" i="1" dirty="0" smtClean="0"/>
              <a:t>di scambio</a:t>
            </a:r>
            <a:r>
              <a:rPr lang="it-IT" dirty="0" smtClean="0"/>
              <a:t> sono persi.</a:t>
            </a:r>
          </a:p>
          <a:p>
            <a:r>
              <a:rPr lang="it-IT" dirty="0" smtClean="0"/>
              <a:t>Deprezzamento di masse di valore, caduta dei prezzi delle merci. Capitali nominali (valori di scambio) sono distrutti. L’interesse monetario si arricchisce a spese di quello industriale (trasferimento di ricchezza).</a:t>
            </a:r>
          </a:p>
          <a:p>
            <a:r>
              <a:rPr lang="it-IT" dirty="0" smtClean="0"/>
              <a:t>Produzione  sempre sproporzionata. Sovrapproduzione parziale, (</a:t>
            </a:r>
            <a:r>
              <a:rPr lang="it-IT" i="1" dirty="0" err="1" smtClean="0"/>
              <a:t>glut</a:t>
            </a:r>
            <a:r>
              <a:rPr lang="it-IT" dirty="0" smtClean="0"/>
              <a:t> del mercato). Invece eccedenza di tutte le merci dei settori dominanti, eccetto il </a:t>
            </a:r>
            <a:r>
              <a:rPr lang="it-IT" i="1" dirty="0" smtClean="0"/>
              <a:t>denaro</a:t>
            </a:r>
            <a:r>
              <a:rPr lang="it-IT" dirty="0" smtClean="0"/>
              <a:t> in cui devono trasformarsi nella vendita (separazione dalla compra, analoga al denaro, mezzo di pagamento, come </a:t>
            </a:r>
            <a:r>
              <a:rPr lang="it-IT" i="1" dirty="0" smtClean="0"/>
              <a:t>misura dei valori</a:t>
            </a:r>
            <a:r>
              <a:rPr lang="it-IT" dirty="0" smtClean="0"/>
              <a:t> e </a:t>
            </a:r>
            <a:r>
              <a:rPr lang="it-IT" i="1" dirty="0" smtClean="0"/>
              <a:t>realizzazione di valore</a:t>
            </a:r>
            <a:r>
              <a:rPr lang="it-IT" dirty="0" smtClean="0"/>
              <a:t>).</a:t>
            </a:r>
          </a:p>
          <a:p>
            <a:r>
              <a:rPr lang="it-IT" dirty="0" smtClean="0"/>
              <a:t>Produzione senza riguardo ai limiti del mercato, che si amplia meno velocemente della prima.</a:t>
            </a:r>
          </a:p>
          <a:p>
            <a:r>
              <a:rPr lang="it-IT" dirty="0" smtClean="0"/>
              <a:t>Sovrapproduzione di capitale, di masse di valore, di merci.  Destinazione non al </a:t>
            </a:r>
            <a:r>
              <a:rPr lang="it-IT" i="1" dirty="0" smtClean="0"/>
              <a:t>reddito</a:t>
            </a:r>
            <a:r>
              <a:rPr lang="it-IT" dirty="0" smtClean="0"/>
              <a:t> ma all’arricchimento,  al potere sul lavoro altrui  e alla </a:t>
            </a:r>
            <a:r>
              <a:rPr lang="it-IT" dirty="0" err="1" smtClean="0"/>
              <a:t>ritrasformazione</a:t>
            </a:r>
            <a:r>
              <a:rPr lang="it-IT" dirty="0" smtClean="0"/>
              <a:t>  del reddito in capitale.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81B65-0EAA-4655-9341-176771E48895}" type="slidenum">
              <a:rPr lang="it-IT" smtClean="0"/>
              <a:t>9</a:t>
            </a:fld>
            <a:endParaRPr lang="it-IT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07AD-6F98-482D-B1FC-A785FC01446B}" type="datetime1">
              <a:rPr lang="it-IT" smtClean="0"/>
              <a:t>28/04/2020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62408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5567</TotalTime>
  <Words>1804</Words>
  <Application>Microsoft Office PowerPoint</Application>
  <PresentationFormat>Presentazione su schermo (4:3)</PresentationFormat>
  <Paragraphs>91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Sottoconsumo: non causa ma conseguenza della crisi di capitale</vt:lpstr>
      <vt:lpstr>Prodromi delle crisi</vt:lpstr>
      <vt:lpstr>Sovrapproduzione specifica del mdp capitalistico</vt:lpstr>
      <vt:lpstr>Crisi: eccesso di sovrapproduzione</vt:lpstr>
      <vt:lpstr>Cause antagonistiche</vt:lpstr>
      <vt:lpstr>Crisi monetaria: seconda alla separazione di compra e vendita</vt:lpstr>
      <vt:lpstr>Capitale fittizio e speculazione</vt:lpstr>
      <vt:lpstr>Sistema del debito pubblico</vt:lpstr>
      <vt:lpstr>Sviluppi della crisi: distruzione di capitale</vt:lpstr>
      <vt:lpstr>Alcune ultime conclusioni capitalistiche della crisi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crisi</dc:title>
  <dc:creator>Carla Filosa</dc:creator>
  <cp:lastModifiedBy>Carla Filosa</cp:lastModifiedBy>
  <cp:revision>73</cp:revision>
  <dcterms:created xsi:type="dcterms:W3CDTF">2020-04-24T15:19:40Z</dcterms:created>
  <dcterms:modified xsi:type="dcterms:W3CDTF">2020-04-28T17:28:37Z</dcterms:modified>
</cp:coreProperties>
</file>