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9" r:id="rId14"/>
    <p:sldId id="270" r:id="rId15"/>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CDE1DDC-CA1E-4355-936D-A26AB5E12EC6}" type="datetimeFigureOut">
              <a:rPr lang="it-IT" smtClean="0"/>
              <a:t>14/04/2020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A669B71-5EB5-42C5-8DA7-51CF64B75207}" type="slidenum">
              <a:rPr lang="it-IT" smtClean="0"/>
              <a:t>‹N›</a:t>
            </a:fld>
            <a:endParaRPr lang="it-IT"/>
          </a:p>
        </p:txBody>
      </p:sp>
    </p:spTree>
    <p:extLst>
      <p:ext uri="{BB962C8B-B14F-4D97-AF65-F5344CB8AC3E}">
        <p14:creationId xmlns:p14="http://schemas.microsoft.com/office/powerpoint/2010/main" val="1454258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E871B43-85FE-40B2-A779-1E43F5091C71}" type="datetimeFigureOut">
              <a:rPr lang="it-IT" smtClean="0"/>
              <a:t>14/04/2020</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A580396-B466-4CDC-9CF6-1783029C2147}" type="slidenum">
              <a:rPr lang="it-IT" smtClean="0"/>
              <a:t>‹N›</a:t>
            </a:fld>
            <a:endParaRPr lang="it-IT"/>
          </a:p>
        </p:txBody>
      </p:sp>
    </p:spTree>
    <p:extLst>
      <p:ext uri="{BB962C8B-B14F-4D97-AF65-F5344CB8AC3E}">
        <p14:creationId xmlns:p14="http://schemas.microsoft.com/office/powerpoint/2010/main" val="533482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4577A26-4F38-4F30-8179-09E64DD79881}" type="datetime1">
              <a:rPr lang="it-IT" smtClean="0"/>
              <a:t>14/04/2020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200629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8E962F-BA14-48A1-BECF-2EF27E819E8D}" type="datetime1">
              <a:rPr lang="it-IT" smtClean="0"/>
              <a:t>14/04/2020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70063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41E7963-5E91-4F7D-9245-428FEDEE502D}" type="datetime1">
              <a:rPr lang="it-IT" smtClean="0"/>
              <a:t>14/04/2020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58117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96E3ADC-50DF-4BF4-A94D-BD84F3F12B10}" type="datetime1">
              <a:rPr lang="it-IT" smtClean="0"/>
              <a:t>14/04/2020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209196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C9C14B8-8C0A-4B85-9085-C0E2662AD8A9}" type="datetime1">
              <a:rPr lang="it-IT" smtClean="0"/>
              <a:t>14/04/2020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332315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09E0CD6-1CB1-4E30-9FBA-4DC74C3A6C33}" type="datetime1">
              <a:rPr lang="it-IT" smtClean="0"/>
              <a:t>14/04/2020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305012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69A7385-393D-47E2-B71C-06B2E67A9FFF}" type="datetime1">
              <a:rPr lang="it-IT" smtClean="0"/>
              <a:t>14/04/2020</a:t>
            </a:fld>
            <a:endParaRPr lang="it-IT"/>
          </a:p>
        </p:txBody>
      </p:sp>
      <p:sp>
        <p:nvSpPr>
          <p:cNvPr id="8" name="Segnaposto piè di pagina 7"/>
          <p:cNvSpPr>
            <a:spLocks noGrp="1"/>
          </p:cNvSpPr>
          <p:nvPr>
            <p:ph type="ftr" sz="quarter" idx="11"/>
          </p:nvPr>
        </p:nvSpPr>
        <p:spPr/>
        <p:txBody>
          <a:bodyPr/>
          <a:lstStyle/>
          <a:p>
            <a:r>
              <a:rPr lang="it-IT" smtClean="0"/>
              <a:t>carla filosa</a:t>
            </a:r>
            <a:endParaRPr lang="it-IT"/>
          </a:p>
        </p:txBody>
      </p:sp>
      <p:sp>
        <p:nvSpPr>
          <p:cNvPr id="9" name="Segnaposto numero diapositiva 8"/>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319673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D58251C-52A8-4C4C-B251-281F6D131173}" type="datetime1">
              <a:rPr lang="it-IT" smtClean="0"/>
              <a:t>14/04/2020</a:t>
            </a:fld>
            <a:endParaRPr lang="it-IT"/>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2395779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AAFB453-430C-4F6A-A403-9285F3D7E454}" type="datetime1">
              <a:rPr lang="it-IT" smtClean="0"/>
              <a:t>14/04/2020</a:t>
            </a:fld>
            <a:endParaRPr lang="it-IT"/>
          </a:p>
        </p:txBody>
      </p:sp>
      <p:sp>
        <p:nvSpPr>
          <p:cNvPr id="3" name="Segnaposto piè di pagina 2"/>
          <p:cNvSpPr>
            <a:spLocks noGrp="1"/>
          </p:cNvSpPr>
          <p:nvPr>
            <p:ph type="ftr" sz="quarter" idx="11"/>
          </p:nvPr>
        </p:nvSpPr>
        <p:spPr/>
        <p:txBody>
          <a:bodyPr/>
          <a:lstStyle/>
          <a:p>
            <a:r>
              <a:rPr lang="it-IT" smtClean="0"/>
              <a:t>carla filosa</a:t>
            </a:r>
            <a:endParaRPr lang="it-IT"/>
          </a:p>
        </p:txBody>
      </p:sp>
      <p:sp>
        <p:nvSpPr>
          <p:cNvPr id="4" name="Segnaposto numero diapositiva 3"/>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223096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3657BC0-2743-44BB-9CF0-56DEA0D29707}" type="datetime1">
              <a:rPr lang="it-IT" smtClean="0"/>
              <a:t>14/04/2020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238339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5D810D5-705B-4DB9-BE1B-4D9C3AE29A9C}" type="datetime1">
              <a:rPr lang="it-IT" smtClean="0"/>
              <a:t>14/04/2020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‹N›</a:t>
            </a:fld>
            <a:endParaRPr lang="it-IT"/>
          </a:p>
        </p:txBody>
      </p:sp>
    </p:spTree>
    <p:extLst>
      <p:ext uri="{BB962C8B-B14F-4D97-AF65-F5344CB8AC3E}">
        <p14:creationId xmlns:p14="http://schemas.microsoft.com/office/powerpoint/2010/main" val="113899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15DEF-AD53-4F24-9594-6A5EC7CC5949}" type="datetime1">
              <a:rPr lang="it-IT" smtClean="0"/>
              <a:t>14/04/2020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carla filosa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3C0BD-0E2D-4C56-A69B-71D0BA6F55D9}" type="slidenum">
              <a:rPr lang="it-IT" smtClean="0"/>
              <a:t>‹N›</a:t>
            </a:fld>
            <a:endParaRPr lang="it-IT"/>
          </a:p>
        </p:txBody>
      </p:sp>
    </p:spTree>
    <p:extLst>
      <p:ext uri="{BB962C8B-B14F-4D97-AF65-F5344CB8AC3E}">
        <p14:creationId xmlns:p14="http://schemas.microsoft.com/office/powerpoint/2010/main" val="272855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LO «STATO SOCIALE»</a:t>
            </a:r>
            <a:endParaRPr lang="it-IT" dirty="0"/>
          </a:p>
        </p:txBody>
      </p:sp>
      <p:sp>
        <p:nvSpPr>
          <p:cNvPr id="3" name="Sottotitolo 2"/>
          <p:cNvSpPr>
            <a:spLocks noGrp="1"/>
          </p:cNvSpPr>
          <p:nvPr>
            <p:ph type="subTitle" idx="1"/>
          </p:nvPr>
        </p:nvSpPr>
        <p:spPr/>
        <p:txBody>
          <a:bodyPr>
            <a:normAutofit fontScale="92500" lnSpcReduction="10000"/>
          </a:bodyPr>
          <a:lstStyle/>
          <a:p>
            <a:r>
              <a:rPr lang="it-IT" dirty="0" smtClean="0"/>
              <a:t>Intervento dello stato nella sfera sociale (scuola sanità, previdenza, assistenza, casa, disoccupazione, ecc</a:t>
            </a:r>
            <a:r>
              <a:rPr lang="it-IT" dirty="0" smtClean="0"/>
              <a:t>.). Simulacro di stato, non «socialismo localizzabile».</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1</a:t>
            </a:fld>
            <a:endParaRPr lang="it-IT"/>
          </a:p>
        </p:txBody>
      </p:sp>
    </p:spTree>
    <p:extLst>
      <p:ext uri="{BB962C8B-B14F-4D97-AF65-F5344CB8AC3E}">
        <p14:creationId xmlns:p14="http://schemas.microsoft.com/office/powerpoint/2010/main" val="2892431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Concertazione: contrattazione e ristrutturazione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Riduzione del salario diretto 1:(blocco aumenti del </a:t>
            </a:r>
            <a:r>
              <a:rPr lang="it-IT" dirty="0" smtClean="0"/>
              <a:t>salario </a:t>
            </a:r>
            <a:r>
              <a:rPr lang="it-IT" i="1" dirty="0" smtClean="0"/>
              <a:t>reale</a:t>
            </a:r>
            <a:r>
              <a:rPr lang="it-IT" dirty="0" smtClean="0"/>
              <a:t> rispetto a inflazione; 2: appropriazione aumenti di produttività: </a:t>
            </a:r>
            <a:r>
              <a:rPr lang="it-IT" dirty="0" smtClean="0"/>
              <a:t>salario </a:t>
            </a:r>
            <a:r>
              <a:rPr lang="it-IT" i="1" dirty="0" smtClean="0"/>
              <a:t>relativo</a:t>
            </a:r>
            <a:r>
              <a:rPr lang="it-IT" dirty="0" smtClean="0"/>
              <a:t>. Paga individuale (premi obiettivo, di merito, straordinari).</a:t>
            </a:r>
          </a:p>
          <a:p>
            <a:r>
              <a:rPr lang="it-IT" dirty="0" smtClean="0"/>
              <a:t>‘45: </a:t>
            </a:r>
            <a:r>
              <a:rPr lang="it-IT" dirty="0" err="1" smtClean="0"/>
              <a:t>Cig</a:t>
            </a:r>
            <a:r>
              <a:rPr lang="it-IT" dirty="0" smtClean="0"/>
              <a:t> ordinaria per sospensione o riduzione attività dell’impresa; ‘49: collocamento numerico, divieto lavoro ad interim; ’55: regolazione apprendistato; ‘62: limitazione contratti a termine; ’66: </a:t>
            </a:r>
            <a:r>
              <a:rPr lang="it-IT" i="1" dirty="0" smtClean="0"/>
              <a:t>giusta causa</a:t>
            </a:r>
            <a:r>
              <a:rPr lang="it-IT" dirty="0" smtClean="0"/>
              <a:t> di licenziamento; ‘68: </a:t>
            </a:r>
            <a:r>
              <a:rPr lang="it-IT" dirty="0" err="1" smtClean="0"/>
              <a:t>Cig</a:t>
            </a:r>
            <a:r>
              <a:rPr lang="it-IT" dirty="0" smtClean="0"/>
              <a:t> straordinaria per crisi settoriali o locali e ristrutturazioni, art. 18 </a:t>
            </a:r>
            <a:r>
              <a:rPr lang="it-IT" i="1" dirty="0" smtClean="0"/>
              <a:t>Statuto dei Lavoratori</a:t>
            </a:r>
            <a:r>
              <a:rPr lang="it-IT" dirty="0" smtClean="0"/>
              <a:t>; </a:t>
            </a:r>
            <a:r>
              <a:rPr lang="it-IT" dirty="0" smtClean="0"/>
              <a:t>‘75: </a:t>
            </a:r>
            <a:r>
              <a:rPr lang="it-IT" dirty="0" err="1" smtClean="0"/>
              <a:t>riduz</a:t>
            </a:r>
            <a:r>
              <a:rPr lang="it-IT" dirty="0" smtClean="0"/>
              <a:t>. </a:t>
            </a:r>
            <a:r>
              <a:rPr lang="it-IT" dirty="0"/>
              <a:t>o</a:t>
            </a:r>
            <a:r>
              <a:rPr lang="it-IT" dirty="0" smtClean="0"/>
              <a:t>rario lav., provvedimenti per garanzia del </a:t>
            </a:r>
            <a:r>
              <a:rPr lang="it-IT" dirty="0" smtClean="0"/>
              <a:t>salario. </a:t>
            </a:r>
            <a:r>
              <a:rPr lang="it-IT" dirty="0" smtClean="0"/>
              <a:t>Stabilità dell’occupazione fino agli ’80. Confindustria: rischio imprenditoriale non garantito. </a:t>
            </a:r>
            <a:r>
              <a:rPr lang="it-IT" i="1" dirty="0" smtClean="0"/>
              <a:t>Liberalizzazione del lavoro</a:t>
            </a:r>
            <a:r>
              <a:rPr lang="it-IT" dirty="0" smtClean="0"/>
              <a:t> a leggi di mercato, </a:t>
            </a:r>
            <a:r>
              <a:rPr lang="it-IT" i="1" dirty="0" smtClean="0"/>
              <a:t>concorrenza</a:t>
            </a:r>
            <a:r>
              <a:rPr lang="it-IT" dirty="0" smtClean="0"/>
              <a:t> disoccupati, </a:t>
            </a:r>
            <a:r>
              <a:rPr lang="it-IT" i="1" dirty="0" smtClean="0"/>
              <a:t>flessibilità e precarizzazione</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10</a:t>
            </a:fld>
            <a:endParaRPr lang="it-IT"/>
          </a:p>
        </p:txBody>
      </p:sp>
    </p:spTree>
    <p:extLst>
      <p:ext uri="{BB962C8B-B14F-4D97-AF65-F5344CB8AC3E}">
        <p14:creationId xmlns:p14="http://schemas.microsoft.com/office/powerpoint/2010/main" val="1504159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Spesa sociale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I capitalisti produttivi reputano più conveniente socializzare i costi di riproduzione della f-l, per non innalzare i salari individuali.</a:t>
            </a:r>
          </a:p>
          <a:p>
            <a:r>
              <a:rPr lang="it-IT" dirty="0" smtClean="0"/>
              <a:t>Limiti nella compressione dei bisogni sociali oltre un certo livello.</a:t>
            </a:r>
          </a:p>
          <a:p>
            <a:r>
              <a:rPr lang="it-IT" dirty="0" smtClean="0"/>
              <a:t>Aiuti a sostegno dei capitali: a «fini difensivi», per lo sviluppo (incentivi creditizi, sconti su Iva..),crediti a esportazioni, fiscalizzazione aggiuntiva degli oneri sociali, prepensionamenti e </a:t>
            </a:r>
            <a:r>
              <a:rPr lang="it-IT" dirty="0" err="1" smtClean="0"/>
              <a:t>Cig</a:t>
            </a:r>
            <a:r>
              <a:rPr lang="it-IT" dirty="0" smtClean="0"/>
              <a:t> (ristrutturazione, flessibilità, socializzazione dei costi..). Dal ‘60 al ‘73 (aumenta l’accumulazione) aumenta la spesa sociale, poi (crisi) fino al ‘94 inversione di tendenza.</a:t>
            </a:r>
          </a:p>
          <a:p>
            <a:r>
              <a:rPr lang="it-IT" dirty="0" smtClean="0"/>
              <a:t>Debito pubblico ricade sulla spesa sociale per gli eccessivi benefici concessi allo stato.  Politica dei sacrifici. Debito Pubblico. Trasforma il denaro improduttivo in capitale monetario: lo stato entra nella circolazione del capitale. Capitale fittizio.</a:t>
            </a:r>
          </a:p>
          <a:p>
            <a:r>
              <a:rPr lang="it-IT" dirty="0" smtClean="0"/>
              <a:t>«Politica dei redditi»: compressione salariale, tagli alla spesa sociale, fiscalismo (aumento di imposte dirette, indirette, ticket, tariffe…).</a:t>
            </a:r>
            <a:endParaRPr lang="it-IT" dirty="0"/>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11</a:t>
            </a:fld>
            <a:endParaRPr lang="it-IT"/>
          </a:p>
        </p:txBody>
      </p:sp>
    </p:spTree>
    <p:extLst>
      <p:ext uri="{BB962C8B-B14F-4D97-AF65-F5344CB8AC3E}">
        <p14:creationId xmlns:p14="http://schemas.microsoft.com/office/powerpoint/2010/main" val="255846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Assicurazioni sanitarie, liberalizzazioni anche del mercato abitativo</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Quota differita e indiretta attaccata. Inversione naturalistica: «invecchiamento della popolazione», demografia strategica del Fmi (anziani over 65: al 36% nel 2044; giovani: al 14% nel 2044), </a:t>
            </a:r>
            <a:r>
              <a:rPr lang="it-IT" i="1" dirty="0" smtClean="0"/>
              <a:t>sindrome della popolazione lavorativa mancante</a:t>
            </a:r>
            <a:r>
              <a:rPr lang="it-IT" dirty="0" smtClean="0"/>
              <a:t>. Legittimazione recepita nella finanziaria del ’98 per abbattimento della spesa sociale. Le previsioni sono dipendenti da rapporti demografici non da quelli economici, sottaciuti.</a:t>
            </a:r>
          </a:p>
          <a:p>
            <a:r>
              <a:rPr lang="it-IT" dirty="0" smtClean="0"/>
              <a:t>«Interventi strutturali» - economici – vengono poi ad avere stime di spesa, prive della necessità consequenziale oggettiva. Crisi mostrata dipendente da incentivi perversi di riduzione della crescita economica, e poi revisione dei meccanismi di spesa. Salario globale: causa della crisi?</a:t>
            </a:r>
          </a:p>
          <a:p>
            <a:r>
              <a:rPr lang="it-IT" dirty="0" smtClean="0"/>
              <a:t>Riduzione relativa (di plusvalore assoluto) della vita lavorativa rispetto alla vita media allungata comporta: 1)  Contenimento della spesa sulla produzione; 2) redistribuzione fiscale dai redditi da lavoro con tasse dirette e indirette (aumento del 2,5/3 di </a:t>
            </a:r>
            <a:r>
              <a:rPr lang="it-IT" dirty="0" err="1" smtClean="0"/>
              <a:t>Pil</a:t>
            </a:r>
            <a:r>
              <a:rPr lang="it-IT" dirty="0" smtClean="0"/>
              <a:t> per la protezione sociale considerata insostenibile). Colpite sanità e pensioni.</a:t>
            </a:r>
          </a:p>
          <a:p>
            <a:endParaRPr lang="it-IT" dirty="0"/>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12</a:t>
            </a:fld>
            <a:endParaRPr lang="it-IT"/>
          </a:p>
        </p:txBody>
      </p:sp>
    </p:spTree>
    <p:extLst>
      <p:ext uri="{BB962C8B-B14F-4D97-AF65-F5344CB8AC3E}">
        <p14:creationId xmlns:p14="http://schemas.microsoft.com/office/powerpoint/2010/main" val="1467994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Riduzione della spesa sanitaria pubblica</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Ampliamento della regionalizzazione delle entrate: compartecipazioni su ricoveri e </a:t>
            </a:r>
            <a:r>
              <a:rPr lang="it-IT" dirty="0" err="1" smtClean="0"/>
              <a:t>day</a:t>
            </a:r>
            <a:r>
              <a:rPr lang="it-IT" dirty="0" smtClean="0"/>
              <a:t> hospital, visite domiciliari e assistenza domiciliare programmata; ampliamento delle prestazioni private sostenute con risorse pubbliche, assicurazione sanitaria integrativa,..</a:t>
            </a:r>
          </a:p>
          <a:p>
            <a:r>
              <a:rPr lang="it-IT" dirty="0" smtClean="0"/>
              <a:t>(’98)Nella finanziaria: tagli per 1.100 </a:t>
            </a:r>
            <a:r>
              <a:rPr lang="it-IT" dirty="0" err="1" smtClean="0"/>
              <a:t>mrd</a:t>
            </a:r>
            <a:r>
              <a:rPr lang="it-IT" dirty="0" smtClean="0"/>
              <a:t> (di cui 450 dal contributo delle assicurazioni per cura di infortunati e incidenti automobilistici e sul lavoro, con aumento delle tariffe liberalizzate da assicurazioni e </a:t>
            </a:r>
            <a:r>
              <a:rPr lang="it-IT" dirty="0" err="1" smtClean="0"/>
              <a:t>Inail</a:t>
            </a:r>
            <a:r>
              <a:rPr lang="it-IT" dirty="0" smtClean="0"/>
              <a:t>, finanziato da prelievi su salari. Blocco del ricambio del personale, precarizzato e appalti esterni. Separazione tra previdenza e assistenza. </a:t>
            </a:r>
          </a:p>
          <a:p>
            <a:r>
              <a:rPr lang="it-IT" dirty="0" smtClean="0"/>
              <a:t>Riforma del 2015 (Madia): Ordinamento del sistema sanitario lombardo: ente coordinatore di tre livelli (regionale, ripartizione territoriale, prestazioni e assistenza affidato a 31 aziende). Separazione tra decisioni tecnico sanitarie e amministrative: comprime le professionalità tecniche, amplia l’imprenditoria sanitaria privata.</a:t>
            </a:r>
          </a:p>
          <a:p>
            <a:r>
              <a:rPr lang="it-IT" dirty="0" smtClean="0"/>
              <a:t>Sole 24ore (11.04.2020): una sola sanità, prima dell’emergenza: pubblico 70% - privato 30% (posti letto, terapia intensiva). Nell’emergenza </a:t>
            </a:r>
            <a:r>
              <a:rPr lang="it-IT" dirty="0" err="1" smtClean="0"/>
              <a:t>covid</a:t>
            </a:r>
            <a:r>
              <a:rPr lang="it-IT" dirty="0" smtClean="0"/>
              <a:t> 19: pubblico 72,4% - privato 27,6%. Contributo privato appare come collaborazione grazie a cui 28.224 vite sono state salvate. Silenzio sulle morti, anche nelle </a:t>
            </a:r>
            <a:r>
              <a:rPr lang="it-IT" dirty="0" err="1" smtClean="0"/>
              <a:t>rsa</a:t>
            </a:r>
            <a:r>
              <a:rPr lang="it-IT" dirty="0" smtClean="0"/>
              <a:t>, sanificazioni anche nelle case popolari, zone rosse mancate in Lombardia (Alzano, Nembro)…</a:t>
            </a:r>
            <a:endParaRPr lang="it-IT" dirty="0"/>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9AE3C0BD-0E2D-4C56-A69B-71D0BA6F55D9}" type="slidenum">
              <a:rPr lang="it-IT" smtClean="0"/>
              <a:t>13</a:t>
            </a:fld>
            <a:endParaRPr lang="it-IT"/>
          </a:p>
        </p:txBody>
      </p:sp>
    </p:spTree>
    <p:extLst>
      <p:ext uri="{BB962C8B-B14F-4D97-AF65-F5344CB8AC3E}">
        <p14:creationId xmlns:p14="http://schemas.microsoft.com/office/powerpoint/2010/main" val="2478562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Decreto liquidità: 2020</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Contro la recessione da pandemia: 400mrd a imprese, professionisti, titolari di partite Iva. 30mrd a </a:t>
            </a:r>
            <a:r>
              <a:rPr lang="it-IT" dirty="0" err="1" smtClean="0"/>
              <a:t>Pmi</a:t>
            </a:r>
            <a:r>
              <a:rPr lang="it-IT" dirty="0" smtClean="0"/>
              <a:t>.  600 euro ai cittadini più bisognosi.</a:t>
            </a:r>
          </a:p>
          <a:p>
            <a:r>
              <a:rPr lang="it-IT" dirty="0" smtClean="0"/>
              <a:t>Intervista a M. </a:t>
            </a:r>
            <a:r>
              <a:rPr lang="it-IT" dirty="0" err="1" smtClean="0"/>
              <a:t>Fana</a:t>
            </a:r>
            <a:r>
              <a:rPr lang="it-IT" dirty="0" smtClean="0"/>
              <a:t> (14.04.2020): Germania, Spagna, Italia, Polonia i lavoratori hanno perso potere decisionale e d’acquisto. Sanità legata a servizi di cura in tutti questi paesi dell’Europa occidentale (macro settore sanitario): il 70% dei lavoratori stanno nel 30% più povero di tutto il servizio nazionale. Sanità, comparto pubblico, 15% Germania, 17% Polonia, Italia non contempla il dato, non conteggiato nella sanità, per privatizzazioni realizzate, servizi in appalto, ecc.</a:t>
            </a:r>
          </a:p>
          <a:p>
            <a:r>
              <a:rPr lang="it-IT" dirty="0" smtClean="0"/>
              <a:t>Il capitale</a:t>
            </a:r>
            <a:r>
              <a:rPr lang="it-IT" dirty="0"/>
              <a:t> </a:t>
            </a:r>
            <a:r>
              <a:rPr lang="it-IT" dirty="0" smtClean="0"/>
              <a:t>non si è rivelato </a:t>
            </a:r>
            <a:r>
              <a:rPr lang="it-IT" dirty="0"/>
              <a:t>in grado</a:t>
            </a:r>
            <a:r>
              <a:rPr lang="it-IT" dirty="0" smtClean="0"/>
              <a:t> di gestire il settore finanziario, non i beni essenziali durante la pandemia, nemmeno di riorganizzarsi (solo per essere competitivi nelle esportazioni). Regolamentazioni demandate alle regioni. Processo di concentrazione in atto, ad esempio Amazon, aumento delle vendite online, controllo sui corrieri.</a:t>
            </a:r>
          </a:p>
          <a:p>
            <a:r>
              <a:rPr lang="it-IT" dirty="0" smtClean="0"/>
              <a:t>La gestione privata delle risorse va organizzata. La c</a:t>
            </a:r>
            <a:fld id="{94F27B2F-BA22-46B9-A248-9CD67A777459}" type="slidenum">
              <a:rPr lang="it-IT" smtClean="0"/>
              <a:t>14</a:t>
            </a:fld>
            <a:fld id="{295700AF-4E5C-4A25-9DCA-8FC5A4B2849C}" type="slidenum">
              <a:rPr lang="it-IT" smtClean="0"/>
              <a:t>14</a:t>
            </a:fld>
            <a:r>
              <a:rPr lang="it-IT" dirty="0" smtClean="0"/>
              <a:t>risi non può essere affrontata con 1/3 della produzione su ristorazione, turismo, cooperative d’appalto. Necessaria una  gestione pubblica. Pianificazione o programmazione pubblica.</a:t>
            </a:r>
          </a:p>
          <a:p>
            <a:r>
              <a:rPr lang="it-IT" dirty="0" smtClean="0"/>
              <a:t>Si chiede (da parte dei capitali) che lo stato paghi a fondo perduto la riorganizzazione interna per permettere le riaperture.</a:t>
            </a:r>
          </a:p>
          <a:p>
            <a:r>
              <a:rPr lang="it-IT" dirty="0" smtClean="0"/>
              <a:t>Reddito emergenza: assicurare una continuità di reddito, riforma non strutturale tampone. Metà lavoratori sono in cassa integrazione. Inermi se fuori dal lavoro, dal conflitto strutturale. Abbassamento salari dopo pandemia?</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14</a:t>
            </a:fld>
            <a:endParaRPr lang="it-IT"/>
          </a:p>
        </p:txBody>
      </p:sp>
    </p:spTree>
    <p:extLst>
      <p:ext uri="{BB962C8B-B14F-4D97-AF65-F5344CB8AC3E}">
        <p14:creationId xmlns:p14="http://schemas.microsoft.com/office/powerpoint/2010/main" val="2213477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Funzioni «al di sopra delle classi» </a:t>
            </a:r>
            <a:r>
              <a:rPr lang="it-IT" i="1" dirty="0" err="1" smtClean="0"/>
              <a:t>sozialstaat</a:t>
            </a:r>
            <a:r>
              <a:rPr lang="it-IT" i="1" dirty="0" smtClean="0"/>
              <a:t>, welfare state</a:t>
            </a:r>
            <a:endParaRPr lang="it-IT" i="1" dirty="0"/>
          </a:p>
        </p:txBody>
      </p:sp>
      <p:sp>
        <p:nvSpPr>
          <p:cNvPr id="3" name="Segnaposto contenuto 2"/>
          <p:cNvSpPr>
            <a:spLocks noGrp="1"/>
          </p:cNvSpPr>
          <p:nvPr>
            <p:ph idx="1"/>
          </p:nvPr>
        </p:nvSpPr>
        <p:spPr/>
        <p:txBody>
          <a:bodyPr>
            <a:normAutofit fontScale="70000" lnSpcReduction="20000"/>
          </a:bodyPr>
          <a:lstStyle/>
          <a:p>
            <a:r>
              <a:rPr lang="it-IT" dirty="0" smtClean="0"/>
              <a:t>Razionalizzazione riformistica del capitale, obiettivi di consenso politico-elettorale, lotte del movimento operaio organizzato e suoi limiti riformistici (sindacati e partiti maggioritari).</a:t>
            </a:r>
          </a:p>
          <a:p>
            <a:r>
              <a:rPr lang="it-IT" dirty="0"/>
              <a:t>Ipotizzato compromesso sociale (intenzionale</a:t>
            </a:r>
            <a:r>
              <a:rPr lang="it-IT" dirty="0" smtClean="0"/>
              <a:t>) in Europa sul modello del </a:t>
            </a:r>
            <a:r>
              <a:rPr lang="it-IT" i="1" dirty="0" smtClean="0"/>
              <a:t>New Deal</a:t>
            </a:r>
            <a:r>
              <a:rPr lang="it-IT" dirty="0" smtClean="0"/>
              <a:t> (‘32): cessione di parte dei guadagni capitalistici in cambio di limiti alla conflittualità interna, per una lunga fase di accumulazione e occupazione.</a:t>
            </a:r>
          </a:p>
          <a:p>
            <a:r>
              <a:rPr lang="it-IT" dirty="0" smtClean="0"/>
              <a:t>Mutamento in realtà dei rapporti di forza, a favore della stabilità del sistema politico. Riformismo postbellico come espansione dell’intervento pubblico in ambito sociale e miglioramento delle condizioni delle masse lavoratrici</a:t>
            </a:r>
            <a:r>
              <a:rPr lang="it-IT" dirty="0" smtClean="0"/>
              <a:t>.</a:t>
            </a:r>
          </a:p>
          <a:p>
            <a:r>
              <a:rPr lang="it-IT" dirty="0" smtClean="0"/>
              <a:t>Oggi attestata subalternità degli stati a organismi internazionali (Fmi, </a:t>
            </a:r>
            <a:r>
              <a:rPr lang="it-IT" dirty="0" err="1" smtClean="0"/>
              <a:t>Bm</a:t>
            </a:r>
            <a:r>
              <a:rPr lang="it-IT" dirty="0" smtClean="0"/>
              <a:t>, </a:t>
            </a:r>
            <a:r>
              <a:rPr lang="it-IT" dirty="0" err="1" smtClean="0"/>
              <a:t>Wto</a:t>
            </a:r>
            <a:r>
              <a:rPr lang="it-IT" dirty="0" smtClean="0"/>
              <a:t>, Oms, Ue, Nato, ecc.) che ne decidono le scelte politiche interne ed estere mediante istituzioni coercitive (</a:t>
            </a:r>
            <a:r>
              <a:rPr lang="it-IT" dirty="0" err="1" smtClean="0"/>
              <a:t>Mes</a:t>
            </a:r>
            <a:r>
              <a:rPr lang="it-IT" dirty="0" smtClean="0"/>
              <a:t>, politiche di </a:t>
            </a:r>
            <a:r>
              <a:rPr lang="it-IT" i="1" dirty="0" smtClean="0"/>
              <a:t>austerity</a:t>
            </a:r>
            <a:r>
              <a:rPr lang="it-IT" dirty="0" smtClean="0"/>
              <a:t>, troika, condizionalità).</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2</a:t>
            </a:fld>
            <a:endParaRPr lang="it-IT"/>
          </a:p>
        </p:txBody>
      </p:sp>
    </p:spTree>
    <p:extLst>
      <p:ext uri="{BB962C8B-B14F-4D97-AF65-F5344CB8AC3E}">
        <p14:creationId xmlns:p14="http://schemas.microsoft.com/office/powerpoint/2010/main" val="358976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Riconquista da parte del mercato </a:t>
            </a:r>
            <a:r>
              <a:rPr lang="it-IT" dirty="0" smtClean="0"/>
              <a:t>capitalistico italiano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«Riforma delle pensioni» (Dini, 1995: passaggio dalla contribuzione alla ripartizione; abbattimento dell’importo pensionistico), «riforma dello stato sociale»(Prodi anni ‘90: pacchetto Treu: concertazione </a:t>
            </a:r>
            <a:r>
              <a:rPr lang="it-IT" dirty="0" smtClean="0"/>
              <a:t>e introduzione del </a:t>
            </a:r>
            <a:r>
              <a:rPr lang="it-IT" dirty="0" smtClean="0"/>
              <a:t>lavoro atipico).</a:t>
            </a:r>
          </a:p>
          <a:p>
            <a:r>
              <a:rPr lang="it-IT" dirty="0" smtClean="0"/>
              <a:t>Freno all’accumulazione e agli </a:t>
            </a:r>
            <a:r>
              <a:rPr lang="it-IT" dirty="0" smtClean="0"/>
              <a:t>investimenti per la crisi da sovrapproduzione, </a:t>
            </a:r>
            <a:r>
              <a:rPr lang="it-IT" dirty="0" smtClean="0"/>
              <a:t>crescita della disoccupazione. Compressione di salari e diritti del lavoro (aumento del tasso di sfruttamento), precarizzazione, impoverimento, emarginazione.</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3</a:t>
            </a:fld>
            <a:endParaRPr lang="it-IT"/>
          </a:p>
        </p:txBody>
      </p:sp>
    </p:spTree>
    <p:extLst>
      <p:ext uri="{BB962C8B-B14F-4D97-AF65-F5344CB8AC3E}">
        <p14:creationId xmlns:p14="http://schemas.microsoft.com/office/powerpoint/2010/main" val="69531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Erosione delle conquiste salariali e normative del lavoro dipendente</a:t>
            </a:r>
            <a:endParaRPr lang="it-IT" dirty="0"/>
          </a:p>
        </p:txBody>
      </p:sp>
      <p:sp>
        <p:nvSpPr>
          <p:cNvPr id="3" name="Segnaposto contenuto 2"/>
          <p:cNvSpPr>
            <a:spLocks noGrp="1"/>
          </p:cNvSpPr>
          <p:nvPr>
            <p:ph idx="1"/>
          </p:nvPr>
        </p:nvSpPr>
        <p:spPr/>
        <p:txBody>
          <a:bodyPr/>
          <a:lstStyle/>
          <a:p>
            <a:r>
              <a:rPr lang="it-IT" dirty="0" smtClean="0"/>
              <a:t>Unificazione monetaria e sua stabilità. Polo imperialistico europeo, controllo del movimento operaio troppo avanzato.</a:t>
            </a:r>
          </a:p>
          <a:p>
            <a:r>
              <a:rPr lang="it-IT" dirty="0" smtClean="0"/>
              <a:t>Fine dell’Urss come «assicurazione contro la rivoluzione».</a:t>
            </a:r>
          </a:p>
          <a:p>
            <a:r>
              <a:rPr lang="it-IT" dirty="0" smtClean="0"/>
              <a:t>Riconquista dei paesi dell’est: esportazione di investimenti produttivi, compressione del salario sociale. Attacco alla spesa sociale.</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4</a:t>
            </a:fld>
            <a:endParaRPr lang="it-IT"/>
          </a:p>
        </p:txBody>
      </p:sp>
    </p:spTree>
    <p:extLst>
      <p:ext uri="{BB962C8B-B14F-4D97-AF65-F5344CB8AC3E}">
        <p14:creationId xmlns:p14="http://schemas.microsoft.com/office/powerpoint/2010/main" val="658859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Distribuzione del reddito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Limite </a:t>
            </a:r>
            <a:r>
              <a:rPr lang="it-IT" dirty="0" smtClean="0"/>
              <a:t>strutturale: </a:t>
            </a:r>
            <a:r>
              <a:rPr lang="it-IT" dirty="0" smtClean="0"/>
              <a:t>inalterati i rapporti di produzione.</a:t>
            </a:r>
          </a:p>
          <a:p>
            <a:r>
              <a:rPr lang="it-IT" dirty="0" smtClean="0"/>
              <a:t>Redistribuzione progressiva del reddito per un aumento del salario sociale </a:t>
            </a:r>
            <a:r>
              <a:rPr lang="it-IT" dirty="0" smtClean="0"/>
              <a:t>di classe nella </a:t>
            </a:r>
            <a:r>
              <a:rPr lang="it-IT" dirty="0" smtClean="0"/>
              <a:t>forma </a:t>
            </a:r>
            <a:r>
              <a:rPr lang="it-IT" u="sng" dirty="0" smtClean="0"/>
              <a:t>indiretta</a:t>
            </a:r>
            <a:r>
              <a:rPr lang="it-IT" dirty="0" smtClean="0"/>
              <a:t> dell’accesso ai servizi sociali. Aumento della solidarietà interna e fiducia fino agli anni ‘70.</a:t>
            </a:r>
          </a:p>
          <a:p>
            <a:r>
              <a:rPr lang="it-IT" dirty="0" smtClean="0"/>
              <a:t>Reazione </a:t>
            </a:r>
            <a:r>
              <a:rPr lang="it-IT" dirty="0" smtClean="0"/>
              <a:t>successiva dei </a:t>
            </a:r>
            <a:r>
              <a:rPr lang="it-IT" dirty="0" smtClean="0"/>
              <a:t>rapporti proprietari nella forma </a:t>
            </a:r>
            <a:r>
              <a:rPr lang="it-IT" u="sng" dirty="0" smtClean="0"/>
              <a:t>indiretta</a:t>
            </a:r>
            <a:r>
              <a:rPr lang="it-IT" dirty="0" smtClean="0"/>
              <a:t> della crisi fiscale (</a:t>
            </a:r>
            <a:r>
              <a:rPr lang="it-IT" dirty="0" smtClean="0"/>
              <a:t>non aumento </a:t>
            </a:r>
            <a:r>
              <a:rPr lang="it-IT" dirty="0" smtClean="0"/>
              <a:t>di tassazione di profitti e rendite), evasione, </a:t>
            </a:r>
            <a:r>
              <a:rPr lang="it-IT" dirty="0" smtClean="0"/>
              <a:t>e nella forma </a:t>
            </a:r>
            <a:r>
              <a:rPr lang="it-IT" u="sng" dirty="0" smtClean="0"/>
              <a:t>diretta</a:t>
            </a:r>
            <a:r>
              <a:rPr lang="it-IT" dirty="0" smtClean="0"/>
              <a:t> </a:t>
            </a:r>
            <a:r>
              <a:rPr lang="it-IT" dirty="0" smtClean="0"/>
              <a:t>alla riduzione del salario. Dall’80 </a:t>
            </a:r>
            <a:r>
              <a:rPr lang="it-IT" dirty="0" smtClean="0"/>
              <a:t>diminuzione </a:t>
            </a:r>
            <a:r>
              <a:rPr lang="it-IT" dirty="0" smtClean="0"/>
              <a:t>del </a:t>
            </a:r>
            <a:r>
              <a:rPr lang="it-IT" dirty="0" err="1" smtClean="0"/>
              <a:t>Pil</a:t>
            </a:r>
            <a:r>
              <a:rPr lang="it-IT" dirty="0" smtClean="0"/>
              <a:t> diretta al lavoro dipendente, erosione normativa e di fatto del potere dei lavoratori. Rivalsa sul movimento </a:t>
            </a:r>
            <a:r>
              <a:rPr lang="it-IT" dirty="0" smtClean="0"/>
              <a:t>operaio, sull’intero </a:t>
            </a:r>
            <a:r>
              <a:rPr lang="it-IT" dirty="0" smtClean="0"/>
              <a:t>‘900 (ottobre ‘17).  </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5</a:t>
            </a:fld>
            <a:endParaRPr lang="it-IT"/>
          </a:p>
        </p:txBody>
      </p:sp>
    </p:spTree>
    <p:extLst>
      <p:ext uri="{BB962C8B-B14F-4D97-AF65-F5344CB8AC3E}">
        <p14:creationId xmlns:p14="http://schemas.microsoft.com/office/powerpoint/2010/main" val="77902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«Riforma» dello stato sociale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Confindustria: contenimento della spesa sociale, da </a:t>
            </a:r>
            <a:r>
              <a:rPr lang="it-IT" dirty="0" smtClean="0"/>
              <a:t>tagliare, </a:t>
            </a:r>
            <a:r>
              <a:rPr lang="it-IT" dirty="0" smtClean="0"/>
              <a:t>potendo. Privatizzare e municipalizzare i servizi più redditizi, lasciando a </a:t>
            </a:r>
            <a:r>
              <a:rPr lang="it-IT" i="1" dirty="0" smtClean="0"/>
              <a:t>Caritas</a:t>
            </a:r>
            <a:r>
              <a:rPr lang="it-IT" dirty="0" smtClean="0"/>
              <a:t> e altri il soccorso dei più bisognosi. Tagliare </a:t>
            </a:r>
            <a:r>
              <a:rPr lang="it-IT" dirty="0" smtClean="0"/>
              <a:t>la previdenza </a:t>
            </a:r>
            <a:r>
              <a:rPr lang="it-IT" dirty="0" smtClean="0"/>
              <a:t>pubblica </a:t>
            </a:r>
            <a:r>
              <a:rPr lang="it-IT" dirty="0" smtClean="0"/>
              <a:t>(istituire pensioni </a:t>
            </a:r>
            <a:r>
              <a:rPr lang="it-IT" dirty="0" smtClean="0"/>
              <a:t>«integrative» </a:t>
            </a:r>
            <a:r>
              <a:rPr lang="it-IT" dirty="0" smtClean="0"/>
              <a:t>private). Oggi esclusione generazionale dalla pensione di fasce di popolazione nata dagli anni ’70.</a:t>
            </a:r>
          </a:p>
          <a:p>
            <a:r>
              <a:rPr lang="it-IT" dirty="0" smtClean="0"/>
              <a:t>Avvio di precarizzazione </a:t>
            </a:r>
            <a:r>
              <a:rPr lang="it-IT" dirty="0" smtClean="0"/>
              <a:t>e licenziamenti. Concertazione con i sindacati. Priorità della stabilità del bilancio pubblico (Maastricht processo di unificazione monetaria</a:t>
            </a:r>
            <a:r>
              <a:rPr lang="it-IT" dirty="0" smtClean="0"/>
              <a:t>). </a:t>
            </a:r>
            <a:endParaRPr lang="it-IT" dirty="0" smtClean="0"/>
          </a:p>
          <a:p>
            <a:r>
              <a:rPr lang="it-IT" dirty="0" smtClean="0"/>
              <a:t>Separazione previdenza-assistenza, introduzione del minimo vitale, revisione degli ammortizzatori sociali. </a:t>
            </a:r>
            <a:endParaRPr lang="it-IT" dirty="0" smtClean="0"/>
          </a:p>
          <a:p>
            <a:r>
              <a:rPr lang="it-IT" dirty="0" smtClean="0"/>
              <a:t>Parificazione </a:t>
            </a:r>
            <a:r>
              <a:rPr lang="it-IT" dirty="0" smtClean="0"/>
              <a:t>scuola pubblica-privata (Berlinguer), revisione art. </a:t>
            </a:r>
            <a:r>
              <a:rPr lang="it-IT" dirty="0" smtClean="0"/>
              <a:t>33 </a:t>
            </a:r>
            <a:r>
              <a:rPr lang="it-IT" dirty="0" smtClean="0"/>
              <a:t>della </a:t>
            </a:r>
            <a:r>
              <a:rPr lang="it-IT" dirty="0" smtClean="0"/>
              <a:t>Costituzione («senza oneri per lo stato»).  </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6</a:t>
            </a:fld>
            <a:endParaRPr lang="it-IT"/>
          </a:p>
        </p:txBody>
      </p:sp>
    </p:spTree>
    <p:extLst>
      <p:ext uri="{BB962C8B-B14F-4D97-AF65-F5344CB8AC3E}">
        <p14:creationId xmlns:p14="http://schemas.microsoft.com/office/powerpoint/2010/main" val="425621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Troppa o poca democrazia?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Obiettivo della </a:t>
            </a:r>
            <a:r>
              <a:rPr lang="it-IT" dirty="0" err="1" smtClean="0"/>
              <a:t>Trilateral</a:t>
            </a:r>
            <a:r>
              <a:rPr lang="it-IT" dirty="0" smtClean="0"/>
              <a:t> (metà anni ‘70): delimitare la democrazia in eccesso.</a:t>
            </a:r>
          </a:p>
          <a:p>
            <a:r>
              <a:rPr lang="it-IT" dirty="0" smtClean="0"/>
              <a:t> Smantellamento delle lotte operaie (anni ‘60) e costituzioni europee. Diritti sociali non sono stati garantiti per i diktat dell’UE, assecondati.</a:t>
            </a:r>
          </a:p>
          <a:p>
            <a:r>
              <a:rPr lang="it-IT" dirty="0" smtClean="0"/>
              <a:t>Ue: Principio del mercato aperto in libera </a:t>
            </a:r>
            <a:r>
              <a:rPr lang="it-IT" dirty="0" smtClean="0"/>
              <a:t>concorrenza, </a:t>
            </a:r>
            <a:r>
              <a:rPr lang="it-IT" dirty="0" smtClean="0"/>
              <a:t>indebolita l’ispirazione della costituzione italiana, smantellamento sanità e istruzione, diritti sociali: i cittadini più poveri sono quelli che hanno pagato di più. </a:t>
            </a:r>
            <a:r>
              <a:rPr lang="it-IT" dirty="0" err="1" smtClean="0"/>
              <a:t>Débacle</a:t>
            </a:r>
            <a:r>
              <a:rPr lang="it-IT" dirty="0" smtClean="0"/>
              <a:t> del diritto.</a:t>
            </a:r>
          </a:p>
          <a:p>
            <a:r>
              <a:rPr lang="it-IT" dirty="0" smtClean="0"/>
              <a:t>J.P. Morgan: limitazione della democrazia. Ultima tappa negli atti della </a:t>
            </a:r>
            <a:r>
              <a:rPr lang="it-IT" dirty="0" err="1" smtClean="0"/>
              <a:t>Trilateral</a:t>
            </a:r>
            <a:r>
              <a:rPr lang="it-IT" dirty="0" smtClean="0"/>
              <a:t>: assetto delle costituzioni europee. Crisi economica </a:t>
            </a:r>
            <a:r>
              <a:rPr lang="it-IT" dirty="0" smtClean="0"/>
              <a:t>appare come determinata </a:t>
            </a:r>
            <a:r>
              <a:rPr lang="it-IT" dirty="0" smtClean="0"/>
              <a:t>dalle costituzioni europee.</a:t>
            </a:r>
          </a:p>
          <a:p>
            <a:r>
              <a:rPr lang="it-IT" dirty="0" smtClean="0"/>
              <a:t>Verticalizzazione del potere e </a:t>
            </a:r>
            <a:r>
              <a:rPr lang="it-IT" dirty="0" smtClean="0"/>
              <a:t>economia </a:t>
            </a:r>
            <a:r>
              <a:rPr lang="it-IT" dirty="0" smtClean="0"/>
              <a:t>di mercato. </a:t>
            </a:r>
            <a:r>
              <a:rPr lang="it-IT" dirty="0" smtClean="0"/>
              <a:t>In Ungheria oggi: costituzione forte di  </a:t>
            </a:r>
            <a:r>
              <a:rPr lang="it-IT" dirty="0" smtClean="0"/>
              <a:t>matrice liberista. Pieni poteri </a:t>
            </a:r>
            <a:r>
              <a:rPr lang="it-IT" dirty="0" smtClean="0"/>
              <a:t>(il potere è necessario in uno </a:t>
            </a:r>
            <a:r>
              <a:rPr lang="it-IT" dirty="0" smtClean="0"/>
              <a:t>stato di </a:t>
            </a:r>
            <a:r>
              <a:rPr lang="it-IT" dirty="0" smtClean="0"/>
              <a:t>guerra, nella costituzione), alla </a:t>
            </a:r>
            <a:r>
              <a:rPr lang="it-IT" dirty="0" smtClean="0"/>
              <a:t>base di tutti i processi di integrazione. Deficit democratico.</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7</a:t>
            </a:fld>
            <a:endParaRPr lang="it-IT"/>
          </a:p>
        </p:txBody>
      </p:sp>
    </p:spTree>
    <p:extLst>
      <p:ext uri="{BB962C8B-B14F-4D97-AF65-F5344CB8AC3E}">
        <p14:creationId xmlns:p14="http://schemas.microsoft.com/office/powerpoint/2010/main" val="377734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Neocorporativismo </a:t>
            </a:r>
            <a:r>
              <a:rPr lang="it-IT" dirty="0" smtClean="0"/>
              <a:t>euro-tedesco</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Nazione: riunificata dispersione delle masse lavoratrici in relazione alle classi dominanti. Unitaria entità etnica gestita dallo stato. Espansione internazionale per la coesione universale alle leggi dell’accumulazione. </a:t>
            </a:r>
            <a:r>
              <a:rPr lang="it-IT" dirty="0" smtClean="0"/>
              <a:t>E</a:t>
            </a:r>
            <a:r>
              <a:rPr lang="it-IT" dirty="0" smtClean="0"/>
              <a:t>guagliamento delle masse della disgregazione.</a:t>
            </a:r>
          </a:p>
          <a:p>
            <a:r>
              <a:rPr lang="it-IT" dirty="0" smtClean="0"/>
              <a:t>Modello </a:t>
            </a:r>
            <a:r>
              <a:rPr lang="it-IT" dirty="0" smtClean="0"/>
              <a:t>adottato anche in Italia dopo gli anni ‘70. Sottomissione alla legge della ricapitalizzazione (</a:t>
            </a:r>
            <a:r>
              <a:rPr lang="it-IT" i="1" dirty="0" smtClean="0"/>
              <a:t>sacrifici, compromesso storico, nuovo modello di sviluppo</a:t>
            </a:r>
            <a:r>
              <a:rPr lang="it-IT" dirty="0" smtClean="0"/>
              <a:t>). Riduzione del salario relativo: taglio dell’occupazione, del costo del lavoro (e aumento dell’intensità), riduzione della spesa sociale</a:t>
            </a:r>
            <a:r>
              <a:rPr lang="it-IT" dirty="0" smtClean="0"/>
              <a:t>. Nuovo ordine mondiale.</a:t>
            </a:r>
            <a:endParaRPr lang="it-IT" dirty="0" smtClean="0"/>
          </a:p>
          <a:p>
            <a:r>
              <a:rPr lang="it-IT" dirty="0" smtClean="0"/>
              <a:t>1977-’78 </a:t>
            </a:r>
            <a:r>
              <a:rPr lang="it-IT" dirty="0" smtClean="0"/>
              <a:t> si </a:t>
            </a:r>
            <a:r>
              <a:rPr lang="it-IT" dirty="0" smtClean="0"/>
              <a:t>introduce la </a:t>
            </a:r>
            <a:r>
              <a:rPr lang="it-IT" i="1" dirty="0" smtClean="0"/>
              <a:t>legge finanziaria</a:t>
            </a:r>
            <a:r>
              <a:rPr lang="it-IT" dirty="0" smtClean="0"/>
              <a:t>: destrutturazione del salario. Deroga dalla Costituzione (democrazia sociale) sostituita dal </a:t>
            </a:r>
            <a:r>
              <a:rPr lang="it-IT" i="1" dirty="0" smtClean="0"/>
              <a:t>principio privatistico</a:t>
            </a:r>
            <a:r>
              <a:rPr lang="it-IT" dirty="0" smtClean="0"/>
              <a:t> dell’economicità finanziaria che guiderà la spesa pubblica. Ogni anno i debiti di questa a favore di imprese e rendite aumentano con leggi </a:t>
            </a:r>
            <a:r>
              <a:rPr lang="it-IT" dirty="0"/>
              <a:t>di </a:t>
            </a:r>
            <a:r>
              <a:rPr lang="it-IT" dirty="0" smtClean="0"/>
              <a:t>bilancio, che riducono anche i diritti sociali.</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8</a:t>
            </a:fld>
            <a:endParaRPr lang="it-IT"/>
          </a:p>
        </p:txBody>
      </p:sp>
    </p:spTree>
    <p:extLst>
      <p:ext uri="{BB962C8B-B14F-4D97-AF65-F5344CB8AC3E}">
        <p14:creationId xmlns:p14="http://schemas.microsoft.com/office/powerpoint/2010/main" val="163140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«Concertazioni triangolari»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Riduzione del salario indiretto e differito (’80).</a:t>
            </a:r>
          </a:p>
          <a:p>
            <a:r>
              <a:rPr lang="it-IT" dirty="0" smtClean="0"/>
              <a:t>Crisi, ricapitalizzazione, disgregazione contrattuale e liberalizzazione della forza-lavoro (‘90).</a:t>
            </a:r>
          </a:p>
          <a:p>
            <a:r>
              <a:rPr lang="it-IT" dirty="0" smtClean="0"/>
              <a:t>Accordi di luglio (‘92): eliminazione scala mobile. Finanziaria (‘93): 2° repubblica. Regime  dei mercati.</a:t>
            </a:r>
          </a:p>
          <a:p>
            <a:r>
              <a:rPr lang="it-IT" dirty="0" smtClean="0"/>
              <a:t>Pensioni su base contributiva (‘95). Cancellazione del recupero salariale ‘94-’95 dei dipendenti pubblici.</a:t>
            </a:r>
          </a:p>
          <a:p>
            <a:r>
              <a:rPr lang="it-IT" dirty="0" smtClean="0"/>
              <a:t>Flessibilità, abolizione pensioni di anzianità e a retribuzione, incentivi a previdenza privata, ticket su ricoveri, su assistenze, vincoli di bilancio per i presìdi ospedalieri.</a:t>
            </a:r>
          </a:p>
          <a:p>
            <a:r>
              <a:rPr lang="it-IT" dirty="0" smtClean="0"/>
              <a:t>Quantità di inflazione scaricabile sul contratto collettivo nazionale: I° livello: parte normativa e retributiva entro </a:t>
            </a:r>
            <a:r>
              <a:rPr lang="it-IT" dirty="0" smtClean="0"/>
              <a:t>inflazione </a:t>
            </a:r>
            <a:r>
              <a:rPr lang="it-IT" dirty="0" smtClean="0"/>
              <a:t>programmata. II° livello recupero della differenza tra </a:t>
            </a:r>
            <a:r>
              <a:rPr lang="it-IT" dirty="0" smtClean="0"/>
              <a:t>inflazione programmata </a:t>
            </a:r>
            <a:r>
              <a:rPr lang="it-IT" dirty="0" smtClean="0"/>
              <a:t>e </a:t>
            </a:r>
            <a:r>
              <a:rPr lang="it-IT" dirty="0" smtClean="0"/>
              <a:t>inflazione </a:t>
            </a:r>
            <a:r>
              <a:rPr lang="it-IT" dirty="0" smtClean="0"/>
              <a:t>Istat.</a:t>
            </a:r>
          </a:p>
          <a:p>
            <a:r>
              <a:rPr lang="it-IT" dirty="0" smtClean="0"/>
              <a:t>Gli aumenti dei prezzi sempre maggiori di quelli salariali.</a:t>
            </a:r>
            <a:endParaRPr lang="it-IT" dirty="0"/>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9AE3C0BD-0E2D-4C56-A69B-71D0BA6F55D9}" type="slidenum">
              <a:rPr lang="it-IT" smtClean="0"/>
              <a:t>9</a:t>
            </a:fld>
            <a:endParaRPr lang="it-IT"/>
          </a:p>
        </p:txBody>
      </p:sp>
    </p:spTree>
    <p:extLst>
      <p:ext uri="{BB962C8B-B14F-4D97-AF65-F5344CB8AC3E}">
        <p14:creationId xmlns:p14="http://schemas.microsoft.com/office/powerpoint/2010/main" val="7596667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4786</TotalTime>
  <Words>2039</Words>
  <Application>Microsoft Office PowerPoint</Application>
  <PresentationFormat>Presentazione su schermo (4:3)</PresentationFormat>
  <Paragraphs>94</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LO «STATO SOCIALE»</vt:lpstr>
      <vt:lpstr>Funzioni «al di sopra delle classi» sozialstaat, welfare state</vt:lpstr>
      <vt:lpstr>Riconquista da parte del mercato capitalistico italiano</vt:lpstr>
      <vt:lpstr>Erosione delle conquiste salariali e normative del lavoro dipendente</vt:lpstr>
      <vt:lpstr>Distribuzione del reddito</vt:lpstr>
      <vt:lpstr>«Riforma» dello stato sociale</vt:lpstr>
      <vt:lpstr>Troppa o poca democrazia?</vt:lpstr>
      <vt:lpstr>Neocorporativismo euro-tedesco</vt:lpstr>
      <vt:lpstr>«Concertazioni triangolari»</vt:lpstr>
      <vt:lpstr>Concertazione: contrattazione e ristrutturazione </vt:lpstr>
      <vt:lpstr>Spesa sociale</vt:lpstr>
      <vt:lpstr>Assicurazioni sanitarie, liberalizzazioni anche del mercato abitativo</vt:lpstr>
      <vt:lpstr>Riduzione della spesa sanitaria pubblica</vt:lpstr>
      <vt:lpstr>Decreto liquidità: 2020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STATO SOCIALE</dc:title>
  <dc:creator>Carla Filosa</dc:creator>
  <cp:lastModifiedBy>Carla Filosa</cp:lastModifiedBy>
  <cp:revision>74</cp:revision>
  <cp:lastPrinted>2020-04-14T18:05:30Z</cp:lastPrinted>
  <dcterms:created xsi:type="dcterms:W3CDTF">2020-04-10T04:44:51Z</dcterms:created>
  <dcterms:modified xsi:type="dcterms:W3CDTF">2020-04-14T18:09:40Z</dcterms:modified>
</cp:coreProperties>
</file>