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15" autoAdjust="0"/>
  </p:normalViewPr>
  <p:slideViewPr>
    <p:cSldViewPr>
      <p:cViewPr varScale="1">
        <p:scale>
          <a:sx n="77" d="100"/>
          <a:sy n="77" d="100"/>
        </p:scale>
        <p:origin x="-108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CA4DECB-796F-4276-A6E3-98631ED5A81B}" type="datetimeFigureOut">
              <a:rPr lang="it-IT" smtClean="0"/>
              <a:t>03/04/2020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8347BB-9F5C-45D3-B6A5-682A85AAF2B2}" type="slidenum">
              <a:rPr lang="it-IT" smtClean="0"/>
              <a:t>‹N›</a:t>
            </a:fld>
            <a:endParaRPr lang="it-IT"/>
          </a:p>
        </p:txBody>
      </p:sp>
    </p:spTree>
    <p:extLst>
      <p:ext uri="{BB962C8B-B14F-4D97-AF65-F5344CB8AC3E}">
        <p14:creationId xmlns:p14="http://schemas.microsoft.com/office/powerpoint/2010/main" val="3293542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CA4DECB-796F-4276-A6E3-98631ED5A81B}" type="datetimeFigureOut">
              <a:rPr lang="it-IT" smtClean="0"/>
              <a:t>03/04/2020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8347BB-9F5C-45D3-B6A5-682A85AAF2B2}" type="slidenum">
              <a:rPr lang="it-IT" smtClean="0"/>
              <a:t>‹N›</a:t>
            </a:fld>
            <a:endParaRPr lang="it-IT"/>
          </a:p>
        </p:txBody>
      </p:sp>
    </p:spTree>
    <p:extLst>
      <p:ext uri="{BB962C8B-B14F-4D97-AF65-F5344CB8AC3E}">
        <p14:creationId xmlns:p14="http://schemas.microsoft.com/office/powerpoint/2010/main" val="107113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CA4DECB-796F-4276-A6E3-98631ED5A81B}" type="datetimeFigureOut">
              <a:rPr lang="it-IT" smtClean="0"/>
              <a:t>03/04/2020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8347BB-9F5C-45D3-B6A5-682A85AAF2B2}" type="slidenum">
              <a:rPr lang="it-IT" smtClean="0"/>
              <a:t>‹N›</a:t>
            </a:fld>
            <a:endParaRPr lang="it-IT"/>
          </a:p>
        </p:txBody>
      </p:sp>
    </p:spTree>
    <p:extLst>
      <p:ext uri="{BB962C8B-B14F-4D97-AF65-F5344CB8AC3E}">
        <p14:creationId xmlns:p14="http://schemas.microsoft.com/office/powerpoint/2010/main" val="907050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CA4DECB-796F-4276-A6E3-98631ED5A81B}" type="datetimeFigureOut">
              <a:rPr lang="it-IT" smtClean="0"/>
              <a:t>03/04/2020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8347BB-9F5C-45D3-B6A5-682A85AAF2B2}" type="slidenum">
              <a:rPr lang="it-IT" smtClean="0"/>
              <a:t>‹N›</a:t>
            </a:fld>
            <a:endParaRPr lang="it-IT"/>
          </a:p>
        </p:txBody>
      </p:sp>
    </p:spTree>
    <p:extLst>
      <p:ext uri="{BB962C8B-B14F-4D97-AF65-F5344CB8AC3E}">
        <p14:creationId xmlns:p14="http://schemas.microsoft.com/office/powerpoint/2010/main" val="3880162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CA4DECB-796F-4276-A6E3-98631ED5A81B}" type="datetimeFigureOut">
              <a:rPr lang="it-IT" smtClean="0"/>
              <a:t>03/04/2020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8347BB-9F5C-45D3-B6A5-682A85AAF2B2}" type="slidenum">
              <a:rPr lang="it-IT" smtClean="0"/>
              <a:t>‹N›</a:t>
            </a:fld>
            <a:endParaRPr lang="it-IT"/>
          </a:p>
        </p:txBody>
      </p:sp>
    </p:spTree>
    <p:extLst>
      <p:ext uri="{BB962C8B-B14F-4D97-AF65-F5344CB8AC3E}">
        <p14:creationId xmlns:p14="http://schemas.microsoft.com/office/powerpoint/2010/main" val="414744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CA4DECB-796F-4276-A6E3-98631ED5A81B}" type="datetimeFigureOut">
              <a:rPr lang="it-IT" smtClean="0"/>
              <a:t>03/04/2020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F8347BB-9F5C-45D3-B6A5-682A85AAF2B2}" type="slidenum">
              <a:rPr lang="it-IT" smtClean="0"/>
              <a:t>‹N›</a:t>
            </a:fld>
            <a:endParaRPr lang="it-IT"/>
          </a:p>
        </p:txBody>
      </p:sp>
    </p:spTree>
    <p:extLst>
      <p:ext uri="{BB962C8B-B14F-4D97-AF65-F5344CB8AC3E}">
        <p14:creationId xmlns:p14="http://schemas.microsoft.com/office/powerpoint/2010/main" val="1910163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CA4DECB-796F-4276-A6E3-98631ED5A81B}" type="datetimeFigureOut">
              <a:rPr lang="it-IT" smtClean="0"/>
              <a:t>03/04/2020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F8347BB-9F5C-45D3-B6A5-682A85AAF2B2}" type="slidenum">
              <a:rPr lang="it-IT" smtClean="0"/>
              <a:t>‹N›</a:t>
            </a:fld>
            <a:endParaRPr lang="it-IT"/>
          </a:p>
        </p:txBody>
      </p:sp>
    </p:spTree>
    <p:extLst>
      <p:ext uri="{BB962C8B-B14F-4D97-AF65-F5344CB8AC3E}">
        <p14:creationId xmlns:p14="http://schemas.microsoft.com/office/powerpoint/2010/main" val="2061084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CA4DECB-796F-4276-A6E3-98631ED5A81B}" type="datetimeFigureOut">
              <a:rPr lang="it-IT" smtClean="0"/>
              <a:t>03/04/2020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F8347BB-9F5C-45D3-B6A5-682A85AAF2B2}" type="slidenum">
              <a:rPr lang="it-IT" smtClean="0"/>
              <a:t>‹N›</a:t>
            </a:fld>
            <a:endParaRPr lang="it-IT"/>
          </a:p>
        </p:txBody>
      </p:sp>
    </p:spTree>
    <p:extLst>
      <p:ext uri="{BB962C8B-B14F-4D97-AF65-F5344CB8AC3E}">
        <p14:creationId xmlns:p14="http://schemas.microsoft.com/office/powerpoint/2010/main" val="3520154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CA4DECB-796F-4276-A6E3-98631ED5A81B}" type="datetimeFigureOut">
              <a:rPr lang="it-IT" smtClean="0"/>
              <a:t>03/04/2020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F8347BB-9F5C-45D3-B6A5-682A85AAF2B2}" type="slidenum">
              <a:rPr lang="it-IT" smtClean="0"/>
              <a:t>‹N›</a:t>
            </a:fld>
            <a:endParaRPr lang="it-IT"/>
          </a:p>
        </p:txBody>
      </p:sp>
    </p:spTree>
    <p:extLst>
      <p:ext uri="{BB962C8B-B14F-4D97-AF65-F5344CB8AC3E}">
        <p14:creationId xmlns:p14="http://schemas.microsoft.com/office/powerpoint/2010/main" val="1984066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CA4DECB-796F-4276-A6E3-98631ED5A81B}" type="datetimeFigureOut">
              <a:rPr lang="it-IT" smtClean="0"/>
              <a:t>03/04/2020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F8347BB-9F5C-45D3-B6A5-682A85AAF2B2}" type="slidenum">
              <a:rPr lang="it-IT" smtClean="0"/>
              <a:t>‹N›</a:t>
            </a:fld>
            <a:endParaRPr lang="it-IT"/>
          </a:p>
        </p:txBody>
      </p:sp>
    </p:spTree>
    <p:extLst>
      <p:ext uri="{BB962C8B-B14F-4D97-AF65-F5344CB8AC3E}">
        <p14:creationId xmlns:p14="http://schemas.microsoft.com/office/powerpoint/2010/main" val="931298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CA4DECB-796F-4276-A6E3-98631ED5A81B}" type="datetimeFigureOut">
              <a:rPr lang="it-IT" smtClean="0"/>
              <a:t>03/04/2020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F8347BB-9F5C-45D3-B6A5-682A85AAF2B2}" type="slidenum">
              <a:rPr lang="it-IT" smtClean="0"/>
              <a:t>‹N›</a:t>
            </a:fld>
            <a:endParaRPr lang="it-IT"/>
          </a:p>
        </p:txBody>
      </p:sp>
    </p:spTree>
    <p:extLst>
      <p:ext uri="{BB962C8B-B14F-4D97-AF65-F5344CB8AC3E}">
        <p14:creationId xmlns:p14="http://schemas.microsoft.com/office/powerpoint/2010/main" val="3004016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A4DECB-796F-4276-A6E3-98631ED5A81B}" type="datetimeFigureOut">
              <a:rPr lang="it-IT" smtClean="0"/>
              <a:t>03/04/2020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8347BB-9F5C-45D3-B6A5-682A85AAF2B2}" type="slidenum">
              <a:rPr lang="it-IT" smtClean="0"/>
              <a:t>‹N›</a:t>
            </a:fld>
            <a:endParaRPr lang="it-IT"/>
          </a:p>
        </p:txBody>
      </p:sp>
    </p:spTree>
    <p:extLst>
      <p:ext uri="{BB962C8B-B14F-4D97-AF65-F5344CB8AC3E}">
        <p14:creationId xmlns:p14="http://schemas.microsoft.com/office/powerpoint/2010/main" val="4019628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Precarizzazione da generalizzare nella velocità richiesta dalla crisi di capitale, incrementata dalla pandemia da «coronavirus».</a:t>
            </a:r>
            <a:endParaRPr lang="it-IT" dirty="0"/>
          </a:p>
        </p:txBody>
      </p:sp>
      <p:sp>
        <p:nvSpPr>
          <p:cNvPr id="3" name="Sottotitolo 2"/>
          <p:cNvSpPr>
            <a:spLocks noGrp="1"/>
          </p:cNvSpPr>
          <p:nvPr>
            <p:ph type="subTitle" idx="1"/>
          </p:nvPr>
        </p:nvSpPr>
        <p:spPr/>
        <p:txBody>
          <a:bodyPr/>
          <a:lstStyle/>
          <a:p>
            <a:endParaRPr lang="it-IT" dirty="0" smtClean="0"/>
          </a:p>
          <a:p>
            <a:r>
              <a:rPr lang="it-IT" dirty="0" smtClean="0"/>
              <a:t>«</a:t>
            </a:r>
            <a:r>
              <a:rPr lang="it-IT" dirty="0" err="1" smtClean="0"/>
              <a:t>Sorry</a:t>
            </a:r>
            <a:r>
              <a:rPr lang="it-IT" dirty="0" smtClean="0"/>
              <a:t>, </a:t>
            </a:r>
            <a:r>
              <a:rPr lang="it-IT" dirty="0" err="1" smtClean="0"/>
              <a:t>we</a:t>
            </a:r>
            <a:r>
              <a:rPr lang="it-IT" dirty="0" smtClean="0"/>
              <a:t> </a:t>
            </a:r>
            <a:r>
              <a:rPr lang="it-IT" dirty="0" err="1" smtClean="0"/>
              <a:t>missed</a:t>
            </a:r>
            <a:r>
              <a:rPr lang="it-IT" dirty="0" smtClean="0"/>
              <a:t> </a:t>
            </a:r>
            <a:r>
              <a:rPr lang="it-IT" dirty="0" err="1" smtClean="0"/>
              <a:t>you</a:t>
            </a:r>
            <a:r>
              <a:rPr lang="it-IT" dirty="0" smtClean="0"/>
              <a:t>»</a:t>
            </a:r>
          </a:p>
          <a:p>
            <a:r>
              <a:rPr lang="it-IT" dirty="0" err="1" smtClean="0"/>
              <a:t>Ken</a:t>
            </a:r>
            <a:r>
              <a:rPr lang="it-IT" dirty="0" smtClean="0"/>
              <a:t> Loach </a:t>
            </a:r>
            <a:endParaRPr lang="it-IT" dirty="0"/>
          </a:p>
        </p:txBody>
      </p:sp>
    </p:spTree>
    <p:extLst>
      <p:ext uri="{BB962C8B-B14F-4D97-AF65-F5344CB8AC3E}">
        <p14:creationId xmlns:p14="http://schemas.microsoft.com/office/powerpoint/2010/main" val="3367501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Qualità e quantità non misurabili a  carico di chi lavora</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La </a:t>
            </a:r>
            <a:r>
              <a:rPr lang="it-IT" i="1" dirty="0" smtClean="0"/>
              <a:t>qualità del lavoro</a:t>
            </a:r>
            <a:r>
              <a:rPr lang="it-IT" dirty="0" smtClean="0"/>
              <a:t> è controllata dall’opera stessa. Favorisce potenziali detrazioni e truffe salariali da parte dei datori di lavoro. Dalla pratica lavorativa pregressa si evince un </a:t>
            </a:r>
            <a:r>
              <a:rPr lang="it-IT" i="1" dirty="0" smtClean="0"/>
              <a:t>tempo di lavoro socialmente necessario,</a:t>
            </a:r>
            <a:r>
              <a:rPr lang="it-IT" dirty="0" smtClean="0"/>
              <a:t> che offre al capitalista una misura dell’</a:t>
            </a:r>
            <a:r>
              <a:rPr lang="it-IT" i="1" dirty="0" smtClean="0"/>
              <a:t>intensità del lavoro.</a:t>
            </a:r>
            <a:endParaRPr lang="it-IT" dirty="0" smtClean="0"/>
          </a:p>
          <a:p>
            <a:r>
              <a:rPr lang="it-IT" dirty="0" smtClean="0"/>
              <a:t>Senza una capacità media di rendimento si viene licenziati. Diventa superflua (oggi però anche nascosta, da remoto) la sorveglianza, quale risparmio di costi.</a:t>
            </a:r>
          </a:p>
          <a:p>
            <a:r>
              <a:rPr lang="it-IT" dirty="0" smtClean="0"/>
              <a:t>Base del lavoro domestico e di quello gerarchicamente articolato per lo sfruttamento di una </a:t>
            </a:r>
            <a:r>
              <a:rPr lang="it-IT" i="1" dirty="0" smtClean="0"/>
              <a:t>quantità</a:t>
            </a:r>
            <a:r>
              <a:rPr lang="it-IT" dirty="0" smtClean="0"/>
              <a:t> al rialzo.</a:t>
            </a:r>
            <a:endParaRPr lang="it-IT" dirty="0"/>
          </a:p>
        </p:txBody>
      </p:sp>
    </p:spTree>
    <p:extLst>
      <p:ext uri="{BB962C8B-B14F-4D97-AF65-F5344CB8AC3E}">
        <p14:creationId xmlns:p14="http://schemas.microsoft.com/office/powerpoint/2010/main" val="4151703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Sweating-system</a:t>
            </a:r>
            <a:r>
              <a:rPr lang="it-IT" dirty="0"/>
              <a:t> </a:t>
            </a:r>
            <a:r>
              <a:rPr lang="it-IT" dirty="0" smtClean="0"/>
              <a:t>o del sudore</a:t>
            </a:r>
            <a:endParaRPr lang="it-IT" i="1" dirty="0"/>
          </a:p>
        </p:txBody>
      </p:sp>
      <p:sp>
        <p:nvSpPr>
          <p:cNvPr id="3" name="Segnaposto contenuto 2"/>
          <p:cNvSpPr>
            <a:spLocks noGrp="1"/>
          </p:cNvSpPr>
          <p:nvPr>
            <p:ph idx="1"/>
          </p:nvPr>
        </p:nvSpPr>
        <p:spPr/>
        <p:txBody>
          <a:bodyPr>
            <a:normAutofit fontScale="77500" lnSpcReduction="20000"/>
          </a:bodyPr>
          <a:lstStyle/>
          <a:p>
            <a:r>
              <a:rPr lang="it-IT" dirty="0" smtClean="0"/>
              <a:t>Facilita l’inserimento di parassiti o </a:t>
            </a:r>
            <a:r>
              <a:rPr lang="it-IT" i="1" dirty="0" smtClean="0"/>
              <a:t>subaffitto del lavoro</a:t>
            </a:r>
            <a:r>
              <a:rPr lang="it-IT" dirty="0" smtClean="0"/>
              <a:t>, lo sfruttamento avviene così tra operai.</a:t>
            </a:r>
          </a:p>
          <a:p>
            <a:r>
              <a:rPr lang="it-IT" dirty="0" smtClean="0"/>
              <a:t>Aumento del </a:t>
            </a:r>
            <a:r>
              <a:rPr lang="it-IT" i="1" dirty="0" smtClean="0"/>
              <a:t>grado normale di intensità o prolungamento della giornata lavorativa</a:t>
            </a:r>
            <a:r>
              <a:rPr lang="it-IT" dirty="0" smtClean="0"/>
              <a:t> per far crescere il salario. </a:t>
            </a:r>
          </a:p>
          <a:p>
            <a:r>
              <a:rPr lang="it-IT" dirty="0" smtClean="0"/>
              <a:t>Si offre un salario addizionale a </a:t>
            </a:r>
            <a:r>
              <a:rPr lang="it-IT" dirty="0" smtClean="0"/>
              <a:t>uno </a:t>
            </a:r>
            <a:r>
              <a:rPr lang="it-IT" smtClean="0"/>
              <a:t>(premio) </a:t>
            </a:r>
            <a:r>
              <a:rPr lang="it-IT" dirty="0" smtClean="0"/>
              <a:t>per accrescere l’emulazione di altri che hanno un salario corrente. (Risi. La cl. Op. va in par.)</a:t>
            </a:r>
          </a:p>
          <a:p>
            <a:r>
              <a:rPr lang="it-IT" dirty="0" smtClean="0"/>
              <a:t>Profitto tratto di norma dalla trasgressione dei limiti legali del lavoro. Disposizione a lavorare fuori orario (donne).</a:t>
            </a:r>
          </a:p>
          <a:p>
            <a:r>
              <a:rPr lang="it-IT" dirty="0" smtClean="0"/>
              <a:t>Sviluppa l’individualità, il sentimento di libertà, l’autonomia e l’autocontrollo, la </a:t>
            </a:r>
            <a:r>
              <a:rPr lang="it-IT" i="1" dirty="0" smtClean="0"/>
              <a:t>concorrenza tra lavoratori e degli uni contro gli altri.</a:t>
            </a:r>
            <a:r>
              <a:rPr lang="it-IT" dirty="0" smtClean="0"/>
              <a:t> Tende ad abbassare il livello medio dei salari con l’aumento dei salari individuali sopra il livello stesso.</a:t>
            </a:r>
            <a:endParaRPr lang="it-IT" i="1" dirty="0"/>
          </a:p>
        </p:txBody>
      </p:sp>
    </p:spTree>
    <p:extLst>
      <p:ext uri="{BB962C8B-B14F-4D97-AF65-F5344CB8AC3E}">
        <p14:creationId xmlns:p14="http://schemas.microsoft.com/office/powerpoint/2010/main" val="2585005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«Dimmene uno e io l’ho fatto»</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Tu non sei assunto qui, tu </a:t>
            </a:r>
            <a:r>
              <a:rPr lang="it-IT" i="1" dirty="0" smtClean="0"/>
              <a:t>sali a bordo</a:t>
            </a:r>
            <a:r>
              <a:rPr lang="it-IT" dirty="0" smtClean="0"/>
              <a:t>; non lavori per noi, lavori </a:t>
            </a:r>
            <a:r>
              <a:rPr lang="it-IT" i="1" dirty="0" smtClean="0"/>
              <a:t>con</a:t>
            </a:r>
            <a:r>
              <a:rPr lang="it-IT" dirty="0" smtClean="0"/>
              <a:t> noi; non guidi per noi fornisci </a:t>
            </a:r>
            <a:r>
              <a:rPr lang="it-IT" i="1" dirty="0" smtClean="0"/>
              <a:t>servizi</a:t>
            </a:r>
            <a:r>
              <a:rPr lang="it-IT" dirty="0" smtClean="0"/>
              <a:t>; non ci sono contratti di assunzione né obiettivi di produzione ma standard di consegna; non ci sono salari ma </a:t>
            </a:r>
            <a:r>
              <a:rPr lang="it-IT" i="1" dirty="0" smtClean="0"/>
              <a:t>parcelle</a:t>
            </a:r>
            <a:r>
              <a:rPr lang="it-IT" dirty="0" smtClean="0"/>
              <a:t>; non timbri il cartellino ti rendi </a:t>
            </a:r>
            <a:r>
              <a:rPr lang="it-IT" i="1" dirty="0" smtClean="0"/>
              <a:t>disponibile</a:t>
            </a:r>
            <a:r>
              <a:rPr lang="it-IT" dirty="0" smtClean="0"/>
              <a:t>; se firmi con noi diventi il </a:t>
            </a:r>
            <a:r>
              <a:rPr lang="it-IT" i="1" dirty="0" smtClean="0"/>
              <a:t>titolare</a:t>
            </a:r>
            <a:r>
              <a:rPr lang="it-IT" dirty="0" smtClean="0"/>
              <a:t> di un’azienda affiliata; come tutto qui è una </a:t>
            </a:r>
            <a:r>
              <a:rPr lang="it-IT" i="1" dirty="0" smtClean="0"/>
              <a:t>tua scelta</a:t>
            </a:r>
            <a:r>
              <a:rPr lang="it-IT" dirty="0" smtClean="0"/>
              <a:t>; è questo che distingue i </a:t>
            </a:r>
            <a:r>
              <a:rPr lang="it-IT" i="1" dirty="0" smtClean="0"/>
              <a:t>vincenti</a:t>
            </a:r>
            <a:r>
              <a:rPr lang="it-IT" dirty="0" smtClean="0"/>
              <a:t> dai perdenti: sei un combattente.</a:t>
            </a:r>
          </a:p>
          <a:p>
            <a:r>
              <a:rPr lang="it-IT" dirty="0" smtClean="0"/>
              <a:t>«Aspetto una cosa come questa da una vita!»</a:t>
            </a:r>
            <a:endParaRPr lang="it-IT" dirty="0"/>
          </a:p>
        </p:txBody>
      </p:sp>
    </p:spTree>
    <p:extLst>
      <p:ext uri="{BB962C8B-B14F-4D97-AF65-F5344CB8AC3E}">
        <p14:creationId xmlns:p14="http://schemas.microsoft.com/office/powerpoint/2010/main" val="1476758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Concetto di reddito «precarizzato», modernizzato, dal film</a:t>
            </a:r>
            <a:endParaRPr lang="it-IT" dirty="0"/>
          </a:p>
        </p:txBody>
      </p:sp>
      <p:sp>
        <p:nvSpPr>
          <p:cNvPr id="3" name="Segnaposto contenuto 2"/>
          <p:cNvSpPr>
            <a:spLocks noGrp="1"/>
          </p:cNvSpPr>
          <p:nvPr>
            <p:ph idx="1"/>
          </p:nvPr>
        </p:nvSpPr>
        <p:spPr/>
        <p:txBody>
          <a:bodyPr>
            <a:normAutofit fontScale="55000" lnSpcReduction="20000"/>
          </a:bodyPr>
          <a:lstStyle/>
          <a:p>
            <a:r>
              <a:rPr lang="it-IT" b="1" dirty="0" smtClean="0"/>
              <a:t>Sparisce</a:t>
            </a:r>
            <a:r>
              <a:rPr lang="it-IT" dirty="0" smtClean="0"/>
              <a:t> l’origine sociale del </a:t>
            </a:r>
            <a:r>
              <a:rPr lang="it-IT" u="sng" dirty="0" smtClean="0"/>
              <a:t>salario</a:t>
            </a:r>
            <a:r>
              <a:rPr lang="it-IT" dirty="0" smtClean="0"/>
              <a:t>, sostituita dalla volontà di scelta tra individui.</a:t>
            </a:r>
          </a:p>
          <a:p>
            <a:r>
              <a:rPr lang="it-IT" b="1" dirty="0" smtClean="0"/>
              <a:t>Sparisce</a:t>
            </a:r>
            <a:r>
              <a:rPr lang="it-IT" dirty="0" smtClean="0"/>
              <a:t> il </a:t>
            </a:r>
            <a:r>
              <a:rPr lang="it-IT" u="sng" dirty="0" smtClean="0"/>
              <a:t>lavoro salariato</a:t>
            </a:r>
            <a:r>
              <a:rPr lang="it-IT" dirty="0" smtClean="0"/>
              <a:t> come fonte del profitto, eguagliando il lavoratore  al ruolo di classe dell’imprenditore. Formalmente eguali eliminato il plusvalore. </a:t>
            </a:r>
          </a:p>
          <a:p>
            <a:r>
              <a:rPr lang="it-IT" b="1" dirty="0" smtClean="0"/>
              <a:t>Sparisce</a:t>
            </a:r>
            <a:r>
              <a:rPr lang="it-IT" dirty="0" smtClean="0"/>
              <a:t> il rapporto di </a:t>
            </a:r>
            <a:r>
              <a:rPr lang="it-IT" u="sng" dirty="0" smtClean="0"/>
              <a:t>dipendenza</a:t>
            </a:r>
            <a:r>
              <a:rPr lang="it-IT" dirty="0" smtClean="0"/>
              <a:t> da chi commissiona il lavoro.</a:t>
            </a:r>
            <a:endParaRPr lang="it-IT" dirty="0" smtClean="0"/>
          </a:p>
          <a:p>
            <a:r>
              <a:rPr lang="it-IT" b="1" dirty="0" smtClean="0"/>
              <a:t>Sparisce</a:t>
            </a:r>
            <a:r>
              <a:rPr lang="it-IT" dirty="0" smtClean="0"/>
              <a:t> l’assunzione come obiettivo per trarne plusvalore: il </a:t>
            </a:r>
            <a:r>
              <a:rPr lang="it-IT" u="sng" dirty="0" smtClean="0"/>
              <a:t>contratto</a:t>
            </a:r>
            <a:r>
              <a:rPr lang="it-IT" dirty="0" smtClean="0"/>
              <a:t>  a </a:t>
            </a:r>
            <a:r>
              <a:rPr lang="it-IT" u="sng" dirty="0" smtClean="0"/>
              <a:t>tempo</a:t>
            </a:r>
            <a:r>
              <a:rPr lang="it-IT" dirty="0" smtClean="0"/>
              <a:t>  è sostituito da modelli di «risultati», retribuiti con parcelle individualizzate, alla pari. </a:t>
            </a:r>
          </a:p>
          <a:p>
            <a:r>
              <a:rPr lang="it-IT" b="1" dirty="0" smtClean="0"/>
              <a:t>Sparisce</a:t>
            </a:r>
            <a:r>
              <a:rPr lang="it-IT" dirty="0" smtClean="0"/>
              <a:t> la </a:t>
            </a:r>
            <a:r>
              <a:rPr lang="it-IT" u="sng" dirty="0" smtClean="0"/>
              <a:t>coercizione</a:t>
            </a:r>
            <a:r>
              <a:rPr lang="it-IT" dirty="0" smtClean="0"/>
              <a:t> e appare la «disponibilità» individuale a «scegliere» – cioè  ad accettare passivamente le condizioni imposte. </a:t>
            </a:r>
          </a:p>
          <a:p>
            <a:r>
              <a:rPr lang="it-IT" b="1" dirty="0" smtClean="0"/>
              <a:t>Sparisce</a:t>
            </a:r>
            <a:r>
              <a:rPr lang="it-IT" dirty="0" smtClean="0"/>
              <a:t> la subalternità dell’accollo di tutti i </a:t>
            </a:r>
            <a:r>
              <a:rPr lang="it-IT" u="sng" dirty="0" smtClean="0"/>
              <a:t>costi</a:t>
            </a:r>
            <a:r>
              <a:rPr lang="it-IT" dirty="0" smtClean="0"/>
              <a:t> relativi all’attività (logistica, </a:t>
            </a:r>
            <a:r>
              <a:rPr lang="it-IT" dirty="0" err="1" smtClean="0"/>
              <a:t>smart</a:t>
            </a:r>
            <a:r>
              <a:rPr lang="it-IT" dirty="0" smtClean="0"/>
              <a:t> </a:t>
            </a:r>
            <a:r>
              <a:rPr lang="it-IT" dirty="0" err="1" smtClean="0"/>
              <a:t>working</a:t>
            </a:r>
            <a:r>
              <a:rPr lang="it-IT" dirty="0" smtClean="0"/>
              <a:t>, ecc.) e così si è «vincenti», «combattenti», nelle categorie della concorrenza capitalistica, trasferita tra i lavoratori. I «perdenti» saranno quelli retrocessi nel </a:t>
            </a:r>
            <a:r>
              <a:rPr lang="it-IT" u="sng" dirty="0" smtClean="0"/>
              <a:t>pauperismo</a:t>
            </a:r>
            <a:r>
              <a:rPr lang="it-IT" dirty="0" smtClean="0"/>
              <a:t>, nei «lavoretti» della povertà relativa e poi assoluta. Siccome questa non serve al sistema è destinata al macero. Sovrappopolazione non più fruibile, inutile alla </a:t>
            </a:r>
            <a:r>
              <a:rPr lang="it-IT" u="sng" dirty="0" smtClean="0"/>
              <a:t>valorizzazione quale fine  unico</a:t>
            </a:r>
            <a:r>
              <a:rPr lang="it-IT" dirty="0" smtClean="0"/>
              <a:t>, dunque alla vita.</a:t>
            </a:r>
          </a:p>
          <a:p>
            <a:r>
              <a:rPr lang="it-IT" b="1" dirty="0" smtClean="0"/>
              <a:t>Sparisce</a:t>
            </a:r>
            <a:r>
              <a:rPr lang="it-IT" dirty="0" smtClean="0"/>
              <a:t> la persona: separazione della </a:t>
            </a:r>
            <a:r>
              <a:rPr lang="it-IT" u="sng" dirty="0" smtClean="0"/>
              <a:t>merce</a:t>
            </a:r>
            <a:r>
              <a:rPr lang="it-IT" dirty="0" smtClean="0"/>
              <a:t> (forza-lavoro) avariata, da sostituire. </a:t>
            </a:r>
            <a:r>
              <a:rPr lang="it-IT" dirty="0" smtClean="0"/>
              <a:t> </a:t>
            </a:r>
          </a:p>
          <a:p>
            <a:r>
              <a:rPr lang="it-IT" b="1" dirty="0" smtClean="0"/>
              <a:t>Sparisce</a:t>
            </a:r>
            <a:r>
              <a:rPr lang="it-IT" dirty="0" smtClean="0"/>
              <a:t> l’</a:t>
            </a:r>
            <a:r>
              <a:rPr lang="it-IT" u="sng" dirty="0" smtClean="0"/>
              <a:t>esercito di riserva</a:t>
            </a:r>
            <a:r>
              <a:rPr lang="it-IT" dirty="0" smtClean="0"/>
              <a:t>. Intercambiabile è solo l’individuo come singolo.</a:t>
            </a:r>
            <a:endParaRPr lang="it-IT" dirty="0"/>
          </a:p>
        </p:txBody>
      </p:sp>
    </p:spTree>
    <p:extLst>
      <p:ext uri="{BB962C8B-B14F-4D97-AF65-F5344CB8AC3E}">
        <p14:creationId xmlns:p14="http://schemas.microsoft.com/office/powerpoint/2010/main" val="1944826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dirty="0" smtClean="0"/>
              <a:t>Si prospetta come l’unica soluzione ottimale per continuare il lavoro a distanza. «Opportunità tecnologica» già presente da molti anni, che però ora costituisce la priorità per attutire il disastro economico planetario, gerarchicamente  parcellizzato dietro lo schermo degli Stati nazionali. Riscoperta delle frontiere sulla base sanitaria.</a:t>
            </a:r>
          </a:p>
          <a:p>
            <a:r>
              <a:rPr lang="it-IT" dirty="0" smtClean="0"/>
              <a:t>Su questa risorsa la ideologizzazione dominante rafforza la sua persuasività ad abituarsi a questa modalità di lavoro, per ottenere un </a:t>
            </a:r>
            <a:r>
              <a:rPr lang="it-IT" i="1" dirty="0" smtClean="0"/>
              <a:t>consenso passivo,</a:t>
            </a:r>
            <a:r>
              <a:rPr lang="it-IT" dirty="0" smtClean="0"/>
              <a:t> o </a:t>
            </a:r>
            <a:r>
              <a:rPr lang="it-IT" i="1" dirty="0" smtClean="0"/>
              <a:t>attivo</a:t>
            </a:r>
            <a:r>
              <a:rPr lang="it-IT" dirty="0" smtClean="0"/>
              <a:t>, per almeno 5 milioni di lavoratori (in Italia), nella «partecipazione organizzativa» di tipo corporativo. La </a:t>
            </a:r>
            <a:r>
              <a:rPr lang="it-IT" i="1" dirty="0" smtClean="0"/>
              <a:t>ristrutturazione</a:t>
            </a:r>
            <a:r>
              <a:rPr lang="it-IT" dirty="0" smtClean="0"/>
              <a:t> in atto, e che </a:t>
            </a:r>
            <a:r>
              <a:rPr lang="it-IT" dirty="0" smtClean="0"/>
              <a:t>seguirà ne avrà bisogno.</a:t>
            </a:r>
          </a:p>
          <a:p>
            <a:r>
              <a:rPr lang="it-IT" dirty="0" smtClean="0"/>
              <a:t>I lavoratori devono </a:t>
            </a:r>
            <a:r>
              <a:rPr lang="it-IT" i="1" dirty="0" smtClean="0"/>
              <a:t>solo</a:t>
            </a:r>
            <a:r>
              <a:rPr lang="it-IT" dirty="0" smtClean="0"/>
              <a:t> essere «disponibili a misurarsi sui </a:t>
            </a:r>
            <a:r>
              <a:rPr lang="it-IT" i="1" dirty="0" smtClean="0"/>
              <a:t>risultati»</a:t>
            </a:r>
            <a:r>
              <a:rPr lang="it-IT" dirty="0" smtClean="0"/>
              <a:t>, dei quali non si nomina mai la </a:t>
            </a:r>
            <a:r>
              <a:rPr lang="it-IT" i="1" dirty="0" smtClean="0"/>
              <a:t>forma</a:t>
            </a:r>
            <a:r>
              <a:rPr lang="it-IT" dirty="0" smtClean="0"/>
              <a:t> modernizzata di </a:t>
            </a:r>
            <a:r>
              <a:rPr lang="it-IT" b="1" dirty="0" smtClean="0"/>
              <a:t>cottimo</a:t>
            </a:r>
            <a:r>
              <a:rPr lang="it-IT" dirty="0" smtClean="0"/>
              <a:t>.</a:t>
            </a:r>
          </a:p>
          <a:p>
            <a:r>
              <a:rPr lang="it-IT" dirty="0" smtClean="0"/>
              <a:t>Il lavoro poi, che non può essere svolto a domicilio – nonostante la necessità del distanziamento  sociale –, continua indifferentemente nelle fabbriche  favorendo profitti e contagi. </a:t>
            </a:r>
          </a:p>
        </p:txBody>
      </p:sp>
      <p:sp>
        <p:nvSpPr>
          <p:cNvPr id="2" name="Titolo 1"/>
          <p:cNvSpPr>
            <a:spLocks noGrp="1"/>
          </p:cNvSpPr>
          <p:nvPr>
            <p:ph type="title"/>
          </p:nvPr>
        </p:nvSpPr>
        <p:spPr/>
        <p:txBody>
          <a:bodyPr>
            <a:normAutofit fontScale="90000"/>
          </a:bodyPr>
          <a:lstStyle/>
          <a:p>
            <a:r>
              <a:rPr lang="it-IT" dirty="0" smtClean="0"/>
              <a:t>Smart </a:t>
            </a:r>
            <a:r>
              <a:rPr lang="it-IT" dirty="0" err="1" smtClean="0"/>
              <a:t>working</a:t>
            </a:r>
            <a:r>
              <a:rPr lang="it-IT" dirty="0"/>
              <a:t> </a:t>
            </a:r>
            <a:r>
              <a:rPr lang="it-IT" dirty="0" smtClean="0"/>
              <a:t>anche al </a:t>
            </a:r>
            <a:r>
              <a:rPr lang="it-IT" dirty="0"/>
              <a:t>tempo del </a:t>
            </a:r>
            <a:r>
              <a:rPr lang="it-IT" dirty="0" smtClean="0"/>
              <a:t>«coronavirus»</a:t>
            </a:r>
            <a:endParaRPr lang="it-IT" dirty="0"/>
          </a:p>
        </p:txBody>
      </p:sp>
    </p:spTree>
    <p:extLst>
      <p:ext uri="{BB962C8B-B14F-4D97-AF65-F5344CB8AC3E}">
        <p14:creationId xmlns:p14="http://schemas.microsoft.com/office/powerpoint/2010/main" val="1092334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Internet come infrastruttura, «tecnologie della distanza».</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De Masi (sociologo del lavoro) 28/9.03.2020: si </a:t>
            </a:r>
            <a:r>
              <a:rPr lang="it-IT" b="1" dirty="0" smtClean="0"/>
              <a:t>risparmia</a:t>
            </a:r>
            <a:r>
              <a:rPr lang="it-IT" dirty="0" smtClean="0"/>
              <a:t> tempo, denaro, </a:t>
            </a:r>
            <a:r>
              <a:rPr lang="it-IT" b="1" dirty="0" smtClean="0"/>
              <a:t>facilita</a:t>
            </a:r>
            <a:r>
              <a:rPr lang="it-IT" dirty="0" smtClean="0"/>
              <a:t> il rispetto dei bioritmi, si è a disposizione ma su obiettivi. Ora obbligati dal «virus» (schermo di un evento </a:t>
            </a:r>
            <a:r>
              <a:rPr lang="it-IT" i="1" dirty="0" smtClean="0"/>
              <a:t>naturale</a:t>
            </a:r>
            <a:r>
              <a:rPr lang="it-IT" dirty="0" smtClean="0"/>
              <a:t>, non sociale!), ma foriero di generalizzazione anche dopo.</a:t>
            </a:r>
          </a:p>
          <a:p>
            <a:r>
              <a:rPr lang="it-IT" b="1" dirty="0" smtClean="0"/>
              <a:t>Elimina</a:t>
            </a:r>
            <a:r>
              <a:rPr lang="it-IT" dirty="0" smtClean="0"/>
              <a:t> la «sindrome di Clinton»! (800.000 capi che possiedono fisicamente i dipendenti</a:t>
            </a:r>
            <a:r>
              <a:rPr lang="it-IT" dirty="0" smtClean="0"/>
              <a:t>! Se li tengono vicini!), </a:t>
            </a:r>
            <a:r>
              <a:rPr lang="it-IT" dirty="0" smtClean="0"/>
              <a:t>come per lo scandalo legato a Monica </a:t>
            </a:r>
            <a:r>
              <a:rPr lang="it-IT" dirty="0" err="1" smtClean="0"/>
              <a:t>Levinsky</a:t>
            </a:r>
            <a:r>
              <a:rPr lang="it-IT" dirty="0" smtClean="0"/>
              <a:t>.</a:t>
            </a:r>
          </a:p>
          <a:p>
            <a:r>
              <a:rPr lang="it-IT" b="1" dirty="0" smtClean="0"/>
              <a:t>Vantaggio</a:t>
            </a:r>
            <a:r>
              <a:rPr lang="it-IT" dirty="0" smtClean="0"/>
              <a:t> per </a:t>
            </a:r>
            <a:r>
              <a:rPr lang="it-IT" dirty="0" smtClean="0"/>
              <a:t>la diminuzione </a:t>
            </a:r>
            <a:r>
              <a:rPr lang="it-IT" dirty="0" smtClean="0"/>
              <a:t>del traffico nelle città. Minore </a:t>
            </a:r>
            <a:r>
              <a:rPr lang="it-IT" dirty="0" smtClean="0"/>
              <a:t>inquinamento </a:t>
            </a:r>
            <a:r>
              <a:rPr lang="it-IT" dirty="0" smtClean="0"/>
              <a:t>imputato agli spostamenti non alle industrie.</a:t>
            </a:r>
          </a:p>
          <a:p>
            <a:r>
              <a:rPr lang="it-IT" b="1" dirty="0" smtClean="0"/>
              <a:t>Favorisce</a:t>
            </a:r>
            <a:r>
              <a:rPr lang="it-IT" dirty="0" smtClean="0"/>
              <a:t> l’ozio creativo: si lavora, </a:t>
            </a:r>
            <a:r>
              <a:rPr lang="it-IT" dirty="0" smtClean="0"/>
              <a:t>divertendosi (!) </a:t>
            </a:r>
            <a:r>
              <a:rPr lang="it-IT" dirty="0" smtClean="0"/>
              <a:t>e  apprendendo.</a:t>
            </a:r>
          </a:p>
          <a:p>
            <a:pPr marL="0" indent="0">
              <a:buNone/>
            </a:pPr>
            <a:r>
              <a:rPr lang="it-IT" dirty="0" smtClean="0"/>
              <a:t>     Tim</a:t>
            </a:r>
            <a:r>
              <a:rPr lang="it-IT" dirty="0"/>
              <a:t>, Fastweb, </a:t>
            </a:r>
            <a:r>
              <a:rPr lang="it-IT" dirty="0" smtClean="0"/>
              <a:t>Vodafone </a:t>
            </a:r>
            <a:r>
              <a:rPr lang="it-IT" dirty="0" smtClean="0"/>
              <a:t>si </a:t>
            </a:r>
            <a:r>
              <a:rPr lang="it-IT" dirty="0" smtClean="0"/>
              <a:t>attrezzano</a:t>
            </a:r>
            <a:r>
              <a:rPr lang="it-IT" dirty="0" smtClean="0"/>
              <a:t> pur</a:t>
            </a:r>
            <a:r>
              <a:rPr lang="it-IT" dirty="0" smtClean="0"/>
              <a:t>e </a:t>
            </a:r>
            <a:r>
              <a:rPr lang="it-IT" dirty="0" smtClean="0"/>
              <a:t>per le scuole.</a:t>
            </a:r>
          </a:p>
          <a:p>
            <a:endParaRPr lang="it-IT" dirty="0"/>
          </a:p>
        </p:txBody>
      </p:sp>
    </p:spTree>
    <p:extLst>
      <p:ext uri="{BB962C8B-B14F-4D97-AF65-F5344CB8AC3E}">
        <p14:creationId xmlns:p14="http://schemas.microsoft.com/office/powerpoint/2010/main" val="3758092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«Saremo più umani grazie al digitale»</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Giovanni Lo Storto (direttore generale Luiss G. </a:t>
            </a:r>
            <a:r>
              <a:rPr lang="it-IT" dirty="0" err="1" smtClean="0"/>
              <a:t>Carli</a:t>
            </a:r>
            <a:r>
              <a:rPr lang="it-IT" dirty="0" smtClean="0"/>
              <a:t>, Roma. 28.03.2020 </a:t>
            </a:r>
            <a:r>
              <a:rPr lang="it-IT" dirty="0" err="1" smtClean="0"/>
              <a:t>Corr</a:t>
            </a:r>
            <a:r>
              <a:rPr lang="it-IT" dirty="0" smtClean="0"/>
              <a:t>. sera). «Cogliere opportunità nelle avversità. Siamo diventati imprenditori di noi stessi. Padroni di gestire il nostro tempo in modo più efficiente, scoperto il valore dell’informalità. Famiglia, benessere, equilibrio tra vita privata e professionale. Senso di </a:t>
            </a:r>
            <a:r>
              <a:rPr lang="it-IT" i="1" dirty="0" smtClean="0"/>
              <a:t>comunità</a:t>
            </a:r>
            <a:r>
              <a:rPr lang="it-IT" dirty="0" smtClean="0"/>
              <a:t> al centro delle nostre vite. La </a:t>
            </a:r>
            <a:r>
              <a:rPr lang="it-IT" i="1" dirty="0" smtClean="0"/>
              <a:t>routine</a:t>
            </a:r>
            <a:r>
              <a:rPr lang="it-IT" dirty="0" smtClean="0"/>
              <a:t> non sarà più quella di prima con la formazione </a:t>
            </a:r>
            <a:r>
              <a:rPr lang="it-IT" i="1" dirty="0" smtClean="0"/>
              <a:t>online e </a:t>
            </a:r>
            <a:r>
              <a:rPr lang="it-IT" i="1" dirty="0" err="1" smtClean="0"/>
              <a:t>smart</a:t>
            </a:r>
            <a:r>
              <a:rPr lang="it-IT" i="1" dirty="0" smtClean="0"/>
              <a:t> </a:t>
            </a:r>
            <a:r>
              <a:rPr lang="it-IT" i="1" dirty="0" err="1" smtClean="0"/>
              <a:t>working</a:t>
            </a:r>
            <a:r>
              <a:rPr lang="it-IT" dirty="0" smtClean="0"/>
              <a:t>: condurrà a costruire una nuova nazionalità. Appartenenza a un gruppo unendo le forze».</a:t>
            </a:r>
          </a:p>
          <a:p>
            <a:r>
              <a:rPr lang="it-IT" dirty="0" smtClean="0"/>
              <a:t>Il concetto corporativo sotteso  fa leva sull’oggettività anomala della contingenza epidemica, per ribadire l’ideologia della pace sociale, ovvero </a:t>
            </a:r>
            <a:r>
              <a:rPr lang="it-IT" i="1" dirty="0" smtClean="0"/>
              <a:t>fine dei conflitti di classe da parte dei lavoratori</a:t>
            </a:r>
            <a:r>
              <a:rPr lang="it-IT" dirty="0" smtClean="0"/>
              <a:t>.</a:t>
            </a:r>
          </a:p>
          <a:p>
            <a:r>
              <a:rPr lang="it-IT" dirty="0" smtClean="0"/>
              <a:t>I capitali si nascondono dietro i fattori </a:t>
            </a:r>
            <a:r>
              <a:rPr lang="it-IT" i="1" dirty="0" smtClean="0"/>
              <a:t>naturali</a:t>
            </a:r>
            <a:r>
              <a:rPr lang="it-IT" dirty="0" smtClean="0"/>
              <a:t> (virus) e poi </a:t>
            </a:r>
            <a:r>
              <a:rPr lang="it-IT" i="1" dirty="0" smtClean="0"/>
              <a:t>sociali</a:t>
            </a:r>
            <a:r>
              <a:rPr lang="it-IT" dirty="0" smtClean="0"/>
              <a:t> (tranquillità, benessere, quotidianità delle masse) per occultare il proprio</a:t>
            </a:r>
            <a:r>
              <a:rPr lang="it-IT" i="1" dirty="0" smtClean="0"/>
              <a:t> monopolio della conflittualità reale</a:t>
            </a:r>
            <a:r>
              <a:rPr lang="it-IT" dirty="0" smtClean="0"/>
              <a:t>, operante, ineliminabile, volta all’abbassamento salariale, o dei costi.</a:t>
            </a:r>
            <a:endParaRPr lang="it-IT" dirty="0"/>
          </a:p>
        </p:txBody>
      </p:sp>
    </p:spTree>
    <p:extLst>
      <p:ext uri="{BB962C8B-B14F-4D97-AF65-F5344CB8AC3E}">
        <p14:creationId xmlns:p14="http://schemas.microsoft.com/office/powerpoint/2010/main" val="308335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«Abolizione tecnologica: misurazione temporale della giornata lavorativa»</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Poletti, ex ministro del Lavoro (</a:t>
            </a:r>
            <a:r>
              <a:rPr lang="it-IT" i="1" dirty="0" smtClean="0"/>
              <a:t>Sole 24 ore, </a:t>
            </a:r>
            <a:r>
              <a:rPr lang="it-IT" dirty="0" smtClean="0"/>
              <a:t>01.12.’15). «L’ora-lavoro è un attrezzo vecchio che non permette l’innovazione», «meno cessione di energia meccanica ad ore e sempre più risultato», «più libertà».</a:t>
            </a:r>
          </a:p>
          <a:p>
            <a:r>
              <a:rPr lang="it-IT" dirty="0" smtClean="0"/>
              <a:t>Maurizio del Conte (docente Bocconi diritto del lavoro, coautore del </a:t>
            </a:r>
            <a:r>
              <a:rPr lang="it-IT" i="1" dirty="0" smtClean="0"/>
              <a:t>Jobs </a:t>
            </a:r>
            <a:r>
              <a:rPr lang="it-IT" i="1" dirty="0" err="1" smtClean="0"/>
              <a:t>Act</a:t>
            </a:r>
            <a:r>
              <a:rPr lang="it-IT" i="1" dirty="0" smtClean="0"/>
              <a:t>, </a:t>
            </a:r>
            <a:r>
              <a:rPr lang="it-IT" dirty="0" smtClean="0"/>
              <a:t>presidente </a:t>
            </a:r>
            <a:r>
              <a:rPr lang="it-IT" dirty="0" err="1" smtClean="0"/>
              <a:t>Anpal</a:t>
            </a:r>
            <a:r>
              <a:rPr lang="it-IT" dirty="0" smtClean="0"/>
              <a:t>, nuova agenzia collocamento): «i lavoratori decidono con l’azienda come ottenere </a:t>
            </a:r>
            <a:r>
              <a:rPr lang="it-IT" i="1" dirty="0" smtClean="0"/>
              <a:t>incrementi di produttività</a:t>
            </a:r>
            <a:r>
              <a:rPr lang="it-IT" dirty="0" smtClean="0"/>
              <a:t>, quando e quanto premiarli... Problema culturale più che sindacale… cambia il modo di retribuire perché cambia il modo di lavorare… se ho lavoratori contenti perché passano più tempo a casa o all’aperto o allungano il weekend, si incentiva la fidelizzazione, dunque la </a:t>
            </a:r>
            <a:r>
              <a:rPr lang="it-IT" i="1" dirty="0" smtClean="0"/>
              <a:t>produttività</a:t>
            </a:r>
            <a:r>
              <a:rPr lang="it-IT" dirty="0" smtClean="0"/>
              <a:t> e i salari crescono… una quota di lavoro si svolge fuori dallo spazio e tempo classici… cambio di paradigma».  </a:t>
            </a:r>
          </a:p>
          <a:p>
            <a:r>
              <a:rPr lang="it-IT" i="1" dirty="0" smtClean="0"/>
              <a:t>Apparenza</a:t>
            </a:r>
            <a:r>
              <a:rPr lang="it-IT" dirty="0" smtClean="0"/>
              <a:t> della sparizione del tempo, invece di quella dei capitali investiti in acquisto di </a:t>
            </a:r>
            <a:r>
              <a:rPr lang="it-IT" i="1" dirty="0" smtClean="0"/>
              <a:t>forza-lavoro</a:t>
            </a:r>
            <a:r>
              <a:rPr lang="it-IT" dirty="0" smtClean="0"/>
              <a:t>, e non di «risultati»  oggettivati.</a:t>
            </a:r>
            <a:endParaRPr lang="it-IT" dirty="0"/>
          </a:p>
        </p:txBody>
      </p:sp>
    </p:spTree>
    <p:extLst>
      <p:ext uri="{BB962C8B-B14F-4D97-AF65-F5344CB8AC3E}">
        <p14:creationId xmlns:p14="http://schemas.microsoft.com/office/powerpoint/2010/main" val="379410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mtClean="0"/>
              <a:t>Innovazione tecnologica, sostanza obsoleta</a:t>
            </a:r>
            <a:endParaRPr lang="it-IT" dirty="0"/>
          </a:p>
        </p:txBody>
      </p:sp>
      <p:sp>
        <p:nvSpPr>
          <p:cNvPr id="3" name="Segnaposto contenuto 2"/>
          <p:cNvSpPr>
            <a:spLocks noGrp="1"/>
          </p:cNvSpPr>
          <p:nvPr>
            <p:ph idx="1"/>
          </p:nvPr>
        </p:nvSpPr>
        <p:spPr/>
        <p:txBody>
          <a:bodyPr>
            <a:normAutofit fontScale="47500" lnSpcReduction="20000"/>
          </a:bodyPr>
          <a:lstStyle/>
          <a:p>
            <a:endParaRPr lang="it-IT" dirty="0" smtClean="0"/>
          </a:p>
          <a:p>
            <a:r>
              <a:rPr lang="it-IT" dirty="0" smtClean="0"/>
              <a:t>1755. Philip </a:t>
            </a:r>
            <a:r>
              <a:rPr lang="it-IT" dirty="0" err="1" smtClean="0"/>
              <a:t>Cantillon</a:t>
            </a:r>
            <a:r>
              <a:rPr lang="it-IT" dirty="0" smtClean="0"/>
              <a:t>: «Il lavoro dei garzoni artigiani sarà regolato a  giornata o a pezzo… I mastri artigiani sanno all’incirca quanto  lavoro gli operai possono compiere in ogni </a:t>
            </a:r>
            <a:r>
              <a:rPr lang="it-IT" i="1" dirty="0" err="1" smtClean="0"/>
              <a:t>métier</a:t>
            </a:r>
            <a:r>
              <a:rPr lang="it-IT" dirty="0" smtClean="0"/>
              <a:t>, e quindi li pagano spesso in proporzione al lavoro che compiono; in tal modo questi garzoni lavorano, nel proprio interesse, quanto più possono, senza alcun’altra sorveglianza». A lui hanno attinto Quesnay, Sir James </a:t>
            </a:r>
            <a:r>
              <a:rPr lang="it-IT" dirty="0" err="1" smtClean="0"/>
              <a:t>Steuart</a:t>
            </a:r>
            <a:r>
              <a:rPr lang="it-IT" dirty="0" smtClean="0"/>
              <a:t>, A. Smith.</a:t>
            </a:r>
          </a:p>
          <a:p>
            <a:r>
              <a:rPr lang="it-IT" dirty="0" smtClean="0"/>
              <a:t>1796. G. Garnier: «Il salario può essere misurato in due maniere: o mediante la durata del lavoro o mediante il suo prodotto» (</a:t>
            </a:r>
            <a:r>
              <a:rPr lang="it-IT" i="1" dirty="0" err="1" smtClean="0"/>
              <a:t>Abrégé</a:t>
            </a:r>
            <a:r>
              <a:rPr lang="it-IT" i="1" dirty="0" smtClean="0"/>
              <a:t>  </a:t>
            </a:r>
            <a:r>
              <a:rPr lang="it-IT" i="1" dirty="0" err="1" smtClean="0"/>
              <a:t>élémentaire</a:t>
            </a:r>
            <a:r>
              <a:rPr lang="it-IT" i="1" dirty="0" smtClean="0"/>
              <a:t> </a:t>
            </a:r>
            <a:r>
              <a:rPr lang="it-IT" i="1" dirty="0" err="1" smtClean="0"/>
              <a:t>des</a:t>
            </a:r>
            <a:r>
              <a:rPr lang="it-IT" i="1" dirty="0" smtClean="0"/>
              <a:t> </a:t>
            </a:r>
            <a:r>
              <a:rPr lang="it-IT" i="1" dirty="0" err="1" smtClean="0"/>
              <a:t>principes</a:t>
            </a:r>
            <a:r>
              <a:rPr lang="it-IT" i="1" dirty="0" smtClean="0"/>
              <a:t> de l’</a:t>
            </a:r>
            <a:r>
              <a:rPr lang="it-IT" i="1" dirty="0" err="1" smtClean="0"/>
              <a:t>économie</a:t>
            </a:r>
            <a:r>
              <a:rPr lang="it-IT" i="1" dirty="0" smtClean="0"/>
              <a:t> </a:t>
            </a:r>
            <a:r>
              <a:rPr lang="it-IT" i="1" dirty="0" err="1" smtClean="0"/>
              <a:t>politique</a:t>
            </a:r>
            <a:r>
              <a:rPr lang="it-IT" dirty="0" smtClean="0"/>
              <a:t>).  </a:t>
            </a:r>
          </a:p>
          <a:p>
            <a:r>
              <a:rPr lang="it-IT" dirty="0" smtClean="0"/>
              <a:t>Il cottimo figura negli statuti dei lavoratori  francesi e inglesi del XIV sec. Poi nel periodo della manifattura  e grande industria (1797 – 1815. Dall’inizio della guerra antigiacobina): leva per il prolungamento del tempo di lavoro e riduzione del salario.</a:t>
            </a:r>
          </a:p>
          <a:p>
            <a:r>
              <a:rPr lang="it-IT" dirty="0" smtClean="0"/>
              <a:t>1842. John </a:t>
            </a:r>
            <a:r>
              <a:rPr lang="it-IT" dirty="0" err="1" smtClean="0"/>
              <a:t>Watts</a:t>
            </a:r>
            <a:r>
              <a:rPr lang="it-IT" dirty="0" smtClean="0"/>
              <a:t>  in</a:t>
            </a:r>
            <a:r>
              <a:rPr lang="it-IT" i="1" dirty="0" smtClean="0"/>
              <a:t> </a:t>
            </a:r>
            <a:r>
              <a:rPr lang="it-IT" i="1" dirty="0" err="1" smtClean="0"/>
              <a:t>Facts</a:t>
            </a:r>
            <a:r>
              <a:rPr lang="it-IT" i="1" dirty="0" smtClean="0"/>
              <a:t> and </a:t>
            </a:r>
            <a:r>
              <a:rPr lang="it-IT" i="1" dirty="0" err="1" smtClean="0"/>
              <a:t>fictions</a:t>
            </a:r>
            <a:r>
              <a:rPr lang="it-IT" i="1" dirty="0" smtClean="0"/>
              <a:t> of </a:t>
            </a:r>
            <a:r>
              <a:rPr lang="it-IT" i="1" dirty="0" err="1" smtClean="0"/>
              <a:t>political</a:t>
            </a:r>
            <a:r>
              <a:rPr lang="it-IT" i="1" dirty="0" smtClean="0"/>
              <a:t> economy</a:t>
            </a:r>
            <a:r>
              <a:rPr lang="it-IT" dirty="0" smtClean="0"/>
              <a:t> scrisse: «</a:t>
            </a:r>
            <a:r>
              <a:rPr lang="it-IT" i="1" dirty="0" err="1" smtClean="0"/>
              <a:t>property</a:t>
            </a:r>
            <a:r>
              <a:rPr lang="it-IT" i="1" dirty="0" smtClean="0"/>
              <a:t> </a:t>
            </a:r>
            <a:r>
              <a:rPr lang="it-IT" i="1" dirty="0" err="1" smtClean="0"/>
              <a:t>is</a:t>
            </a:r>
            <a:r>
              <a:rPr lang="it-IT" i="1" dirty="0" smtClean="0"/>
              <a:t> </a:t>
            </a:r>
            <a:r>
              <a:rPr lang="it-IT" i="1" dirty="0" err="1" smtClean="0"/>
              <a:t>robbery</a:t>
            </a:r>
            <a:r>
              <a:rPr lang="it-IT" dirty="0" smtClean="0"/>
              <a:t>». Nel 1865 ex </a:t>
            </a:r>
            <a:r>
              <a:rPr lang="it-IT" dirty="0" err="1" smtClean="0"/>
              <a:t>owenista</a:t>
            </a:r>
            <a:r>
              <a:rPr lang="it-IT" dirty="0" smtClean="0"/>
              <a:t>: «I lavoratori a cottimo sono padroni di sé stessi  anche se lavorano col capitale dell’imprenditore».</a:t>
            </a:r>
          </a:p>
          <a:p>
            <a:r>
              <a:rPr lang="it-IT" dirty="0" smtClean="0"/>
              <a:t>1865. H. </a:t>
            </a:r>
            <a:r>
              <a:rPr lang="it-IT" dirty="0" err="1" smtClean="0"/>
              <a:t>Grégoir</a:t>
            </a:r>
            <a:r>
              <a:rPr lang="it-IT" dirty="0" smtClean="0"/>
              <a:t>:</a:t>
            </a:r>
            <a:r>
              <a:rPr lang="it-IT" i="1" dirty="0" smtClean="0"/>
              <a:t> </a:t>
            </a:r>
            <a:r>
              <a:rPr lang="it-IT" i="1" dirty="0" err="1" smtClean="0"/>
              <a:t>Les</a:t>
            </a:r>
            <a:r>
              <a:rPr lang="it-IT" i="1" dirty="0" smtClean="0"/>
              <a:t> </a:t>
            </a:r>
            <a:r>
              <a:rPr lang="it-IT" i="1" dirty="0" err="1" smtClean="0"/>
              <a:t>typographes</a:t>
            </a:r>
            <a:r>
              <a:rPr lang="it-IT" i="1" dirty="0" smtClean="0"/>
              <a:t>  </a:t>
            </a:r>
            <a:r>
              <a:rPr lang="it-IT" i="1" dirty="0" err="1" smtClean="0"/>
              <a:t>devant</a:t>
            </a:r>
            <a:r>
              <a:rPr lang="it-IT" i="1" dirty="0" smtClean="0"/>
              <a:t> le </a:t>
            </a:r>
            <a:r>
              <a:rPr lang="it-IT" i="1" dirty="0" err="1" smtClean="0"/>
              <a:t>tribunal</a:t>
            </a:r>
            <a:r>
              <a:rPr lang="it-IT" i="1" dirty="0" smtClean="0"/>
              <a:t> </a:t>
            </a:r>
            <a:r>
              <a:rPr lang="it-IT" i="1" dirty="0" err="1" smtClean="0"/>
              <a:t>correctionnel</a:t>
            </a:r>
            <a:r>
              <a:rPr lang="it-IT" i="1" dirty="0" smtClean="0"/>
              <a:t> de Bruxelles</a:t>
            </a:r>
            <a:r>
              <a:rPr lang="it-IT" dirty="0" smtClean="0"/>
              <a:t>:  «Spesso si assumono operai in previsione di un lavoro incerto, talvolta anche immaginario: siccome sono pagati a cottimo, si dice che non si rischia nulla, giacché tutte le perdite di tempo saranno a carico degli operai che non lavorano».                                                                                      </a:t>
            </a:r>
            <a:endParaRPr lang="it-IT" dirty="0"/>
          </a:p>
        </p:txBody>
      </p:sp>
    </p:spTree>
    <p:extLst>
      <p:ext uri="{BB962C8B-B14F-4D97-AF65-F5344CB8AC3E}">
        <p14:creationId xmlns:p14="http://schemas.microsoft.com/office/powerpoint/2010/main" val="3257436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mtClean="0"/>
              <a:t>Cottimo: lavoro senza tempo. La sua variazione è solo nominale.</a:t>
            </a:r>
            <a:endParaRPr lang="it-IT" dirty="0"/>
          </a:p>
        </p:txBody>
      </p:sp>
      <p:sp>
        <p:nvSpPr>
          <p:cNvPr id="3" name="Segnaposto contenuto 2"/>
          <p:cNvSpPr>
            <a:spLocks noGrp="1"/>
          </p:cNvSpPr>
          <p:nvPr>
            <p:ph idx="1"/>
          </p:nvPr>
        </p:nvSpPr>
        <p:spPr/>
        <p:txBody>
          <a:bodyPr>
            <a:normAutofit fontScale="70000" lnSpcReduction="20000"/>
          </a:bodyPr>
          <a:lstStyle/>
          <a:p>
            <a:endParaRPr lang="it-IT" dirty="0" smtClean="0"/>
          </a:p>
          <a:p>
            <a:r>
              <a:rPr lang="it-IT" dirty="0" smtClean="0"/>
              <a:t> Il salario a cottimo è una </a:t>
            </a:r>
            <a:r>
              <a:rPr lang="it-IT" i="1" dirty="0" smtClean="0"/>
              <a:t>forma mutata</a:t>
            </a:r>
            <a:r>
              <a:rPr lang="it-IT" dirty="0" smtClean="0"/>
              <a:t> del salario a tempo, come questo è la forma mutata del valore o prezzo del lavoro.</a:t>
            </a:r>
          </a:p>
          <a:p>
            <a:r>
              <a:rPr lang="it-IT" dirty="0" smtClean="0"/>
              <a:t>Il valore d’uso della </a:t>
            </a:r>
            <a:r>
              <a:rPr lang="it-IT" i="1" dirty="0" smtClean="0"/>
              <a:t>forza vivente</a:t>
            </a:r>
            <a:r>
              <a:rPr lang="it-IT" dirty="0" smtClean="0"/>
              <a:t> appare nel cottimo non come suo funzionamento, ma come lavoro già oggettivato nel prodotto, il cui prezzo sia determinato dalla capacità di rendimento del produttore. </a:t>
            </a:r>
          </a:p>
          <a:p>
            <a:r>
              <a:rPr lang="it-IT" dirty="0" smtClean="0"/>
              <a:t>Ambedue le forme di salario coesistono senza renderne problematica la </a:t>
            </a:r>
            <a:r>
              <a:rPr lang="it-IT" i="1" dirty="0" smtClean="0"/>
              <a:t>parvenza</a:t>
            </a:r>
            <a:r>
              <a:rPr lang="it-IT" dirty="0" smtClean="0"/>
              <a:t>, secondo un più favorevole utilizzo per lo sviluppo capitalistico. </a:t>
            </a:r>
            <a:r>
              <a:rPr lang="it-IT" dirty="0"/>
              <a:t>S</a:t>
            </a:r>
            <a:r>
              <a:rPr lang="it-IT" dirty="0" smtClean="0"/>
              <a:t>alario confrontato </a:t>
            </a:r>
            <a:r>
              <a:rPr lang="it-IT" dirty="0"/>
              <a:t>dai lavoratori</a:t>
            </a:r>
            <a:r>
              <a:rPr lang="it-IT" dirty="0" smtClean="0"/>
              <a:t> col prezzo della merce, invece di coglierne la riduzione in rapporto all’intensità aumentata (più plusvalore) su cui si calcola la produttività.</a:t>
            </a:r>
          </a:p>
          <a:p>
            <a:r>
              <a:rPr lang="it-IT" dirty="0" smtClean="0"/>
              <a:t>Ambedue sono forme irrazionali:  non evidenziano il valore e il plusvalore. Il cottimo misura il lavoro speso mediante il numero dei pezzi prodotti o consegne.  Per i capitalisti la produttività non deve riguardare gli operai! La stabiliscono loro senza darlo a vedere.</a:t>
            </a:r>
          </a:p>
        </p:txBody>
      </p:sp>
    </p:spTree>
    <p:extLst>
      <p:ext uri="{BB962C8B-B14F-4D97-AF65-F5344CB8AC3E}">
        <p14:creationId xmlns:p14="http://schemas.microsoft.com/office/powerpoint/2010/main" val="2649368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1533</TotalTime>
  <Words>1696</Words>
  <Application>Microsoft Office PowerPoint</Application>
  <PresentationFormat>Presentazione su schermo (4:3)</PresentationFormat>
  <Paragraphs>58</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Precarizzazione da generalizzare nella velocità richiesta dalla crisi di capitale, incrementata dalla pandemia da «coronavirus».</vt:lpstr>
      <vt:lpstr>«Dimmene uno e io l’ho fatto»</vt:lpstr>
      <vt:lpstr>Concetto di reddito «precarizzato», modernizzato, dal film</vt:lpstr>
      <vt:lpstr>Smart working anche al tempo del «coronavirus»</vt:lpstr>
      <vt:lpstr>Internet come infrastruttura, «tecnologie della distanza».</vt:lpstr>
      <vt:lpstr>«Saremo più umani grazie al digitale»</vt:lpstr>
      <vt:lpstr>«Abolizione tecnologica: misurazione temporale della giornata lavorativa»</vt:lpstr>
      <vt:lpstr>Innovazione tecnologica, sostanza obsoleta</vt:lpstr>
      <vt:lpstr>Cottimo: lavoro senza tempo. La sua variazione è solo nominale.</vt:lpstr>
      <vt:lpstr>Qualità e quantità non misurabili a  carico di chi lavora</vt:lpstr>
      <vt:lpstr>Sweating-system o del sudore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Precarizzazione generalizzata</dc:title>
  <dc:creator>Carla Filosa</dc:creator>
  <cp:lastModifiedBy>Carla Filosa</cp:lastModifiedBy>
  <cp:revision>72</cp:revision>
  <dcterms:created xsi:type="dcterms:W3CDTF">2020-03-21T07:14:59Z</dcterms:created>
  <dcterms:modified xsi:type="dcterms:W3CDTF">2020-04-03T07:01:45Z</dcterms:modified>
</cp:coreProperties>
</file>