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30"/>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wb209322\Desktop\Copy%20of%20relative_vs_absolute.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692038495188118E-2"/>
          <c:y val="7.9120370370370396E-2"/>
          <c:w val="0.89019685039370078"/>
          <c:h val="0.7353546952464276"/>
        </c:manualLayout>
      </c:layout>
      <c:scatterChart>
        <c:scatterStyle val="lineMarker"/>
        <c:varyColors val="0"/>
        <c:ser>
          <c:idx val="0"/>
          <c:order val="0"/>
          <c:tx>
            <c:strRef>
              <c:f>Sheet1!$B$5</c:f>
              <c:strCache>
                <c:ptCount val="1"/>
                <c:pt idx="0">
                  <c:v>Egypt</c:v>
                </c:pt>
              </c:strCache>
            </c:strRef>
          </c:tx>
          <c:spPr>
            <a:ln w="25400" cap="rnd">
              <a:noFill/>
              <a:round/>
            </a:ln>
            <a:effectLst/>
          </c:spPr>
          <c:marker>
            <c:symbol val="circle"/>
            <c:size val="5"/>
            <c:spPr>
              <a:solidFill>
                <a:srgbClr val="FF0000"/>
              </a:solidFill>
              <a:ln w="127000">
                <a:solidFill>
                  <a:srgbClr val="FF0000"/>
                </a:solidFill>
              </a:ln>
              <a:effectLst/>
            </c:spPr>
          </c:marker>
          <c:xVal>
            <c:strRef>
              <c:f>Sheet1!$C$4:$P$4</c:f>
              <c:strCache>
                <c:ptCount val="14"/>
                <c:pt idx="0">
                  <c:v>2001</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xVal>
          <c:yVal>
            <c:numRef>
              <c:f>Sheet1!$C$5:$P$5</c:f>
              <c:numCache>
                <c:formatCode>General</c:formatCode>
                <c:ptCount val="14"/>
                <c:pt idx="5">
                  <c:v>31.1</c:v>
                </c:pt>
                <c:pt idx="7">
                  <c:v>31.52</c:v>
                </c:pt>
                <c:pt idx="9">
                  <c:v>29.82</c:v>
                </c:pt>
                <c:pt idx="12">
                  <c:v>31.85</c:v>
                </c:pt>
              </c:numCache>
            </c:numRef>
          </c:yVal>
          <c:smooth val="0"/>
          <c:extLst xmlns:c16r2="http://schemas.microsoft.com/office/drawing/2015/06/chart">
            <c:ext xmlns:c16="http://schemas.microsoft.com/office/drawing/2014/chart" uri="{C3380CC4-5D6E-409C-BE32-E72D297353CC}">
              <c16:uniqueId val="{00000000-B0E0-4DA9-887B-6D2131C649BE}"/>
            </c:ext>
          </c:extLst>
        </c:ser>
        <c:ser>
          <c:idx val="1"/>
          <c:order val="1"/>
          <c:tx>
            <c:strRef>
              <c:f>Sheet1!$B$6</c:f>
              <c:strCache>
                <c:ptCount val="1"/>
                <c:pt idx="0">
                  <c:v>Morocco</c:v>
                </c:pt>
              </c:strCache>
            </c:strRef>
          </c:tx>
          <c:spPr>
            <a:ln w="25400" cap="rnd">
              <a:noFill/>
              <a:round/>
            </a:ln>
            <a:effectLst>
              <a:glow>
                <a:srgbClr val="000000"/>
              </a:glow>
            </a:effectLst>
          </c:spPr>
          <c:marker>
            <c:symbol val="circle"/>
            <c:size val="5"/>
            <c:spPr>
              <a:solidFill>
                <a:schemeClr val="accent2"/>
              </a:solidFill>
              <a:ln w="127000">
                <a:solidFill>
                  <a:schemeClr val="accent2"/>
                </a:solidFill>
              </a:ln>
              <a:effectLst>
                <a:glow>
                  <a:srgbClr val="000000"/>
                </a:glow>
              </a:effectLst>
            </c:spPr>
          </c:marker>
          <c:xVal>
            <c:strRef>
              <c:f>Sheet1!$C$4:$P$4</c:f>
              <c:strCache>
                <c:ptCount val="14"/>
                <c:pt idx="0">
                  <c:v>2001</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xVal>
          <c:yVal>
            <c:numRef>
              <c:f>Sheet1!$C$6:$P$6</c:f>
              <c:numCache>
                <c:formatCode>General</c:formatCode>
                <c:ptCount val="14"/>
                <c:pt idx="0">
                  <c:v>40.64</c:v>
                </c:pt>
                <c:pt idx="3">
                  <c:v>40.72</c:v>
                </c:pt>
                <c:pt idx="10">
                  <c:v>39.549999999999997</c:v>
                </c:pt>
              </c:numCache>
            </c:numRef>
          </c:yVal>
          <c:smooth val="0"/>
          <c:extLst xmlns:c16r2="http://schemas.microsoft.com/office/drawing/2015/06/chart">
            <c:ext xmlns:c16="http://schemas.microsoft.com/office/drawing/2014/chart" uri="{C3380CC4-5D6E-409C-BE32-E72D297353CC}">
              <c16:uniqueId val="{00000001-B0E0-4DA9-887B-6D2131C649BE}"/>
            </c:ext>
          </c:extLst>
        </c:ser>
        <c:ser>
          <c:idx val="2"/>
          <c:order val="2"/>
          <c:tx>
            <c:strRef>
              <c:f>Sheet1!$B$7</c:f>
              <c:strCache>
                <c:ptCount val="1"/>
                <c:pt idx="0">
                  <c:v>Tunisia</c:v>
                </c:pt>
              </c:strCache>
            </c:strRef>
          </c:tx>
          <c:spPr>
            <a:ln w="25400" cap="rnd">
              <a:noFill/>
              <a:round/>
            </a:ln>
            <a:effectLst/>
          </c:spPr>
          <c:marker>
            <c:symbol val="circle"/>
            <c:size val="5"/>
            <c:spPr>
              <a:solidFill>
                <a:schemeClr val="accent3"/>
              </a:solidFill>
              <a:ln w="127000">
                <a:solidFill>
                  <a:schemeClr val="accent3"/>
                </a:solidFill>
              </a:ln>
              <a:effectLst/>
            </c:spPr>
          </c:marker>
          <c:xVal>
            <c:strRef>
              <c:f>Sheet1!$C$4:$P$4</c:f>
              <c:strCache>
                <c:ptCount val="14"/>
                <c:pt idx="0">
                  <c:v>2001</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xVal>
          <c:yVal>
            <c:numRef>
              <c:f>Sheet1!$C$7:$P$7</c:f>
              <c:numCache>
                <c:formatCode>General</c:formatCode>
                <c:ptCount val="14"/>
                <c:pt idx="2">
                  <c:v>37.729999999999997</c:v>
                </c:pt>
                <c:pt idx="7">
                  <c:v>35.81</c:v>
                </c:pt>
                <c:pt idx="12">
                  <c:v>32.82</c:v>
                </c:pt>
              </c:numCache>
            </c:numRef>
          </c:yVal>
          <c:smooth val="0"/>
          <c:extLst xmlns:c16r2="http://schemas.microsoft.com/office/drawing/2015/06/chart">
            <c:ext xmlns:c16="http://schemas.microsoft.com/office/drawing/2014/chart" uri="{C3380CC4-5D6E-409C-BE32-E72D297353CC}">
              <c16:uniqueId val="{00000002-B0E0-4DA9-887B-6D2131C649BE}"/>
            </c:ext>
          </c:extLst>
        </c:ser>
        <c:ser>
          <c:idx val="3"/>
          <c:order val="3"/>
          <c:tx>
            <c:strRef>
              <c:f>Sheet1!$B$8</c:f>
              <c:strCache>
                <c:ptCount val="1"/>
                <c:pt idx="0">
                  <c:v>Jordan</c:v>
                </c:pt>
              </c:strCache>
            </c:strRef>
          </c:tx>
          <c:spPr>
            <a:ln w="25400" cap="rnd">
              <a:noFill/>
              <a:round/>
            </a:ln>
            <a:effectLst/>
          </c:spPr>
          <c:marker>
            <c:symbol val="circle"/>
            <c:size val="5"/>
            <c:spPr>
              <a:solidFill>
                <a:schemeClr val="accent4"/>
              </a:solidFill>
              <a:ln w="127000">
                <a:solidFill>
                  <a:schemeClr val="accent4"/>
                </a:solidFill>
              </a:ln>
              <a:effectLst/>
            </c:spPr>
          </c:marker>
          <c:xVal>
            <c:strRef>
              <c:f>Sheet1!$C$4:$P$4</c:f>
              <c:strCache>
                <c:ptCount val="14"/>
                <c:pt idx="0">
                  <c:v>2001</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xVal>
          <c:yVal>
            <c:numRef>
              <c:f>Sheet1!$C$8:$P$8</c:f>
              <c:numCache>
                <c:formatCode>General</c:formatCode>
                <c:ptCount val="14"/>
                <c:pt idx="3">
                  <c:v>33.86</c:v>
                </c:pt>
                <c:pt idx="5">
                  <c:v>32.57</c:v>
                </c:pt>
                <c:pt idx="7">
                  <c:v>33.659999999999997</c:v>
                </c:pt>
              </c:numCache>
            </c:numRef>
          </c:yVal>
          <c:smooth val="0"/>
          <c:extLst xmlns:c16r2="http://schemas.microsoft.com/office/drawing/2015/06/chart">
            <c:ext xmlns:c16="http://schemas.microsoft.com/office/drawing/2014/chart" uri="{C3380CC4-5D6E-409C-BE32-E72D297353CC}">
              <c16:uniqueId val="{00000003-B0E0-4DA9-887B-6D2131C649BE}"/>
            </c:ext>
          </c:extLst>
        </c:ser>
        <c:ser>
          <c:idx val="4"/>
          <c:order val="4"/>
          <c:tx>
            <c:strRef>
              <c:f>Sheet1!$B$9</c:f>
              <c:strCache>
                <c:ptCount val="1"/>
                <c:pt idx="0">
                  <c:v>WestBank/Gaza </c:v>
                </c:pt>
              </c:strCache>
            </c:strRef>
          </c:tx>
          <c:spPr>
            <a:ln w="25400" cap="rnd">
              <a:noFill/>
              <a:round/>
            </a:ln>
            <a:effectLst/>
          </c:spPr>
          <c:marker>
            <c:symbol val="circle"/>
            <c:size val="5"/>
            <c:spPr>
              <a:solidFill>
                <a:srgbClr val="FFFF00"/>
              </a:solidFill>
              <a:ln w="127000">
                <a:solidFill>
                  <a:schemeClr val="accent5"/>
                </a:solidFill>
              </a:ln>
              <a:effectLst/>
            </c:spPr>
          </c:marker>
          <c:xVal>
            <c:strRef>
              <c:f>Sheet1!$C$4:$P$4</c:f>
              <c:strCache>
                <c:ptCount val="14"/>
                <c:pt idx="0">
                  <c:v>2001</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xVal>
          <c:yVal>
            <c:numRef>
              <c:f>Sheet1!$C$9:$P$9</c:f>
              <c:numCache>
                <c:formatCode>General</c:formatCode>
                <c:ptCount val="14"/>
                <c:pt idx="1">
                  <c:v>34.04</c:v>
                </c:pt>
                <c:pt idx="2">
                  <c:v>34.74</c:v>
                </c:pt>
                <c:pt idx="3">
                  <c:v>33.96</c:v>
                </c:pt>
                <c:pt idx="4">
                  <c:v>35.61</c:v>
                </c:pt>
                <c:pt idx="6">
                  <c:v>34.46</c:v>
                </c:pt>
                <c:pt idx="7">
                  <c:v>35.29</c:v>
                </c:pt>
                <c:pt idx="8">
                  <c:v>34.42</c:v>
                </c:pt>
                <c:pt idx="13">
                  <c:v>33.69</c:v>
                </c:pt>
              </c:numCache>
            </c:numRef>
          </c:yVal>
          <c:smooth val="0"/>
          <c:extLst xmlns:c16r2="http://schemas.microsoft.com/office/drawing/2015/06/chart">
            <c:ext xmlns:c16="http://schemas.microsoft.com/office/drawing/2014/chart" uri="{C3380CC4-5D6E-409C-BE32-E72D297353CC}">
              <c16:uniqueId val="{00000004-B0E0-4DA9-887B-6D2131C649BE}"/>
            </c:ext>
          </c:extLst>
        </c:ser>
        <c:ser>
          <c:idx val="5"/>
          <c:order val="5"/>
          <c:tx>
            <c:strRef>
              <c:f>Sheet1!$B$10</c:f>
              <c:strCache>
                <c:ptCount val="1"/>
                <c:pt idx="0">
                  <c:v>Iraq</c:v>
                </c:pt>
              </c:strCache>
            </c:strRef>
          </c:tx>
          <c:spPr>
            <a:ln w="25400" cap="rnd">
              <a:noFill/>
              <a:round/>
            </a:ln>
            <a:effectLst/>
          </c:spPr>
          <c:marker>
            <c:symbol val="circle"/>
            <c:size val="5"/>
            <c:spPr>
              <a:solidFill>
                <a:schemeClr val="accent6"/>
              </a:solidFill>
              <a:ln w="127000" cap="rnd">
                <a:solidFill>
                  <a:schemeClr val="accent6"/>
                </a:solidFill>
                <a:miter lim="800000"/>
              </a:ln>
              <a:effectLst/>
            </c:spPr>
          </c:marker>
          <c:xVal>
            <c:strRef>
              <c:f>Sheet1!$C$4:$P$4</c:f>
              <c:strCache>
                <c:ptCount val="14"/>
                <c:pt idx="0">
                  <c:v>2001</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strCache>
            </c:strRef>
          </c:xVal>
          <c:yVal>
            <c:numRef>
              <c:f>Sheet1!$C$10:$P$10</c:f>
              <c:numCache>
                <c:formatCode>General</c:formatCode>
                <c:ptCount val="14"/>
                <c:pt idx="3">
                  <c:v>28.6</c:v>
                </c:pt>
                <c:pt idx="8">
                  <c:v>29.54</c:v>
                </c:pt>
              </c:numCache>
            </c:numRef>
          </c:yVal>
          <c:smooth val="0"/>
          <c:extLst xmlns:c16r2="http://schemas.microsoft.com/office/drawing/2015/06/chart">
            <c:ext xmlns:c16="http://schemas.microsoft.com/office/drawing/2014/chart" uri="{C3380CC4-5D6E-409C-BE32-E72D297353CC}">
              <c16:uniqueId val="{00000005-B0E0-4DA9-887B-6D2131C649BE}"/>
            </c:ext>
          </c:extLst>
        </c:ser>
        <c:dLbls>
          <c:showLegendKey val="0"/>
          <c:showVal val="0"/>
          <c:showCatName val="0"/>
          <c:showSerName val="0"/>
          <c:showPercent val="0"/>
          <c:showBubbleSize val="0"/>
        </c:dLbls>
        <c:axId val="166196352"/>
        <c:axId val="166198272"/>
      </c:scatterChart>
      <c:valAx>
        <c:axId val="166196352"/>
        <c:scaling>
          <c:orientation val="minMax"/>
        </c:scaling>
        <c:delete val="0"/>
        <c:axPos val="b"/>
        <c:majorGridlines>
          <c:spPr>
            <a:ln w="9525" cap="flat" cmpd="sng" algn="ctr">
              <a:solidFill>
                <a:schemeClr val="tx1">
                  <a:lumMod val="15000"/>
                  <a:lumOff val="85000"/>
                </a:schemeClr>
              </a:solidFill>
              <a:round/>
            </a:ln>
            <a:effectLst/>
          </c:spPr>
        </c:majorGridlines>
        <c:numFmt formatCode="#,##0_);\(#,##0\)" sourceLinked="1"/>
        <c:majorTickMark val="none"/>
        <c:minorTickMark val="none"/>
        <c:tickLblPos val="nextTo"/>
        <c:spPr>
          <a:noFill/>
          <a:ln w="9525" cap="flat" cmpd="sng" algn="ctr">
            <a:solidFill>
              <a:schemeClr val="tx1">
                <a:lumMod val="25000"/>
                <a:lumOff val="75000"/>
              </a:schemeClr>
            </a:solidFill>
            <a:round/>
          </a:ln>
          <a:effectLst/>
        </c:spPr>
        <c:txPr>
          <a:bodyPr rot="-216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66198272"/>
        <c:crosses val="autoZero"/>
        <c:crossBetween val="midCat"/>
      </c:valAx>
      <c:valAx>
        <c:axId val="166198272"/>
        <c:scaling>
          <c:orientation val="minMax"/>
          <c:min val="2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166196352"/>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1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Sheet2!$D$3</c:f>
              <c:strCache>
                <c:ptCount val="1"/>
                <c:pt idx="0">
                  <c:v>2000</c:v>
                </c:pt>
              </c:strCache>
            </c:strRef>
          </c:tx>
          <c:spPr>
            <a:solidFill>
              <a:schemeClr val="accent1"/>
            </a:solidFill>
            <a:ln>
              <a:noFill/>
            </a:ln>
            <a:effectLst/>
            <a:sp3d/>
          </c:spPr>
          <c:invertIfNegative val="0"/>
          <c:cat>
            <c:strRef>
              <c:f>Sheet2!$B$4:$C$7</c:f>
              <c:strCache>
                <c:ptCount val="2"/>
                <c:pt idx="0">
                  <c:v>Gini abs</c:v>
                </c:pt>
                <c:pt idx="1">
                  <c:v>FW abs</c:v>
                </c:pt>
              </c:strCache>
              <c:extLst xmlns:c16r2="http://schemas.microsoft.com/office/drawing/2015/06/chart"/>
            </c:strRef>
          </c:cat>
          <c:val>
            <c:numRef>
              <c:f>Sheet2!$D$4:$D$7</c:f>
              <c:numCache>
                <c:formatCode>General</c:formatCode>
                <c:ptCount val="2"/>
                <c:pt idx="0">
                  <c:v>963.28</c:v>
                </c:pt>
                <c:pt idx="1">
                  <c:v>599.45000000000005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0-7C7B-49F9-ADBB-BAB0A783D0CE}"/>
            </c:ext>
          </c:extLst>
        </c:ser>
        <c:ser>
          <c:idx val="1"/>
          <c:order val="1"/>
          <c:tx>
            <c:strRef>
              <c:f>Sheet2!$E$3</c:f>
              <c:strCache>
                <c:ptCount val="1"/>
                <c:pt idx="0">
                  <c:v>2006</c:v>
                </c:pt>
              </c:strCache>
            </c:strRef>
          </c:tx>
          <c:spPr>
            <a:solidFill>
              <a:schemeClr val="accent2"/>
            </a:solidFill>
            <a:ln>
              <a:noFill/>
            </a:ln>
            <a:effectLst/>
            <a:sp3d/>
          </c:spPr>
          <c:invertIfNegative val="0"/>
          <c:cat>
            <c:strRef>
              <c:f>Sheet2!$B$4:$C$7</c:f>
              <c:strCache>
                <c:ptCount val="2"/>
                <c:pt idx="0">
                  <c:v>Gini abs</c:v>
                </c:pt>
                <c:pt idx="1">
                  <c:v>FW abs</c:v>
                </c:pt>
              </c:strCache>
              <c:extLst xmlns:c16r2="http://schemas.microsoft.com/office/drawing/2015/06/chart"/>
            </c:strRef>
          </c:cat>
          <c:val>
            <c:numRef>
              <c:f>Sheet2!$E$4:$E$7</c:f>
              <c:numCache>
                <c:formatCode>General</c:formatCode>
                <c:ptCount val="2"/>
                <c:pt idx="0">
                  <c:v>1166.51</c:v>
                </c:pt>
                <c:pt idx="1">
                  <c:v>680.5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1-7C7B-49F9-ADBB-BAB0A783D0CE}"/>
            </c:ext>
          </c:extLst>
        </c:ser>
        <c:ser>
          <c:idx val="2"/>
          <c:order val="2"/>
          <c:tx>
            <c:strRef>
              <c:f>Sheet2!$F$3</c:f>
              <c:strCache>
                <c:ptCount val="1"/>
                <c:pt idx="0">
                  <c:v>2013</c:v>
                </c:pt>
              </c:strCache>
            </c:strRef>
          </c:tx>
          <c:spPr>
            <a:solidFill>
              <a:schemeClr val="accent3"/>
            </a:solidFill>
            <a:ln>
              <a:noFill/>
            </a:ln>
            <a:effectLst/>
            <a:sp3d/>
          </c:spPr>
          <c:invertIfNegative val="0"/>
          <c:cat>
            <c:strRef>
              <c:f>Sheet2!$B$4:$C$7</c:f>
              <c:strCache>
                <c:ptCount val="2"/>
                <c:pt idx="0">
                  <c:v>Gini abs</c:v>
                </c:pt>
                <c:pt idx="1">
                  <c:v>FW abs</c:v>
                </c:pt>
              </c:strCache>
              <c:extLst xmlns:c16r2="http://schemas.microsoft.com/office/drawing/2015/06/chart"/>
            </c:strRef>
          </c:cat>
          <c:val>
            <c:numRef>
              <c:f>Sheet2!$F$4:$F$7</c:f>
              <c:numCache>
                <c:formatCode>General</c:formatCode>
                <c:ptCount val="2"/>
                <c:pt idx="0">
                  <c:v>1447.95</c:v>
                </c:pt>
                <c:pt idx="1">
                  <c:v>878.51</c:v>
                </c:pt>
              </c:numCache>
              <c:extLst xmlns:c16r2="http://schemas.microsoft.com/office/drawing/2015/06/chart"/>
            </c:numRef>
          </c:val>
          <c:extLst xmlns:c16r2="http://schemas.microsoft.com/office/drawing/2015/06/chart">
            <c:ext xmlns:c16="http://schemas.microsoft.com/office/drawing/2014/chart" uri="{C3380CC4-5D6E-409C-BE32-E72D297353CC}">
              <c16:uniqueId val="{00000002-7C7B-49F9-ADBB-BAB0A783D0CE}"/>
            </c:ext>
          </c:extLst>
        </c:ser>
        <c:dLbls>
          <c:showLegendKey val="0"/>
          <c:showVal val="0"/>
          <c:showCatName val="0"/>
          <c:showSerName val="0"/>
          <c:showPercent val="0"/>
          <c:showBubbleSize val="0"/>
        </c:dLbls>
        <c:gapWidth val="150"/>
        <c:shape val="box"/>
        <c:axId val="165924864"/>
        <c:axId val="165926400"/>
        <c:axId val="0"/>
      </c:bar3DChart>
      <c:catAx>
        <c:axId val="1659248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10" b="0" i="0" u="none" strike="noStrike" kern="1200" baseline="0">
                <a:solidFill>
                  <a:schemeClr val="tx1">
                    <a:lumMod val="65000"/>
                    <a:lumOff val="35000"/>
                  </a:schemeClr>
                </a:solidFill>
                <a:latin typeface="+mn-lt"/>
                <a:ea typeface="+mn-ea"/>
                <a:cs typeface="+mn-cs"/>
              </a:defRPr>
            </a:pPr>
            <a:endParaRPr lang="it-IT"/>
          </a:p>
        </c:txPr>
        <c:crossAx val="165926400"/>
        <c:crosses val="autoZero"/>
        <c:auto val="1"/>
        <c:lblAlgn val="ctr"/>
        <c:lblOffset val="100"/>
        <c:noMultiLvlLbl val="0"/>
      </c:catAx>
      <c:valAx>
        <c:axId val="1659264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it-IT"/>
          </a:p>
        </c:txPr>
        <c:crossAx val="165924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it-IT"/>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87FFD-36CA-474D-AA90-6073C66ADEF9}" type="datetimeFigureOut">
              <a:rPr lang="it-IT" smtClean="0"/>
              <a:t>18/10/2019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41E7C6-79BC-424C-875B-99B28E5AF81F}" type="slidenum">
              <a:rPr lang="it-IT" smtClean="0"/>
              <a:t>‹N›</a:t>
            </a:fld>
            <a:endParaRPr lang="it-IT"/>
          </a:p>
        </p:txBody>
      </p:sp>
    </p:spTree>
    <p:extLst>
      <p:ext uri="{BB962C8B-B14F-4D97-AF65-F5344CB8AC3E}">
        <p14:creationId xmlns:p14="http://schemas.microsoft.com/office/powerpoint/2010/main" val="4185946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a:defRPr/>
            </a:pPr>
            <a:r>
              <a:rPr lang="fr-FR" dirty="0"/>
              <a:t>Au niveau national, l’incidence de la pauvreté est passée de 15,3% en 2001 à 8,9% en 2007 et à 4,8% en 2014. Par milieu de résidence, l’incidence de la pauvreté est respectivement passée de 7,6% à 4,9% et à 1,6% en milieu urbain et de 25,1% à 14,4% et à 9,5% en milieu rural.</a:t>
            </a:r>
          </a:p>
          <a:p>
            <a:pPr defTabSz="897301">
              <a:defRPr/>
            </a:pPr>
            <a:r>
              <a:rPr lang="fr-FR" b="0" dirty="0"/>
              <a:t>Bien que la pauvreté ait été rapidement résorbée dans les deux milieux de résidence, force est de constater que la baisse a été plus prononcée en milieu urbain qu’en milieu rural. </a:t>
            </a:r>
          </a:p>
          <a:p>
            <a:pPr defTabSz="897301">
              <a:defRPr/>
            </a:pPr>
            <a:r>
              <a:rPr lang="fr-FR" dirty="0"/>
              <a:t>Aux seuils internationaux de 1,9 et 3,1 USD en PPA 2011 par jour, le Maroc atteignait respectivement un taux de pauvreté de 0,8% et 5,8% en 2014, inferieur à ceux de l'Iran, du Mexique et de la Roumanie au cours de la même période.</a:t>
            </a:r>
            <a:endParaRPr lang="en-US" dirty="0"/>
          </a:p>
        </p:txBody>
      </p:sp>
      <p:sp>
        <p:nvSpPr>
          <p:cNvPr id="4" name="Slide Number Placeholder 3"/>
          <p:cNvSpPr>
            <a:spLocks noGrp="1"/>
          </p:cNvSpPr>
          <p:nvPr>
            <p:ph type="sldNum" sz="quarter" idx="10"/>
          </p:nvPr>
        </p:nvSpPr>
        <p:spPr/>
        <p:txBody>
          <a:bodyPr/>
          <a:lstStyle/>
          <a:p>
            <a:fld id="{D53D22E1-5A6F-4BFB-BF67-7F96E05000F8}" type="slidenum">
              <a:rPr lang="en-US" smtClean="0"/>
              <a:pPr/>
              <a:t>9</a:t>
            </a:fld>
            <a:endParaRPr lang="en-US"/>
          </a:p>
        </p:txBody>
      </p:sp>
    </p:spTree>
    <p:extLst>
      <p:ext uri="{BB962C8B-B14F-4D97-AF65-F5344CB8AC3E}">
        <p14:creationId xmlns:p14="http://schemas.microsoft.com/office/powerpoint/2010/main" val="1472480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293EAAC-C248-EA40-BFED-F52914C97416}" type="slidenum">
              <a:rPr lang="en-US" altLang="en-US" smtClean="0"/>
              <a:pPr/>
              <a:t>24</a:t>
            </a:fld>
            <a:endParaRPr lang="en-US" altLang="en-US" dirty="0"/>
          </a:p>
        </p:txBody>
      </p:sp>
    </p:spTree>
    <p:extLst>
      <p:ext uri="{BB962C8B-B14F-4D97-AF65-F5344CB8AC3E}">
        <p14:creationId xmlns:p14="http://schemas.microsoft.com/office/powerpoint/2010/main" val="3620021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293EAAC-C248-EA40-BFED-F52914C97416}" type="slidenum">
              <a:rPr lang="en-US" altLang="en-US" smtClean="0"/>
              <a:pPr/>
              <a:t>25</a:t>
            </a:fld>
            <a:endParaRPr lang="en-US" altLang="en-US" dirty="0"/>
          </a:p>
        </p:txBody>
      </p:sp>
    </p:spTree>
    <p:extLst>
      <p:ext uri="{BB962C8B-B14F-4D97-AF65-F5344CB8AC3E}">
        <p14:creationId xmlns:p14="http://schemas.microsoft.com/office/powerpoint/2010/main" val="26021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293EAAC-C248-EA40-BFED-F52914C97416}" type="slidenum">
              <a:rPr lang="en-US" altLang="en-US" smtClean="0"/>
              <a:pPr/>
              <a:t>26</a:t>
            </a:fld>
            <a:endParaRPr lang="en-US" altLang="en-US" dirty="0"/>
          </a:p>
        </p:txBody>
      </p:sp>
    </p:spTree>
    <p:extLst>
      <p:ext uri="{BB962C8B-B14F-4D97-AF65-F5344CB8AC3E}">
        <p14:creationId xmlns:p14="http://schemas.microsoft.com/office/powerpoint/2010/main" val="542068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C293EAAC-C248-EA40-BFED-F52914C97416}" type="slidenum">
              <a:rPr lang="en-US" altLang="en-US" smtClean="0"/>
              <a:pPr/>
              <a:t>27</a:t>
            </a:fld>
            <a:endParaRPr lang="en-US" altLang="en-US" dirty="0"/>
          </a:p>
        </p:txBody>
      </p:sp>
    </p:spTree>
    <p:extLst>
      <p:ext uri="{BB962C8B-B14F-4D97-AF65-F5344CB8AC3E}">
        <p14:creationId xmlns:p14="http://schemas.microsoft.com/office/powerpoint/2010/main" val="41919119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C854B124-C5EE-4D5A-B0B5-BF3F1F90711B}" type="datetimeFigureOut">
              <a:rPr lang="it-IT" smtClean="0"/>
              <a:t>18/10/2019</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4D25DB21-BCF0-41AF-A605-46814AE7BF1D}"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C854B124-C5EE-4D5A-B0B5-BF3F1F90711B}" type="datetimeFigureOut">
              <a:rPr lang="it-IT" smtClean="0"/>
              <a:t>18/10/2019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4D25DB21-BCF0-41AF-A605-46814AE7BF1D}"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C854B124-C5EE-4D5A-B0B5-BF3F1F90711B}" type="datetimeFigureOut">
              <a:rPr lang="it-IT" smtClean="0"/>
              <a:t>18/10/2019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4D25DB21-BCF0-41AF-A605-46814AE7BF1D}"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latin typeface="+mn-lt"/>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baseline="0" smtClean="0"/>
            </a:lvl1pPr>
          </a:lstStyle>
          <a:p>
            <a:pPr lvl="0"/>
            <a:r>
              <a:rPr lang="en-US" dirty="0"/>
              <a:t>Click to edit Master text styles</a:t>
            </a:r>
          </a:p>
        </p:txBody>
      </p:sp>
      <p:sp>
        <p:nvSpPr>
          <p:cNvPr id="5" name="Slide Number Placeholder 3"/>
          <p:cNvSpPr>
            <a:spLocks noGrp="1"/>
          </p:cNvSpPr>
          <p:nvPr>
            <p:ph type="sldNum" sz="quarter" idx="14"/>
          </p:nvPr>
        </p:nvSpPr>
        <p:spPr/>
        <p:txBody>
          <a:bodyPr/>
          <a:lstStyle>
            <a:lvl1pPr>
              <a:defRPr/>
            </a:lvl1pPr>
          </a:lstStyle>
          <a:p>
            <a:fld id="{3776C3F2-94C4-CD43-B979-47164CABB945}" type="slidenum">
              <a:rPr lang="en-US" altLang="en-US"/>
              <a:pPr/>
              <a:t>‹N›</a:t>
            </a:fld>
            <a:endParaRPr lang="en-US" altLang="en-US" dirty="0"/>
          </a:p>
        </p:txBody>
      </p:sp>
      <p:sp>
        <p:nvSpPr>
          <p:cNvPr id="6" name="Footer Placeholder 4"/>
          <p:cNvSpPr>
            <a:spLocks noGrp="1"/>
          </p:cNvSpPr>
          <p:nvPr>
            <p:ph type="ftr" sz="quarter" idx="15"/>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1852146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r>
              <a:rPr lang="en-US" dirty="0"/>
              <a:t>Presentation Title</a:t>
            </a:r>
          </a:p>
        </p:txBody>
      </p:sp>
      <p:sp>
        <p:nvSpPr>
          <p:cNvPr id="64" name="Slide Number Placeholder 7"/>
          <p:cNvSpPr>
            <a:spLocks noGrp="1"/>
          </p:cNvSpPr>
          <p:nvPr>
            <p:ph type="sldNum" sz="quarter" idx="12"/>
          </p:nvPr>
        </p:nvSpPr>
        <p:spPr/>
        <p:txBody>
          <a:bodyPr/>
          <a:lstStyle>
            <a:lvl1pPr>
              <a:defRPr/>
            </a:lvl1pPr>
          </a:lstStyle>
          <a:p>
            <a:fld id="{48DAB301-F114-EF45-B7E0-650BA77D14EE}" type="slidenum">
              <a:rPr lang="en-US" altLang="en-US"/>
              <a:pPr/>
              <a:t>‹N›</a:t>
            </a:fld>
            <a:endParaRPr lang="en-US" altLang="en-US" dirty="0"/>
          </a:p>
        </p:txBody>
      </p:sp>
    </p:spTree>
    <p:extLst>
      <p:ext uri="{BB962C8B-B14F-4D97-AF65-F5344CB8AC3E}">
        <p14:creationId xmlns:p14="http://schemas.microsoft.com/office/powerpoint/2010/main" val="3418942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87908E5-3FB7-4068-ABAD-7EF2D19E29B1}" type="datetime1">
              <a:rPr lang="en-US" smtClean="0"/>
              <a:t>10/18/2019</a:t>
            </a:fld>
            <a:endParaRPr lang="en-US"/>
          </a:p>
        </p:txBody>
      </p:sp>
      <p:sp>
        <p:nvSpPr>
          <p:cNvPr id="5" name="Footer Placeholder 4"/>
          <p:cNvSpPr>
            <a:spLocks noGrp="1"/>
          </p:cNvSpPr>
          <p:nvPr>
            <p:ph type="ftr" sz="quarter" idx="11"/>
          </p:nvPr>
        </p:nvSpPr>
        <p:spPr/>
        <p:txBody>
          <a:bodyPr/>
          <a:lstStyle/>
          <a:p>
            <a:r>
              <a:rPr lang="fr-FR"/>
              <a:t>Le Haut-Commissariat au Plan et la Banque mondiale </a:t>
            </a:r>
            <a:endParaRPr lang="en-US"/>
          </a:p>
        </p:txBody>
      </p:sp>
      <p:sp>
        <p:nvSpPr>
          <p:cNvPr id="6" name="Slide Number Placeholder 5"/>
          <p:cNvSpPr>
            <a:spLocks noGrp="1"/>
          </p:cNvSpPr>
          <p:nvPr>
            <p:ph type="sldNum" sz="quarter" idx="12"/>
          </p:nvPr>
        </p:nvSpPr>
        <p:spPr/>
        <p:txBody>
          <a:bodyPr/>
          <a:lstStyle/>
          <a:p>
            <a:fld id="{D73B7D28-FA51-45C2-87F2-37E7B45AFF77}" type="slidenum">
              <a:rPr lang="en-US" smtClean="0"/>
              <a:pPr/>
              <a:t>‹N›</a:t>
            </a:fld>
            <a:endParaRPr lang="en-US"/>
          </a:p>
        </p:txBody>
      </p:sp>
      <p:sp>
        <p:nvSpPr>
          <p:cNvPr id="12" name="Content Placeholder 11"/>
          <p:cNvSpPr>
            <a:spLocks noGrp="1"/>
          </p:cNvSpPr>
          <p:nvPr>
            <p:ph sz="quarter" idx="13"/>
          </p:nvPr>
        </p:nvSpPr>
        <p:spPr>
          <a:xfrm>
            <a:off x="877889" y="3292477"/>
            <a:ext cx="5303837" cy="932053"/>
          </a:xfrm>
        </p:spPr>
        <p:txBody>
          <a:bodyPr/>
          <a:lstStyle>
            <a:lvl1pPr marL="0" indent="0">
              <a:buNone/>
              <a:defRPr>
                <a:latin typeface="+mj-lt"/>
              </a:defRPr>
            </a:lvl1pPr>
            <a:lvl2pPr marL="457200" indent="0">
              <a:buNone/>
              <a:defRPr/>
            </a:lvl2pPr>
          </a:lstStyle>
          <a:p>
            <a:pPr lvl="0"/>
            <a:r>
              <a:rPr lang="en-US" dirty="0"/>
              <a:t>Edit Master text styles</a:t>
            </a:r>
          </a:p>
        </p:txBody>
      </p:sp>
    </p:spTree>
    <p:extLst>
      <p:ext uri="{BB962C8B-B14F-4D97-AF65-F5344CB8AC3E}">
        <p14:creationId xmlns:p14="http://schemas.microsoft.com/office/powerpoint/2010/main" val="25664402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pic>
        <p:nvPicPr>
          <p:cNvPr id="62" name="Picture 6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15150" y="6311900"/>
            <a:ext cx="1982788"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2034707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Blue Geometr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9"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2" name="Rectangle 61"/>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grpSp>
        <p:nvGrpSpPr>
          <p:cNvPr id="63" name="Group 62"/>
          <p:cNvGrpSpPr>
            <a:grpSpLocks/>
          </p:cNvGrpSpPr>
          <p:nvPr/>
        </p:nvGrpSpPr>
        <p:grpSpPr bwMode="auto">
          <a:xfrm>
            <a:off x="6894513" y="6286500"/>
            <a:ext cx="2090737" cy="423863"/>
            <a:chOff x="264890" y="4539871"/>
            <a:chExt cx="4321263" cy="876905"/>
          </a:xfrm>
        </p:grpSpPr>
        <p:pic>
          <p:nvPicPr>
            <p:cNvPr id="64" name="Picture 63" descr="reverse.png"/>
            <p:cNvPicPr>
              <a:picLocks noChangeAspect="1"/>
            </p:cNvPicPr>
            <p:nvPr/>
          </p:nvPicPr>
          <p:blipFill>
            <a:blip r:embed="rId2">
              <a:extLst>
                <a:ext uri="{28A0092B-C50C-407E-A947-70E740481C1C}">
                  <a14:useLocalDpi xmlns:a14="http://schemas.microsoft.com/office/drawing/2010/main" val="0"/>
                </a:ext>
              </a:extLst>
            </a:blip>
            <a:srcRect l="22154" t="27124" b="28558"/>
            <a:stretch>
              <a:fillRect/>
            </a:stretch>
          </p:blipFill>
          <p:spPr bwMode="auto">
            <a:xfrm>
              <a:off x="1200795" y="4789714"/>
              <a:ext cx="3385358" cy="4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4" descr="NEW-WHITE-GRADIENT-GLOBES.png"/>
            <p:cNvPicPr>
              <a:picLocks noChangeAspect="1"/>
            </p:cNvPicPr>
            <p:nvPr/>
          </p:nvPicPr>
          <p:blipFill>
            <a:blip r:embed="rId3">
              <a:extLst>
                <a:ext uri="{28A0092B-C50C-407E-A947-70E740481C1C}">
                  <a14:useLocalDpi xmlns:a14="http://schemas.microsoft.com/office/drawing/2010/main" val="0"/>
                </a:ext>
              </a:extLst>
            </a:blip>
            <a:srcRect b="4430"/>
            <a:stretch>
              <a:fillRect/>
            </a:stretch>
          </p:blipFill>
          <p:spPr bwMode="auto">
            <a:xfrm>
              <a:off x="264890" y="4539871"/>
              <a:ext cx="935905" cy="876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extLst>
      <p:ext uri="{BB962C8B-B14F-4D97-AF65-F5344CB8AC3E}">
        <p14:creationId xmlns:p14="http://schemas.microsoft.com/office/powerpoint/2010/main" val="326196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C854B124-C5EE-4D5A-B0B5-BF3F1F90711B}" type="datetimeFigureOut">
              <a:rPr lang="it-IT" smtClean="0"/>
              <a:t>18/10/2019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4D25DB21-BCF0-41AF-A605-46814AE7BF1D}"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C854B124-C5EE-4D5A-B0B5-BF3F1F90711B}" type="datetimeFigureOut">
              <a:rPr lang="it-IT" smtClean="0"/>
              <a:t>18/10/2019</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4D25DB21-BCF0-41AF-A605-46814AE7BF1D}"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C854B124-C5EE-4D5A-B0B5-BF3F1F90711B}" type="datetimeFigureOut">
              <a:rPr lang="it-IT" smtClean="0"/>
              <a:t>18/10/2019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4D25DB21-BCF0-41AF-A605-46814AE7BF1D}"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C854B124-C5EE-4D5A-B0B5-BF3F1F90711B}" type="datetimeFigureOut">
              <a:rPr lang="it-IT" smtClean="0"/>
              <a:t>18/10/2019</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4D25DB21-BCF0-41AF-A605-46814AE7BF1D}"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C854B124-C5EE-4D5A-B0B5-BF3F1F90711B}" type="datetimeFigureOut">
              <a:rPr lang="it-IT" smtClean="0"/>
              <a:t>18/10/2019</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4D25DB21-BCF0-41AF-A605-46814AE7BF1D}"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C854B124-C5EE-4D5A-B0B5-BF3F1F90711B}" type="datetimeFigureOut">
              <a:rPr lang="it-IT" smtClean="0"/>
              <a:t>18/10/2019</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4D25DB21-BCF0-41AF-A605-46814AE7BF1D}"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C854B124-C5EE-4D5A-B0B5-BF3F1F90711B}" type="datetimeFigureOut">
              <a:rPr lang="it-IT" smtClean="0"/>
              <a:t>18/10/2019</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4D25DB21-BCF0-41AF-A605-46814AE7BF1D}"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C854B124-C5EE-4D5A-B0B5-BF3F1F90711B}" type="datetimeFigureOut">
              <a:rPr lang="it-IT" smtClean="0"/>
              <a:t>18/10/2019</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4D25DB21-BCF0-41AF-A605-46814AE7BF1D}"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8">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854B124-C5EE-4D5A-B0B5-BF3F1F90711B}" type="datetimeFigureOut">
              <a:rPr lang="it-IT" smtClean="0"/>
              <a:t>18/10/2019</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D25DB21-BCF0-41AF-A605-46814AE7BF1D}"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oleObject3.bin"/><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20.wmf"/><Relationship Id="rId4" Type="http://schemas.openxmlformats.org/officeDocument/2006/relationships/image" Target="../media/image19.wmf"/></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vecteezy.com/vector-art/60181-sports-car-vector" TargetMode="External"/><Relationship Id="rId4" Type="http://schemas.openxmlformats.org/officeDocument/2006/relationships/hyperlink" Target="http://www.publicdomainpictures.net/view-image.php?image=37279&amp;picture=bicycle-clipa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55576" y="980728"/>
            <a:ext cx="7772400" cy="1829761"/>
          </a:xfrm>
        </p:spPr>
        <p:txBody>
          <a:bodyPr>
            <a:normAutofit fontScale="90000"/>
          </a:bodyPr>
          <a:lstStyle/>
          <a:p>
            <a:r>
              <a:rPr lang="en-US" dirty="0">
                <a:effectLst/>
              </a:rPr>
              <a:t>Polarization and its discontents: Morocco before and after the Arab Spring</a:t>
            </a:r>
            <a:r>
              <a:rPr lang="it-IT" dirty="0">
                <a:effectLst/>
              </a:rPr>
              <a:t/>
            </a:r>
            <a:br>
              <a:rPr lang="it-IT" dirty="0">
                <a:effectLst/>
              </a:rPr>
            </a:br>
            <a:endParaRPr lang="it-IT" dirty="0"/>
          </a:p>
        </p:txBody>
      </p:sp>
      <p:sp>
        <p:nvSpPr>
          <p:cNvPr id="3" name="Sottotitolo 2"/>
          <p:cNvSpPr>
            <a:spLocks noGrp="1"/>
          </p:cNvSpPr>
          <p:nvPr>
            <p:ph type="subTitle" idx="1"/>
          </p:nvPr>
        </p:nvSpPr>
        <p:spPr>
          <a:xfrm>
            <a:off x="467544" y="2996952"/>
            <a:ext cx="8424936" cy="2164983"/>
          </a:xfrm>
        </p:spPr>
        <p:txBody>
          <a:bodyPr>
            <a:normAutofit fontScale="85000" lnSpcReduction="10000"/>
          </a:bodyPr>
          <a:lstStyle/>
          <a:p>
            <a:pPr>
              <a:lnSpc>
                <a:spcPct val="120000"/>
              </a:lnSpc>
            </a:pPr>
            <a:r>
              <a:rPr lang="it-IT" dirty="0" smtClean="0"/>
              <a:t>Fabio Clementi (Università di Macerata)</a:t>
            </a:r>
            <a:br>
              <a:rPr lang="it-IT" dirty="0" smtClean="0"/>
            </a:br>
            <a:r>
              <a:rPr lang="it-IT" dirty="0" smtClean="0"/>
              <a:t>Haider A. Khan (</a:t>
            </a:r>
            <a:r>
              <a:rPr lang="it-IT" dirty="0" err="1" smtClean="0"/>
              <a:t>University</a:t>
            </a:r>
            <a:r>
              <a:rPr lang="it-IT" dirty="0" smtClean="0"/>
              <a:t> of Denver, CO, USA)</a:t>
            </a:r>
          </a:p>
          <a:p>
            <a:pPr>
              <a:lnSpc>
                <a:spcPct val="120000"/>
              </a:lnSpc>
            </a:pPr>
            <a:r>
              <a:rPr lang="it-IT" dirty="0" smtClean="0"/>
              <a:t>Vasco Molini (World </a:t>
            </a:r>
            <a:r>
              <a:rPr lang="it-IT" dirty="0" err="1" smtClean="0"/>
              <a:t>Bank</a:t>
            </a:r>
            <a:r>
              <a:rPr lang="it-IT" dirty="0" smtClean="0"/>
              <a:t>, Washington DC, USA)</a:t>
            </a:r>
          </a:p>
          <a:p>
            <a:pPr>
              <a:lnSpc>
                <a:spcPct val="120000"/>
              </a:lnSpc>
            </a:pPr>
            <a:r>
              <a:rPr lang="it-IT" sz="2600" u="sng" dirty="0" smtClean="0">
                <a:effectLst>
                  <a:outerShdw blurRad="38100" dist="38100" dir="2700000" algn="tl">
                    <a:srgbClr val="000000">
                      <a:alpha val="43137"/>
                    </a:srgbClr>
                  </a:outerShdw>
                </a:effectLst>
              </a:rPr>
              <a:t>Francesco Schettino (Università della Campania, </a:t>
            </a:r>
            <a:r>
              <a:rPr lang="it-IT" sz="2600" u="sng" dirty="0" err="1" smtClean="0">
                <a:effectLst>
                  <a:outerShdw blurRad="38100" dist="38100" dir="2700000" algn="tl">
                    <a:srgbClr val="000000">
                      <a:alpha val="43137"/>
                    </a:srgbClr>
                  </a:outerShdw>
                </a:effectLst>
              </a:rPr>
              <a:t>L.Vanvitelli</a:t>
            </a:r>
            <a:r>
              <a:rPr lang="it-IT" sz="2600" u="sng" dirty="0" smtClean="0">
                <a:effectLst>
                  <a:outerShdw blurRad="38100" dist="38100" dir="2700000" algn="tl">
                    <a:srgbClr val="000000">
                      <a:alpha val="43137"/>
                    </a:srgbClr>
                  </a:outerShdw>
                </a:effectLst>
              </a:rPr>
              <a:t>)</a:t>
            </a:r>
          </a:p>
          <a:p>
            <a:pPr>
              <a:lnSpc>
                <a:spcPct val="120000"/>
              </a:lnSpc>
            </a:pPr>
            <a:r>
              <a:rPr lang="fr-FR" dirty="0"/>
              <a:t>Khalid </a:t>
            </a:r>
            <a:r>
              <a:rPr lang="fr-FR" dirty="0" err="1" smtClean="0"/>
              <a:t>Soudi</a:t>
            </a:r>
            <a:r>
              <a:rPr lang="fr-FR" dirty="0" smtClean="0"/>
              <a:t> (Haut </a:t>
            </a:r>
            <a:r>
              <a:rPr lang="fr-FR" dirty="0"/>
              <a:t>Commissariat au </a:t>
            </a:r>
            <a:r>
              <a:rPr lang="fr-FR" dirty="0" smtClean="0"/>
              <a:t>Plan, Rabat</a:t>
            </a:r>
            <a:r>
              <a:rPr lang="fr-FR" dirty="0"/>
              <a:t>, Maroc</a:t>
            </a:r>
            <a:r>
              <a:rPr lang="fr-FR" dirty="0" smtClean="0"/>
              <a:t>)</a:t>
            </a:r>
            <a:endParaRPr lang="fr-FR" dirty="0"/>
          </a:p>
        </p:txBody>
      </p:sp>
      <p:sp>
        <p:nvSpPr>
          <p:cNvPr id="4" name="CasellaDiTesto 3"/>
          <p:cNvSpPr txBox="1"/>
          <p:nvPr/>
        </p:nvSpPr>
        <p:spPr>
          <a:xfrm>
            <a:off x="539552" y="5661248"/>
            <a:ext cx="7056784" cy="1200329"/>
          </a:xfrm>
          <a:prstGeom prst="rect">
            <a:avLst/>
          </a:prstGeom>
          <a:noFill/>
        </p:spPr>
        <p:txBody>
          <a:bodyPr wrap="square" rtlCol="0">
            <a:spAutoFit/>
          </a:bodyPr>
          <a:lstStyle/>
          <a:p>
            <a:r>
              <a:rPr lang="it-IT" b="1" i="1" dirty="0" smtClean="0">
                <a:solidFill>
                  <a:schemeClr val="bg1"/>
                </a:solidFill>
                <a:effectLst>
                  <a:outerShdw blurRad="38100" dist="38100" dir="2700000" algn="tl">
                    <a:srgbClr val="000000">
                      <a:alpha val="43137"/>
                    </a:srgbClr>
                  </a:outerShdw>
                </a:effectLst>
              </a:rPr>
              <a:t>Welfare and market: a social, </a:t>
            </a:r>
            <a:r>
              <a:rPr lang="it-IT" b="1" i="1" dirty="0" err="1" smtClean="0">
                <a:solidFill>
                  <a:schemeClr val="bg1"/>
                </a:solidFill>
                <a:effectLst>
                  <a:outerShdw blurRad="38100" dist="38100" dir="2700000" algn="tl">
                    <a:srgbClr val="000000">
                      <a:alpha val="43137"/>
                    </a:srgbClr>
                  </a:outerShdw>
                </a:effectLst>
              </a:rPr>
              <a:t>economic</a:t>
            </a:r>
            <a:r>
              <a:rPr lang="it-IT" b="1" i="1" dirty="0" smtClean="0">
                <a:solidFill>
                  <a:schemeClr val="bg1"/>
                </a:solidFill>
                <a:effectLst>
                  <a:outerShdw blurRad="38100" dist="38100" dir="2700000" algn="tl">
                    <a:srgbClr val="000000">
                      <a:alpha val="43137"/>
                    </a:srgbClr>
                  </a:outerShdw>
                </a:effectLst>
              </a:rPr>
              <a:t> and </a:t>
            </a:r>
            <a:r>
              <a:rPr lang="it-IT" b="1" i="1" dirty="0" err="1" smtClean="0">
                <a:solidFill>
                  <a:schemeClr val="bg1"/>
                </a:solidFill>
                <a:effectLst>
                  <a:outerShdw blurRad="38100" dist="38100" dir="2700000" algn="tl">
                    <a:srgbClr val="000000">
                      <a:alpha val="43137"/>
                    </a:srgbClr>
                  </a:outerShdw>
                </a:effectLst>
              </a:rPr>
              <a:t>legal</a:t>
            </a:r>
            <a:r>
              <a:rPr lang="it-IT" b="1" i="1" dirty="0" smtClean="0">
                <a:solidFill>
                  <a:schemeClr val="bg1"/>
                </a:solidFill>
                <a:effectLst>
                  <a:outerShdw blurRad="38100" dist="38100" dir="2700000" algn="tl">
                    <a:srgbClr val="000000">
                      <a:alpha val="43137"/>
                    </a:srgbClr>
                  </a:outerShdw>
                </a:effectLst>
              </a:rPr>
              <a:t> </a:t>
            </a:r>
            <a:r>
              <a:rPr lang="it-IT" b="1" i="1" dirty="0" err="1" smtClean="0">
                <a:solidFill>
                  <a:schemeClr val="bg1"/>
                </a:solidFill>
                <a:effectLst>
                  <a:outerShdw blurRad="38100" dist="38100" dir="2700000" algn="tl">
                    <a:srgbClr val="000000">
                      <a:alpha val="43137"/>
                    </a:srgbClr>
                  </a:outerShdw>
                </a:effectLst>
              </a:rPr>
              <a:t>analysis</a:t>
            </a:r>
            <a:endParaRPr lang="it-IT" b="1" i="1" dirty="0" smtClean="0">
              <a:solidFill>
                <a:schemeClr val="bg1"/>
              </a:solidFill>
              <a:effectLst>
                <a:outerShdw blurRad="38100" dist="38100" dir="2700000" algn="tl">
                  <a:srgbClr val="000000">
                    <a:alpha val="43137"/>
                  </a:srgbClr>
                </a:outerShdw>
              </a:effectLst>
            </a:endParaRPr>
          </a:p>
          <a:p>
            <a:endParaRPr lang="it-IT" b="1" dirty="0" smtClean="0">
              <a:solidFill>
                <a:schemeClr val="bg1"/>
              </a:solidFill>
            </a:endParaRPr>
          </a:p>
          <a:p>
            <a:r>
              <a:rPr lang="it-IT" b="1" dirty="0" smtClean="0">
                <a:solidFill>
                  <a:schemeClr val="bg1"/>
                </a:solidFill>
              </a:rPr>
              <a:t>18/10/2019</a:t>
            </a:r>
          </a:p>
          <a:p>
            <a:r>
              <a:rPr lang="it-IT" b="1" dirty="0" smtClean="0">
                <a:solidFill>
                  <a:schemeClr val="bg1"/>
                </a:solidFill>
              </a:rPr>
              <a:t>Università Giustino Fortunato</a:t>
            </a:r>
            <a:endParaRPr lang="it-IT" b="1" dirty="0">
              <a:solidFill>
                <a:schemeClr val="bg1"/>
              </a:solidFill>
            </a:endParaRPr>
          </a:p>
        </p:txBody>
      </p:sp>
    </p:spTree>
    <p:extLst>
      <p:ext uri="{BB962C8B-B14F-4D97-AF65-F5344CB8AC3E}">
        <p14:creationId xmlns:p14="http://schemas.microsoft.com/office/powerpoint/2010/main" val="1658181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182D0-61A3-4BE6-93B9-6F2B953CDCC0}"/>
              </a:ext>
            </a:extLst>
          </p:cNvPr>
          <p:cNvSpPr>
            <a:spLocks noGrp="1"/>
          </p:cNvSpPr>
          <p:nvPr>
            <p:ph type="title"/>
          </p:nvPr>
        </p:nvSpPr>
        <p:spPr>
          <a:xfrm>
            <a:off x="343401" y="301625"/>
            <a:ext cx="8439652" cy="923861"/>
          </a:xfrm>
        </p:spPr>
        <p:txBody>
          <a:bodyPr/>
          <a:lstStyle/>
          <a:p>
            <a:pPr algn="ctr"/>
            <a:r>
              <a:rPr lang="en-US" sz="3200" dirty="0">
                <a:solidFill>
                  <a:schemeClr val="tx2"/>
                </a:solidFill>
                <a:latin typeface="Times New Roman" panose="02020603050405020304" pitchFamily="18" charset="0"/>
                <a:cs typeface="Times New Roman" panose="02020603050405020304" pitchFamily="18" charset="0"/>
              </a:rPr>
              <a:t>And if you don’t trust us…</a:t>
            </a:r>
          </a:p>
        </p:txBody>
      </p:sp>
      <p:sp>
        <p:nvSpPr>
          <p:cNvPr id="4" name="Content Placeholder 3">
            <a:extLst>
              <a:ext uri="{FF2B5EF4-FFF2-40B4-BE49-F238E27FC236}">
                <a16:creationId xmlns:a16="http://schemas.microsoft.com/office/drawing/2014/main" xmlns="" id="{0D3F3735-B63C-4122-A266-1C4E762F65EF}"/>
              </a:ext>
            </a:extLst>
          </p:cNvPr>
          <p:cNvSpPr>
            <a:spLocks noGrp="1"/>
          </p:cNvSpPr>
          <p:nvPr>
            <p:ph sz="quarter" idx="10"/>
          </p:nvPr>
        </p:nvSpPr>
        <p:spPr>
          <a:xfrm>
            <a:off x="342900" y="1225550"/>
            <a:ext cx="8440738" cy="3865161"/>
          </a:xfrm>
          <a:prstGeom prst="rect">
            <a:avLst/>
          </a:prstGeom>
        </p:spPr>
        <p:txBody>
          <a:bodyPr wrap="square">
            <a:spAutoFit/>
          </a:bodyPr>
          <a:lstStyle/>
          <a:p>
            <a:r>
              <a:rPr lang="en-US" sz="2800" dirty="0">
                <a:solidFill>
                  <a:schemeClr val="tx2"/>
                </a:solidFill>
              </a:rPr>
              <a:t>   </a:t>
            </a:r>
            <a:r>
              <a:rPr lang="en-US" sz="2800" dirty="0">
                <a:solidFill>
                  <a:schemeClr val="tx2"/>
                </a:solidFill>
                <a:latin typeface="Times New Roman" panose="02020603050405020304" pitchFamily="18" charset="0"/>
                <a:cs typeface="Times New Roman" panose="02020603050405020304" pitchFamily="18" charset="0"/>
              </a:rPr>
              <a:t>“</a:t>
            </a:r>
            <a:r>
              <a:rPr lang="en-US" sz="2800" i="1" dirty="0">
                <a:solidFill>
                  <a:schemeClr val="tx2"/>
                </a:solidFill>
                <a:latin typeface="Times New Roman" panose="02020603050405020304" pitchFamily="18" charset="0"/>
                <a:cs typeface="Times New Roman" panose="02020603050405020304" pitchFamily="18" charset="0"/>
              </a:rPr>
              <a:t>Consider an economy with just two household incomes: $1,000 and $10,000. If both incomes double in size then relative inequality will remain the same; the richer household is still 10 times richer. But the absolute difference in their incomes has doubled, from $9,000 to $18,000. Relative inequality is unchanged but absolute inequality has risen</a:t>
            </a:r>
            <a:r>
              <a:rPr lang="en-US" sz="2800" dirty="0">
                <a:solidFill>
                  <a:schemeClr val="tx2"/>
                </a:solidFill>
                <a:latin typeface="Times New Roman" panose="02020603050405020304" pitchFamily="18" charset="0"/>
                <a:cs typeface="Times New Roman" panose="02020603050405020304" pitchFamily="18" charset="0"/>
              </a:rPr>
              <a:t>” </a:t>
            </a:r>
            <a:r>
              <a:rPr lang="en-US" sz="2800" b="1" dirty="0">
                <a:solidFill>
                  <a:schemeClr val="tx2"/>
                </a:solidFill>
                <a:latin typeface="Times New Roman" panose="02020603050405020304" pitchFamily="18" charset="0"/>
                <a:cs typeface="Times New Roman" panose="02020603050405020304" pitchFamily="18" charset="0"/>
              </a:rPr>
              <a:t>(Martin </a:t>
            </a:r>
            <a:r>
              <a:rPr lang="en-US" sz="2800" b="1" dirty="0" err="1">
                <a:solidFill>
                  <a:schemeClr val="tx2"/>
                </a:solidFill>
                <a:latin typeface="Times New Roman" panose="02020603050405020304" pitchFamily="18" charset="0"/>
                <a:cs typeface="Times New Roman" panose="02020603050405020304" pitchFamily="18" charset="0"/>
              </a:rPr>
              <a:t>Ravallion</a:t>
            </a:r>
            <a:r>
              <a:rPr lang="en-US" sz="2800" b="1" dirty="0">
                <a:solidFill>
                  <a:schemeClr val="tx2"/>
                </a:solidFill>
                <a:latin typeface="Times New Roman" panose="02020603050405020304" pitchFamily="18" charset="0"/>
                <a:cs typeface="Times New Roman" panose="02020603050405020304" pitchFamily="18" charset="0"/>
              </a:rPr>
              <a:t>, 2003).</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76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182D0-61A3-4BE6-93B9-6F2B953CDCC0}"/>
              </a:ext>
            </a:extLst>
          </p:cNvPr>
          <p:cNvSpPr>
            <a:spLocks noGrp="1"/>
          </p:cNvSpPr>
          <p:nvPr>
            <p:ph type="title"/>
          </p:nvPr>
        </p:nvSpPr>
        <p:spPr>
          <a:xfrm>
            <a:off x="343401" y="301625"/>
            <a:ext cx="8439652" cy="923861"/>
          </a:xfrm>
        </p:spPr>
        <p:txBody>
          <a:bodyPr>
            <a:normAutofit fontScale="90000"/>
          </a:bodyPr>
          <a:lstStyle/>
          <a:p>
            <a:pPr algn="ctr"/>
            <a:r>
              <a:rPr lang="en-US" sz="3200" dirty="0">
                <a:solidFill>
                  <a:schemeClr val="tx2"/>
                </a:solidFill>
                <a:latin typeface="Times New Roman" panose="02020603050405020304" pitchFamily="18" charset="0"/>
                <a:cs typeface="Times New Roman" panose="02020603050405020304" pitchFamily="18" charset="0"/>
              </a:rPr>
              <a:t>Our hypothesis: Absolute inequality affects  perception </a:t>
            </a:r>
          </a:p>
        </p:txBody>
      </p:sp>
      <p:sp>
        <p:nvSpPr>
          <p:cNvPr id="3" name="Content Placeholder 2">
            <a:extLst>
              <a:ext uri="{FF2B5EF4-FFF2-40B4-BE49-F238E27FC236}">
                <a16:creationId xmlns:a16="http://schemas.microsoft.com/office/drawing/2014/main" xmlns="" id="{06DC3A27-F367-4CDA-9331-B33B3697FE49}"/>
              </a:ext>
            </a:extLst>
          </p:cNvPr>
          <p:cNvSpPr>
            <a:spLocks noGrp="1"/>
          </p:cNvSpPr>
          <p:nvPr>
            <p:ph sz="quarter" idx="10"/>
          </p:nvPr>
        </p:nvSpPr>
        <p:spPr>
          <a:xfrm>
            <a:off x="503657" y="1319754"/>
            <a:ext cx="8440305" cy="4835878"/>
          </a:xfrm>
        </p:spPr>
        <p:txBody>
          <a:bodyPr>
            <a:normAutofit fontScale="77500" lnSpcReduction="20000"/>
          </a:bodyPr>
          <a:lstStyle/>
          <a:p>
            <a:pPr>
              <a:lnSpc>
                <a:spcPct val="140000"/>
              </a:lnSpc>
              <a:buFont typeface="+mj-lt"/>
              <a:buAutoNum type="arabicPeriod"/>
            </a:pPr>
            <a:r>
              <a:rPr lang="en-US" sz="2900" dirty="0">
                <a:solidFill>
                  <a:schemeClr val="tx2"/>
                </a:solidFill>
                <a:latin typeface="Times New Roman" panose="02020603050405020304" pitchFamily="18" charset="0"/>
                <a:cs typeface="Times New Roman" panose="02020603050405020304" pitchFamily="18" charset="0"/>
              </a:rPr>
              <a:t>The subjective perception of a rising inequality appears often to be referring to the absolute concept of inequality (</a:t>
            </a:r>
            <a:r>
              <a:rPr lang="en-US" sz="2900" dirty="0" err="1">
                <a:solidFill>
                  <a:schemeClr val="tx2"/>
                </a:solidFill>
                <a:latin typeface="Times New Roman" panose="02020603050405020304" pitchFamily="18" charset="0"/>
                <a:cs typeface="Times New Roman" panose="02020603050405020304" pitchFamily="18" charset="0"/>
              </a:rPr>
              <a:t>Ravallion</a:t>
            </a:r>
            <a:r>
              <a:rPr lang="en-US" sz="2900" dirty="0">
                <a:solidFill>
                  <a:schemeClr val="tx2"/>
                </a:solidFill>
                <a:latin typeface="Times New Roman" panose="02020603050405020304" pitchFamily="18" charset="0"/>
                <a:cs typeface="Times New Roman" panose="02020603050405020304" pitchFamily="18" charset="0"/>
              </a:rPr>
              <a:t>, 2003). </a:t>
            </a:r>
          </a:p>
          <a:p>
            <a:pPr>
              <a:lnSpc>
                <a:spcPct val="140000"/>
              </a:lnSpc>
              <a:buFont typeface="+mj-lt"/>
              <a:buAutoNum type="arabicPeriod"/>
            </a:pPr>
            <a:r>
              <a:rPr lang="en-US" sz="2900" dirty="0">
                <a:solidFill>
                  <a:schemeClr val="tx2"/>
                </a:solidFill>
                <a:latin typeface="Times New Roman" panose="02020603050405020304" pitchFamily="18" charset="0"/>
                <a:cs typeface="Times New Roman" panose="02020603050405020304" pitchFamily="18" charset="0"/>
              </a:rPr>
              <a:t>In experiments used to identify which concept of inequality is held by people, it was found that 40% of participants thought about inequality in absolute terms (</a:t>
            </a:r>
            <a:r>
              <a:rPr lang="en-US" sz="2900" dirty="0" err="1">
                <a:solidFill>
                  <a:schemeClr val="tx2"/>
                </a:solidFill>
                <a:latin typeface="Times New Roman" panose="02020603050405020304" pitchFamily="18" charset="0"/>
                <a:cs typeface="Times New Roman" panose="02020603050405020304" pitchFamily="18" charset="0"/>
              </a:rPr>
              <a:t>Ravallion</a:t>
            </a:r>
            <a:r>
              <a:rPr lang="en-US" sz="2900" dirty="0">
                <a:solidFill>
                  <a:schemeClr val="tx2"/>
                </a:solidFill>
                <a:latin typeface="Times New Roman" panose="02020603050405020304" pitchFamily="18" charset="0"/>
                <a:cs typeface="Times New Roman" panose="02020603050405020304" pitchFamily="18" charset="0"/>
              </a:rPr>
              <a:t>, 2003).</a:t>
            </a:r>
          </a:p>
          <a:p>
            <a:pPr>
              <a:lnSpc>
                <a:spcPct val="140000"/>
              </a:lnSpc>
              <a:buFont typeface="+mj-lt"/>
              <a:buAutoNum type="arabicPeriod"/>
            </a:pPr>
            <a:r>
              <a:rPr lang="en-US" sz="2900" dirty="0">
                <a:solidFill>
                  <a:schemeClr val="tx2"/>
                </a:solidFill>
                <a:latin typeface="Times New Roman" panose="02020603050405020304" pitchFamily="18" charset="0"/>
                <a:cs typeface="Times New Roman" panose="02020603050405020304" pitchFamily="18" charset="0"/>
              </a:rPr>
              <a:t>It is arguably absolute inequality that most people see in the daily lives and that motivates their concerns about distributive justice when they talk about the ‘gap between the rich and the poor’ and the ‘widening economic divide’ (</a:t>
            </a:r>
            <a:r>
              <a:rPr lang="en-US" sz="2900" dirty="0" err="1">
                <a:solidFill>
                  <a:schemeClr val="tx2"/>
                </a:solidFill>
                <a:latin typeface="Times New Roman" panose="02020603050405020304" pitchFamily="18" charset="0"/>
                <a:cs typeface="Times New Roman" panose="02020603050405020304" pitchFamily="18" charset="0"/>
              </a:rPr>
              <a:t>Amiel</a:t>
            </a:r>
            <a:r>
              <a:rPr lang="en-US" sz="2900" dirty="0">
                <a:solidFill>
                  <a:schemeClr val="tx2"/>
                </a:solidFill>
                <a:latin typeface="Times New Roman" panose="02020603050405020304" pitchFamily="18" charset="0"/>
                <a:cs typeface="Times New Roman" panose="02020603050405020304" pitchFamily="18" charset="0"/>
              </a:rPr>
              <a:t> and Cowell, 1999)”.</a:t>
            </a:r>
          </a:p>
          <a:p>
            <a:endParaRPr lang="en-US" dirty="0"/>
          </a:p>
        </p:txBody>
      </p:sp>
    </p:spTree>
    <p:extLst>
      <p:ext uri="{BB962C8B-B14F-4D97-AF65-F5344CB8AC3E}">
        <p14:creationId xmlns:p14="http://schemas.microsoft.com/office/powerpoint/2010/main" val="278549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5F537-0AC2-42D8-B78A-00B824D5372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Morocco: 2001-2013</a:t>
            </a:r>
          </a:p>
        </p:txBody>
      </p:sp>
    </p:spTree>
    <p:extLst>
      <p:ext uri="{BB962C8B-B14F-4D97-AF65-F5344CB8AC3E}">
        <p14:creationId xmlns:p14="http://schemas.microsoft.com/office/powerpoint/2010/main" val="39760565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4A1A1-7710-46B2-B652-70B0FB95C9A7}"/>
              </a:ext>
            </a:extLst>
          </p:cNvPr>
          <p:cNvSpPr>
            <a:spLocks noGrp="1"/>
          </p:cNvSpPr>
          <p:nvPr>
            <p:ph type="title"/>
          </p:nvPr>
        </p:nvSpPr>
        <p:spPr>
          <a:xfrm>
            <a:off x="629841" y="365127"/>
            <a:ext cx="7886700" cy="1011186"/>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Perception of current living standard compared to the last 10 years </a:t>
            </a:r>
          </a:p>
        </p:txBody>
      </p:sp>
      <p:sp>
        <p:nvSpPr>
          <p:cNvPr id="7" name="Date Placeholder 6">
            <a:extLst>
              <a:ext uri="{FF2B5EF4-FFF2-40B4-BE49-F238E27FC236}">
                <a16:creationId xmlns:a16="http://schemas.microsoft.com/office/drawing/2014/main" xmlns="" id="{5660CAD5-453C-40A2-8E05-44A338F0FBD7}"/>
              </a:ext>
            </a:extLst>
          </p:cNvPr>
          <p:cNvSpPr>
            <a:spLocks noGrp="1"/>
          </p:cNvSpPr>
          <p:nvPr>
            <p:ph type="dt" sz="half" idx="10"/>
          </p:nvPr>
        </p:nvSpPr>
        <p:spPr/>
        <p:txBody>
          <a:bodyPr/>
          <a:lstStyle/>
          <a:p>
            <a:endParaRPr lang="en-US" dirty="0"/>
          </a:p>
        </p:txBody>
      </p:sp>
      <p:sp>
        <p:nvSpPr>
          <p:cNvPr id="20" name="Footer Placeholder 7">
            <a:extLst>
              <a:ext uri="{FF2B5EF4-FFF2-40B4-BE49-F238E27FC236}">
                <a16:creationId xmlns:a16="http://schemas.microsoft.com/office/drawing/2014/main" xmlns="" id="{36491677-4CC8-4C5B-98CB-B419B4B436B8}"/>
              </a:ext>
            </a:extLst>
          </p:cNvPr>
          <p:cNvSpPr>
            <a:spLocks noGrp="1"/>
          </p:cNvSpPr>
          <p:nvPr>
            <p:ph type="ftr" sz="quarter" idx="11"/>
          </p:nvPr>
        </p:nvSpPr>
        <p:spPr/>
        <p:txBody>
          <a:bodyPr/>
          <a:lstStyle/>
          <a:p>
            <a:pPr algn="ctr"/>
            <a:r>
              <a:rPr lang="en-US" dirty="0"/>
              <a:t>Source: Author’s elaboration based on ENCDV 2001, 2013 </a:t>
            </a:r>
          </a:p>
          <a:p>
            <a:endParaRPr lang="en-US" dirty="0"/>
          </a:p>
        </p:txBody>
      </p:sp>
      <p:sp>
        <p:nvSpPr>
          <p:cNvPr id="9" name="Rectangle 2">
            <a:extLst>
              <a:ext uri="{FF2B5EF4-FFF2-40B4-BE49-F238E27FC236}">
                <a16:creationId xmlns:a16="http://schemas.microsoft.com/office/drawing/2014/main" xmlns="" id="{5F75AA86-F4F5-4CA4-93EB-34ACC16DBD7C}"/>
              </a:ext>
            </a:extLst>
          </p:cNvPr>
          <p:cNvSpPr>
            <a:spLocks noChangeArrowheads="1"/>
          </p:cNvSpPr>
          <p:nvPr/>
        </p:nvSpPr>
        <p:spPr bwMode="auto">
          <a:xfrm>
            <a:off x="1003299" y="2716377"/>
            <a:ext cx="116496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xmlns="" id="{9B3E3800-CB5E-4C46-B9CD-3F6B66D15313}"/>
              </a:ext>
            </a:extLst>
          </p:cNvPr>
          <p:cNvGraphicFramePr>
            <a:graphicFrameLocks noChangeAspect="1"/>
          </p:cNvGraphicFramePr>
          <p:nvPr>
            <p:extLst>
              <p:ext uri="{D42A27DB-BD31-4B8C-83A1-F6EECF244321}">
                <p14:modId xmlns:p14="http://schemas.microsoft.com/office/powerpoint/2010/main" val="2025694363"/>
              </p:ext>
            </p:extLst>
          </p:nvPr>
        </p:nvGraphicFramePr>
        <p:xfrm>
          <a:off x="838986" y="1536578"/>
          <a:ext cx="7677554" cy="4694528"/>
        </p:xfrm>
        <a:graphic>
          <a:graphicData uri="http://schemas.openxmlformats.org/presentationml/2006/ole">
            <mc:AlternateContent xmlns:mc="http://schemas.openxmlformats.org/markup-compatibility/2006">
              <mc:Choice xmlns:v="urn:schemas-microsoft-com:vml" Requires="v">
                <p:oleObj spid="_x0000_s1032" name="Bitmap Image" r:id="rId3" imgW="12776857" imgH="9290527" progId="Paint.Picture">
                  <p:embed/>
                </p:oleObj>
              </mc:Choice>
              <mc:Fallback>
                <p:oleObj name="Bitmap Image" r:id="rId3" imgW="12776857" imgH="929052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86" y="1536578"/>
                        <a:ext cx="7677554" cy="469452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xmlns="" id="{69E70740-99E3-4A48-8B43-74B61C35BC6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6431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4A1A1-7710-46B2-B652-70B0FB95C9A7}"/>
              </a:ext>
            </a:extLst>
          </p:cNvPr>
          <p:cNvSpPr>
            <a:spLocks noGrp="1"/>
          </p:cNvSpPr>
          <p:nvPr>
            <p:ph type="title"/>
          </p:nvPr>
        </p:nvSpPr>
        <p:spPr>
          <a:xfrm>
            <a:off x="629841" y="365127"/>
            <a:ext cx="7886700" cy="1011186"/>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Perception of HHs social level in comparison with own social environment</a:t>
            </a:r>
          </a:p>
        </p:txBody>
      </p:sp>
      <p:sp>
        <p:nvSpPr>
          <p:cNvPr id="7" name="Date Placeholder 6">
            <a:extLst>
              <a:ext uri="{FF2B5EF4-FFF2-40B4-BE49-F238E27FC236}">
                <a16:creationId xmlns:a16="http://schemas.microsoft.com/office/drawing/2014/main" xmlns="" id="{5660CAD5-453C-40A2-8E05-44A338F0FBD7}"/>
              </a:ext>
            </a:extLst>
          </p:cNvPr>
          <p:cNvSpPr>
            <a:spLocks noGrp="1"/>
          </p:cNvSpPr>
          <p:nvPr>
            <p:ph type="dt" sz="half" idx="10"/>
          </p:nvPr>
        </p:nvSpPr>
        <p:spPr/>
        <p:txBody>
          <a:bodyPr/>
          <a:lstStyle/>
          <a:p>
            <a:endParaRPr lang="en-US" dirty="0"/>
          </a:p>
        </p:txBody>
      </p:sp>
      <p:sp>
        <p:nvSpPr>
          <p:cNvPr id="18" name="Footer Placeholder 7">
            <a:extLst>
              <a:ext uri="{FF2B5EF4-FFF2-40B4-BE49-F238E27FC236}">
                <a16:creationId xmlns:a16="http://schemas.microsoft.com/office/drawing/2014/main" xmlns="" id="{7DF0E1C4-C8CD-4C19-8A9C-A80D4900F95D}"/>
              </a:ext>
            </a:extLst>
          </p:cNvPr>
          <p:cNvSpPr>
            <a:spLocks noGrp="1"/>
          </p:cNvSpPr>
          <p:nvPr>
            <p:ph type="ftr" sz="quarter" idx="11"/>
          </p:nvPr>
        </p:nvSpPr>
        <p:spPr/>
        <p:txBody>
          <a:bodyPr/>
          <a:lstStyle/>
          <a:p>
            <a:pPr algn="ctr"/>
            <a:r>
              <a:rPr lang="en-US" dirty="0"/>
              <a:t>Source: Author’s elaboration based on ENCDV 2001, 2013 </a:t>
            </a:r>
          </a:p>
          <a:p>
            <a:endParaRPr lang="en-US" dirty="0"/>
          </a:p>
        </p:txBody>
      </p:sp>
      <p:sp>
        <p:nvSpPr>
          <p:cNvPr id="9" name="Rectangle 2">
            <a:extLst>
              <a:ext uri="{FF2B5EF4-FFF2-40B4-BE49-F238E27FC236}">
                <a16:creationId xmlns:a16="http://schemas.microsoft.com/office/drawing/2014/main" xmlns="" id="{5F75AA86-F4F5-4CA4-93EB-34ACC16DBD7C}"/>
              </a:ext>
            </a:extLst>
          </p:cNvPr>
          <p:cNvSpPr>
            <a:spLocks noChangeArrowheads="1"/>
          </p:cNvSpPr>
          <p:nvPr/>
        </p:nvSpPr>
        <p:spPr bwMode="auto">
          <a:xfrm>
            <a:off x="1003299" y="2716377"/>
            <a:ext cx="1164960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4">
            <a:extLst>
              <a:ext uri="{FF2B5EF4-FFF2-40B4-BE49-F238E27FC236}">
                <a16:creationId xmlns:a16="http://schemas.microsoft.com/office/drawing/2014/main" xmlns="" id="{69E70740-99E3-4A48-8B43-74B61C35BC6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Immagine 6">
            <a:extLst>
              <a:ext uri="{FF2B5EF4-FFF2-40B4-BE49-F238E27FC236}">
                <a16:creationId xmlns:a16="http://schemas.microsoft.com/office/drawing/2014/main" xmlns="" id="{2283F077-59B7-4B84-B47A-C313EBD9CC2A}"/>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7459" y="1376313"/>
            <a:ext cx="8016920" cy="4665515"/>
          </a:xfrm>
          <a:prstGeom prst="rect">
            <a:avLst/>
          </a:prstGeom>
        </p:spPr>
      </p:pic>
    </p:spTree>
    <p:extLst>
      <p:ext uri="{BB962C8B-B14F-4D97-AF65-F5344CB8AC3E}">
        <p14:creationId xmlns:p14="http://schemas.microsoft.com/office/powerpoint/2010/main" val="1874280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B000DE-C11F-4CFF-AEB8-3F6EC17A26D8}"/>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Among your expenses in the last 10 years, did. …pose you a problem?</a:t>
            </a:r>
          </a:p>
        </p:txBody>
      </p:sp>
      <p:sp>
        <p:nvSpPr>
          <p:cNvPr id="3" name="Text Placeholder 2">
            <a:extLst>
              <a:ext uri="{FF2B5EF4-FFF2-40B4-BE49-F238E27FC236}">
                <a16:creationId xmlns:a16="http://schemas.microsoft.com/office/drawing/2014/main" xmlns="" id="{3BD93F3E-2A1C-4774-9CED-8890E3E808A0}"/>
              </a:ext>
            </a:extLst>
          </p:cNvPr>
          <p:cNvSpPr>
            <a:spLocks noGrp="1"/>
          </p:cNvSpPr>
          <p:nvPr>
            <p:ph type="body" idx="1"/>
          </p:nvPr>
        </p:nvSpPr>
        <p:spPr>
          <a:xfrm>
            <a:off x="629842" y="1681163"/>
            <a:ext cx="3868340" cy="470229"/>
          </a:xfrm>
        </p:spPr>
        <p:txBody>
          <a:bodyPr/>
          <a:lstStyle/>
          <a:p>
            <a:pPr algn="ctr"/>
            <a:r>
              <a:rPr lang="en-US" b="0" dirty="0">
                <a:latin typeface="Times New Roman" panose="02020603050405020304" pitchFamily="18" charset="0"/>
                <a:cs typeface="Times New Roman" panose="02020603050405020304" pitchFamily="18" charset="0"/>
              </a:rPr>
              <a:t>Schooling </a:t>
            </a:r>
          </a:p>
        </p:txBody>
      </p:sp>
      <p:sp>
        <p:nvSpPr>
          <p:cNvPr id="5" name="Text Placeholder 4">
            <a:extLst>
              <a:ext uri="{FF2B5EF4-FFF2-40B4-BE49-F238E27FC236}">
                <a16:creationId xmlns:a16="http://schemas.microsoft.com/office/drawing/2014/main" xmlns="" id="{5FFA5A2D-0100-4247-A8E6-C14E608DBD77}"/>
              </a:ext>
            </a:extLst>
          </p:cNvPr>
          <p:cNvSpPr>
            <a:spLocks noGrp="1"/>
          </p:cNvSpPr>
          <p:nvPr>
            <p:ph type="body" sz="half" idx="3"/>
          </p:nvPr>
        </p:nvSpPr>
        <p:spPr>
          <a:xfrm>
            <a:off x="4629150" y="1680534"/>
            <a:ext cx="3887391" cy="460704"/>
          </a:xfrm>
        </p:spPr>
        <p:txBody>
          <a:bodyPr/>
          <a:lstStyle/>
          <a:p>
            <a:pPr algn="ctr"/>
            <a:r>
              <a:rPr lang="en-US" b="0" dirty="0">
                <a:latin typeface="Times New Roman" panose="02020603050405020304" pitchFamily="18" charset="0"/>
                <a:cs typeface="Times New Roman" panose="02020603050405020304" pitchFamily="18" charset="0"/>
              </a:rPr>
              <a:t>Transports</a:t>
            </a:r>
            <a:r>
              <a:rPr lang="en-US" b="0" dirty="0"/>
              <a:t> </a:t>
            </a:r>
          </a:p>
        </p:txBody>
      </p:sp>
      <p:sp>
        <p:nvSpPr>
          <p:cNvPr id="4" name="Content Placeholder 3">
            <a:extLst>
              <a:ext uri="{FF2B5EF4-FFF2-40B4-BE49-F238E27FC236}">
                <a16:creationId xmlns:a16="http://schemas.microsoft.com/office/drawing/2014/main" xmlns="" id="{BB2746E4-9F98-4BF3-82DF-7ADE8C65FCAD}"/>
              </a:ext>
            </a:extLst>
          </p:cNvPr>
          <p:cNvSpPr>
            <a:spLocks noGrp="1"/>
          </p:cNvSpPr>
          <p:nvPr>
            <p:ph sz="quarter" idx="2"/>
          </p:nvPr>
        </p:nvSpPr>
        <p:spPr/>
        <p:txBody>
          <a:bodyPr/>
          <a:lstStyle/>
          <a:p>
            <a:endParaRPr lang="en-US"/>
          </a:p>
        </p:txBody>
      </p:sp>
      <p:sp>
        <p:nvSpPr>
          <p:cNvPr id="6" name="Content Placeholder 5">
            <a:extLst>
              <a:ext uri="{FF2B5EF4-FFF2-40B4-BE49-F238E27FC236}">
                <a16:creationId xmlns:a16="http://schemas.microsoft.com/office/drawing/2014/main" xmlns="" id="{B66E7238-CEE6-429F-9091-AEE90DE46C11}"/>
              </a:ext>
            </a:extLst>
          </p:cNvPr>
          <p:cNvSpPr>
            <a:spLocks noGrp="1"/>
          </p:cNvSpPr>
          <p:nvPr>
            <p:ph sz="quarter" idx="4"/>
          </p:nvPr>
        </p:nvSpPr>
        <p:spPr/>
        <p:txBody>
          <a:bodyPr/>
          <a:lstStyle/>
          <a:p>
            <a:endParaRPr lang="en-US" dirty="0"/>
          </a:p>
        </p:txBody>
      </p:sp>
      <p:sp>
        <p:nvSpPr>
          <p:cNvPr id="7" name="Date Placeholder 6">
            <a:extLst>
              <a:ext uri="{FF2B5EF4-FFF2-40B4-BE49-F238E27FC236}">
                <a16:creationId xmlns:a16="http://schemas.microsoft.com/office/drawing/2014/main" xmlns="" id="{A0DDF2E9-F949-4A8E-96B7-AB35D974E753}"/>
              </a:ext>
            </a:extLst>
          </p:cNvPr>
          <p:cNvSpPr>
            <a:spLocks noGrp="1"/>
          </p:cNvSpPr>
          <p:nvPr>
            <p:ph type="dt" sz="half" idx="10"/>
          </p:nvPr>
        </p:nvSpPr>
        <p:spPr/>
        <p:txBody>
          <a:bodyPr/>
          <a:lstStyle/>
          <a:p>
            <a:fld id="{EFAA740D-D850-4F06-85C6-D762B46A5FAF}" type="datetime1">
              <a:rPr lang="en-US" smtClean="0"/>
              <a:t>10/18/2019</a:t>
            </a:fld>
            <a:endParaRPr lang="en-US"/>
          </a:p>
        </p:txBody>
      </p:sp>
      <p:sp>
        <p:nvSpPr>
          <p:cNvPr id="15" name="Footer Placeholder 7">
            <a:extLst>
              <a:ext uri="{FF2B5EF4-FFF2-40B4-BE49-F238E27FC236}">
                <a16:creationId xmlns:a16="http://schemas.microsoft.com/office/drawing/2014/main" xmlns="" id="{B4AA5466-FD8F-47F2-9CD7-B665679CE3D5}"/>
              </a:ext>
            </a:extLst>
          </p:cNvPr>
          <p:cNvSpPr>
            <a:spLocks noGrp="1"/>
          </p:cNvSpPr>
          <p:nvPr>
            <p:ph type="ftr" sz="quarter" idx="11"/>
          </p:nvPr>
        </p:nvSpPr>
        <p:spPr/>
        <p:txBody>
          <a:bodyPr/>
          <a:lstStyle/>
          <a:p>
            <a:pPr algn="ctr"/>
            <a:r>
              <a:rPr lang="en-US" dirty="0"/>
              <a:t>Source: Author’s elaboration based on ENCDV 2001, 2013 </a:t>
            </a:r>
          </a:p>
          <a:p>
            <a:endParaRPr lang="en-US" dirty="0"/>
          </a:p>
        </p:txBody>
      </p:sp>
      <p:sp>
        <p:nvSpPr>
          <p:cNvPr id="9" name="Rectangle 2">
            <a:extLst>
              <a:ext uri="{FF2B5EF4-FFF2-40B4-BE49-F238E27FC236}">
                <a16:creationId xmlns:a16="http://schemas.microsoft.com/office/drawing/2014/main" xmlns="" id="{9F34E494-6473-4CB5-8B93-1A2B0AA5DD29}"/>
              </a:ext>
            </a:extLst>
          </p:cNvPr>
          <p:cNvSpPr>
            <a:spLocks noChangeArrowheads="1"/>
          </p:cNvSpPr>
          <p:nvPr/>
        </p:nvSpPr>
        <p:spPr bwMode="auto">
          <a:xfrm>
            <a:off x="1107648" y="2505075"/>
            <a:ext cx="1130177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a16="http://schemas.microsoft.com/office/drawing/2014/main" xmlns="" id="{6CB87D3B-C7DD-4A57-9D17-28FCEA1F2A20}"/>
              </a:ext>
            </a:extLst>
          </p:cNvPr>
          <p:cNvGraphicFramePr>
            <a:graphicFrameLocks noChangeAspect="1"/>
          </p:cNvGraphicFramePr>
          <p:nvPr>
            <p:extLst>
              <p:ext uri="{D42A27DB-BD31-4B8C-83A1-F6EECF244321}">
                <p14:modId xmlns:p14="http://schemas.microsoft.com/office/powerpoint/2010/main" val="2994866695"/>
              </p:ext>
            </p:extLst>
          </p:nvPr>
        </p:nvGraphicFramePr>
        <p:xfrm>
          <a:off x="629842" y="2318079"/>
          <a:ext cx="3868339" cy="3871584"/>
        </p:xfrm>
        <a:graphic>
          <a:graphicData uri="http://schemas.openxmlformats.org/presentationml/2006/ole">
            <mc:AlternateContent xmlns:mc="http://schemas.openxmlformats.org/markup-compatibility/2006">
              <mc:Choice xmlns:v="urn:schemas-microsoft-com:vml" Requires="v">
                <p:oleObj spid="_x0000_s2062" name="Bitmap Image" r:id="rId3" imgW="12776857" imgH="9290527" progId="Paint.Picture">
                  <p:embed/>
                </p:oleObj>
              </mc:Choice>
              <mc:Fallback>
                <p:oleObj name="Bitmap Image" r:id="rId3" imgW="12776857" imgH="9290527"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842" y="2318079"/>
                        <a:ext cx="3868339" cy="3871584"/>
                      </a:xfrm>
                      <a:prstGeom prst="rect">
                        <a:avLst/>
                      </a:prstGeom>
                      <a:noFill/>
                    </p:spPr>
                  </p:pic>
                </p:oleObj>
              </mc:Fallback>
            </mc:AlternateContent>
          </a:graphicData>
        </a:graphic>
      </p:graphicFrame>
      <p:sp>
        <p:nvSpPr>
          <p:cNvPr id="13" name="Rectangle 4">
            <a:extLst>
              <a:ext uri="{FF2B5EF4-FFF2-40B4-BE49-F238E27FC236}">
                <a16:creationId xmlns:a16="http://schemas.microsoft.com/office/drawing/2014/main" xmlns="" id="{22362EE8-5978-405B-83D3-AF25197349A7}"/>
              </a:ext>
            </a:extLst>
          </p:cNvPr>
          <p:cNvSpPr>
            <a:spLocks noChangeArrowheads="1"/>
          </p:cNvSpPr>
          <p:nvPr/>
        </p:nvSpPr>
        <p:spPr bwMode="auto">
          <a:xfrm>
            <a:off x="3354768" y="2965779"/>
            <a:ext cx="12950024"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xmlns="" id="{0A576F87-363C-4620-8236-49E85211DD19}"/>
              </a:ext>
            </a:extLst>
          </p:cNvPr>
          <p:cNvGraphicFramePr>
            <a:graphicFrameLocks noChangeAspect="1"/>
          </p:cNvGraphicFramePr>
          <p:nvPr>
            <p:extLst>
              <p:ext uri="{D42A27DB-BD31-4B8C-83A1-F6EECF244321}">
                <p14:modId xmlns:p14="http://schemas.microsoft.com/office/powerpoint/2010/main" val="2389094591"/>
              </p:ext>
            </p:extLst>
          </p:nvPr>
        </p:nvGraphicFramePr>
        <p:xfrm>
          <a:off x="4626766" y="2318079"/>
          <a:ext cx="3887391" cy="3871584"/>
        </p:xfrm>
        <a:graphic>
          <a:graphicData uri="http://schemas.openxmlformats.org/presentationml/2006/ole">
            <mc:AlternateContent xmlns:mc="http://schemas.openxmlformats.org/markup-compatibility/2006">
              <mc:Choice xmlns:v="urn:schemas-microsoft-com:vml" Requires="v">
                <p:oleObj spid="_x0000_s2063" name="Bitmap Image" r:id="rId5" imgW="12776857" imgH="9290527" progId="Paint.Picture">
                  <p:embed/>
                </p:oleObj>
              </mc:Choice>
              <mc:Fallback>
                <p:oleObj name="Bitmap Image" r:id="rId5" imgW="12776857" imgH="9290527"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26766" y="2318079"/>
                        <a:ext cx="3887391" cy="3871584"/>
                      </a:xfrm>
                      <a:prstGeom prst="rect">
                        <a:avLst/>
                      </a:prstGeom>
                      <a:noFill/>
                    </p:spPr>
                  </p:pic>
                </p:oleObj>
              </mc:Fallback>
            </mc:AlternateContent>
          </a:graphicData>
        </a:graphic>
      </p:graphicFrame>
    </p:spTree>
    <p:extLst>
      <p:ext uri="{BB962C8B-B14F-4D97-AF65-F5344CB8AC3E}">
        <p14:creationId xmlns:p14="http://schemas.microsoft.com/office/powerpoint/2010/main" val="1889818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5F537-0AC2-42D8-B78A-00B824D5372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Absolute measures and perception in Morocco: 2001-2013</a:t>
            </a:r>
          </a:p>
        </p:txBody>
      </p:sp>
    </p:spTree>
    <p:extLst>
      <p:ext uri="{BB962C8B-B14F-4D97-AF65-F5344CB8AC3E}">
        <p14:creationId xmlns:p14="http://schemas.microsoft.com/office/powerpoint/2010/main" val="21786326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D88B115-B2F6-46BE-91E0-05405C2E3759}"/>
              </a:ext>
            </a:extLst>
          </p:cNvPr>
          <p:cNvSpPr>
            <a:spLocks noGrp="1"/>
          </p:cNvSpPr>
          <p:nvPr>
            <p:ph type="dt" sz="half" idx="10"/>
          </p:nvPr>
        </p:nvSpPr>
        <p:spPr/>
        <p:txBody>
          <a:bodyPr/>
          <a:lstStyle/>
          <a:p>
            <a:endParaRPr lang="en-US" dirty="0"/>
          </a:p>
        </p:txBody>
      </p:sp>
      <p:sp>
        <p:nvSpPr>
          <p:cNvPr id="6" name="Slide Number Placeholder 3">
            <a:extLst>
              <a:ext uri="{FF2B5EF4-FFF2-40B4-BE49-F238E27FC236}">
                <a16:creationId xmlns:a16="http://schemas.microsoft.com/office/drawing/2014/main" xmlns="" id="{AE31FB4F-A773-448B-8C4D-CD62B8C0167A}"/>
              </a:ext>
            </a:extLst>
          </p:cNvPr>
          <p:cNvSpPr>
            <a:spLocks noGrp="1"/>
          </p:cNvSpPr>
          <p:nvPr>
            <p:ph type="sldNum" sz="quarter" idx="12"/>
          </p:nvPr>
        </p:nvSpPr>
        <p:spPr/>
        <p:txBody>
          <a:bodyPr/>
          <a:lstStyle/>
          <a:p>
            <a:fld id="{D73B7D28-FA51-45C2-87F2-37E7B45AFF77}" type="slidenum">
              <a:rPr lang="en-US" smtClean="0"/>
              <a:pPr/>
              <a:t>17</a:t>
            </a:fld>
            <a:endParaRPr lang="en-US" dirty="0"/>
          </a:p>
        </p:txBody>
      </p:sp>
      <p:sp>
        <p:nvSpPr>
          <p:cNvPr id="4" name="Content Placeholder 3">
            <a:extLst>
              <a:ext uri="{FF2B5EF4-FFF2-40B4-BE49-F238E27FC236}">
                <a16:creationId xmlns:a16="http://schemas.microsoft.com/office/drawing/2014/main" xmlns="" id="{23B84EE3-6E59-461F-A467-92DF57A55AA3}"/>
              </a:ext>
            </a:extLst>
          </p:cNvPr>
          <p:cNvSpPr>
            <a:spLocks noGrp="1"/>
          </p:cNvSpPr>
          <p:nvPr>
            <p:ph sz="quarter" idx="13"/>
          </p:nvPr>
        </p:nvSpPr>
        <p:spPr>
          <a:xfrm>
            <a:off x="593889" y="1861390"/>
            <a:ext cx="7956222" cy="2767171"/>
          </a:xfrm>
        </p:spPr>
        <p:txBody>
          <a:bodyPr/>
          <a:lstStyle/>
          <a:p>
            <a:pPr algn="ctr">
              <a:spcBef>
                <a:spcPct val="0"/>
              </a:spcBef>
              <a:buFont typeface="Arial" charset="0"/>
            </a:pPr>
            <a:r>
              <a:rPr lang="en-US" sz="3200" dirty="0">
                <a:latin typeface="Times New Roman" panose="02020603050405020304" pitchFamily="18" charset="0"/>
                <a:cs typeface="Times New Roman" panose="02020603050405020304" pitchFamily="18" charset="0"/>
              </a:rPr>
              <a:t>Are results from absolute measures more correlated to the welfare perception?  </a:t>
            </a:r>
          </a:p>
        </p:txBody>
      </p:sp>
    </p:spTree>
    <p:extLst>
      <p:ext uri="{BB962C8B-B14F-4D97-AF65-F5344CB8AC3E}">
        <p14:creationId xmlns:p14="http://schemas.microsoft.com/office/powerpoint/2010/main" val="1397031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CE7B1FE-C724-4D5D-A277-3BE69BF30096}"/>
              </a:ext>
            </a:extLst>
          </p:cNvPr>
          <p:cNvSpPr>
            <a:spLocks noGrp="1"/>
          </p:cNvSpPr>
          <p:nvPr>
            <p:ph type="dt" sz="half" idx="10"/>
          </p:nvPr>
        </p:nvSpPr>
        <p:spPr/>
        <p:txBody>
          <a:bodyPr/>
          <a:lstStyle/>
          <a:p>
            <a:endParaRPr lang="en-US" dirty="0"/>
          </a:p>
        </p:txBody>
      </p:sp>
      <p:sp>
        <p:nvSpPr>
          <p:cNvPr id="7" name="Footer Placeholder 7">
            <a:extLst>
              <a:ext uri="{FF2B5EF4-FFF2-40B4-BE49-F238E27FC236}">
                <a16:creationId xmlns:a16="http://schemas.microsoft.com/office/drawing/2014/main" xmlns="" id="{4F53083B-CC1D-4C69-975C-29C76B3CB8CB}"/>
              </a:ext>
            </a:extLst>
          </p:cNvPr>
          <p:cNvSpPr>
            <a:spLocks noGrp="1"/>
          </p:cNvSpPr>
          <p:nvPr>
            <p:ph type="ftr" sz="quarter" idx="11"/>
          </p:nvPr>
        </p:nvSpPr>
        <p:spPr/>
        <p:txBody>
          <a:bodyPr/>
          <a:lstStyle/>
          <a:p>
            <a:pPr algn="ctr"/>
            <a:r>
              <a:rPr lang="en-US" dirty="0"/>
              <a:t>Source: Author’s elaboration based on ENCDV 2001, 2013 </a:t>
            </a:r>
          </a:p>
          <a:p>
            <a:endParaRPr lang="en-US" dirty="0"/>
          </a:p>
        </p:txBody>
      </p:sp>
      <p:graphicFrame>
        <p:nvGraphicFramePr>
          <p:cNvPr id="6" name="Chart 5">
            <a:extLst>
              <a:ext uri="{FF2B5EF4-FFF2-40B4-BE49-F238E27FC236}">
                <a16:creationId xmlns:a16="http://schemas.microsoft.com/office/drawing/2014/main" xmlns="" id="{37DEAD8F-9887-40B3-8886-007E860DA726}"/>
              </a:ext>
            </a:extLst>
          </p:cNvPr>
          <p:cNvGraphicFramePr>
            <a:graphicFrameLocks/>
          </p:cNvGraphicFramePr>
          <p:nvPr>
            <p:extLst>
              <p:ext uri="{D42A27DB-BD31-4B8C-83A1-F6EECF244321}">
                <p14:modId xmlns:p14="http://schemas.microsoft.com/office/powerpoint/2010/main" val="4156912590"/>
              </p:ext>
            </p:extLst>
          </p:nvPr>
        </p:nvGraphicFramePr>
        <p:xfrm>
          <a:off x="1150070" y="1778216"/>
          <a:ext cx="6843859" cy="429264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xmlns="" id="{E806005B-37F4-477C-BCC6-81145B976CA6}"/>
              </a:ext>
            </a:extLst>
          </p:cNvPr>
          <p:cNvSpPr/>
          <p:nvPr/>
        </p:nvSpPr>
        <p:spPr>
          <a:xfrm>
            <a:off x="452487" y="536858"/>
            <a:ext cx="8191892" cy="584775"/>
          </a:xfrm>
          <a:prstGeom prst="rect">
            <a:avLst/>
          </a:prstGeom>
        </p:spPr>
        <p:txBody>
          <a:bodyPr wrap="square">
            <a:spAutoFit/>
          </a:bodyPr>
          <a:lstStyle/>
          <a:p>
            <a:pPr algn="ctr" eaLnBrk="0" hangingPunct="0">
              <a:buFont typeface="Arial" charset="0"/>
            </a:pPr>
            <a:r>
              <a:rPr lang="en-US" sz="3200" b="0" dirty="0">
                <a:solidFill>
                  <a:srgbClr val="595959"/>
                </a:solidFill>
                <a:latin typeface="Times New Roman" panose="02020603050405020304" pitchFamily="18" charset="0"/>
                <a:ea typeface="MS PGothic" pitchFamily="34" charset="-128"/>
                <a:cs typeface="Times New Roman" panose="02020603050405020304" pitchFamily="18" charset="0"/>
              </a:rPr>
              <a:t>Absolute Indexes of Inequality and Polarization</a:t>
            </a:r>
          </a:p>
        </p:txBody>
      </p:sp>
    </p:spTree>
    <p:extLst>
      <p:ext uri="{BB962C8B-B14F-4D97-AF65-F5344CB8AC3E}">
        <p14:creationId xmlns:p14="http://schemas.microsoft.com/office/powerpoint/2010/main" val="1020367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680D61-18A9-4470-A793-D88E50E10890}"/>
              </a:ext>
            </a:extLst>
          </p:cNvPr>
          <p:cNvSpPr>
            <a:spLocks noGrp="1"/>
          </p:cNvSpPr>
          <p:nvPr>
            <p:ph type="dt" sz="half" idx="10"/>
          </p:nvPr>
        </p:nvSpPr>
        <p:spPr/>
        <p:txBody>
          <a:bodyPr/>
          <a:lstStyle/>
          <a:p>
            <a:endParaRPr lang="en-US" dirty="0"/>
          </a:p>
        </p:txBody>
      </p:sp>
      <p:sp>
        <p:nvSpPr>
          <p:cNvPr id="5" name="Rectangle 4">
            <a:extLst>
              <a:ext uri="{FF2B5EF4-FFF2-40B4-BE49-F238E27FC236}">
                <a16:creationId xmlns:a16="http://schemas.microsoft.com/office/drawing/2014/main" xmlns="" id="{EF071628-BAE9-4433-92EC-AE83A7EECC03}"/>
              </a:ext>
            </a:extLst>
          </p:cNvPr>
          <p:cNvSpPr/>
          <p:nvPr/>
        </p:nvSpPr>
        <p:spPr>
          <a:xfrm>
            <a:off x="930700" y="507096"/>
            <a:ext cx="7037504" cy="523220"/>
          </a:xfrm>
          <a:prstGeom prst="rect">
            <a:avLst/>
          </a:prstGeom>
        </p:spPr>
        <p:txBody>
          <a:bodyPr wrap="none">
            <a:spAutoFit/>
          </a:bodyPr>
          <a:lstStyle/>
          <a:p>
            <a:pPr algn="ctr" eaLnBrk="0" hangingPunct="0">
              <a:buFont typeface="Arial" charset="0"/>
            </a:pPr>
            <a:r>
              <a:rPr lang="fr-FR" sz="2800" b="0" dirty="0" err="1">
                <a:solidFill>
                  <a:srgbClr val="595959"/>
                </a:solidFill>
                <a:latin typeface="Times New Roman" panose="02020603050405020304" pitchFamily="18" charset="0"/>
                <a:ea typeface="MS PGothic" pitchFamily="34" charset="-128"/>
                <a:cs typeface="Times New Roman" panose="02020603050405020304" pitchFamily="18" charset="0"/>
              </a:rPr>
              <a:t>Absolute</a:t>
            </a:r>
            <a:r>
              <a:rPr lang="fr-FR" sz="2800" b="0" dirty="0">
                <a:solidFill>
                  <a:srgbClr val="595959"/>
                </a:solidFill>
                <a:latin typeface="Times New Roman" panose="02020603050405020304" pitchFamily="18" charset="0"/>
                <a:ea typeface="MS PGothic" pitchFamily="34" charset="-128"/>
                <a:cs typeface="Times New Roman" panose="02020603050405020304" pitchFamily="18" charset="0"/>
              </a:rPr>
              <a:t> </a:t>
            </a:r>
            <a:r>
              <a:rPr lang="fr-FR" sz="2800" b="0" dirty="0" err="1">
                <a:solidFill>
                  <a:srgbClr val="595959"/>
                </a:solidFill>
                <a:latin typeface="Times New Roman" panose="02020603050405020304" pitchFamily="18" charset="0"/>
                <a:ea typeface="MS PGothic" pitchFamily="34" charset="-128"/>
                <a:cs typeface="Times New Roman" panose="02020603050405020304" pitchFamily="18" charset="0"/>
              </a:rPr>
              <a:t>measures</a:t>
            </a:r>
            <a:r>
              <a:rPr lang="fr-FR" sz="2800" b="0" dirty="0">
                <a:solidFill>
                  <a:srgbClr val="595959"/>
                </a:solidFill>
                <a:latin typeface="Times New Roman" panose="02020603050405020304" pitchFamily="18" charset="0"/>
                <a:ea typeface="MS PGothic" pitchFamily="34" charset="-128"/>
                <a:cs typeface="Times New Roman" panose="02020603050405020304" pitchFamily="18" charset="0"/>
              </a:rPr>
              <a:t>: the relative distribution (1) </a:t>
            </a:r>
            <a:endParaRPr lang="en-US" sz="2800" b="0" dirty="0">
              <a:solidFill>
                <a:srgbClr val="595959"/>
              </a:solidFill>
              <a:latin typeface="Times New Roman" panose="02020603050405020304" pitchFamily="18" charset="0"/>
              <a:ea typeface="MS PGothic" pitchFamily="34"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Segnaposto contenuto 6">
                <a:extLst>
                  <a:ext uri="{FF2B5EF4-FFF2-40B4-BE49-F238E27FC236}">
                    <a16:creationId xmlns:a16="http://schemas.microsoft.com/office/drawing/2014/main" xmlns="" id="{23FB324B-86D7-4C1F-BA17-338A3C4966BE}"/>
                  </a:ext>
                </a:extLst>
              </p:cNvPr>
              <p:cNvSpPr txBox="1">
                <a:spLocks/>
              </p:cNvSpPr>
              <p:nvPr/>
            </p:nvSpPr>
            <p:spPr>
              <a:xfrm>
                <a:off x="457200" y="1091871"/>
                <a:ext cx="8229600" cy="5148673"/>
              </a:xfrm>
              <a:prstGeom prst="rect">
                <a:avLst/>
              </a:prstGeom>
            </p:spPr>
            <p:txBody>
              <a:bodyPr>
                <a:noAutofit/>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algn="just">
                  <a:lnSpc>
                    <a:spcPct val="100000"/>
                  </a:lnSpc>
                </a:pPr>
                <a:r>
                  <a:rPr lang="en-US" sz="2000" b="0" kern="0" dirty="0">
                    <a:latin typeface="Times New Roman" panose="02020603050405020304" pitchFamily="18" charset="0"/>
                    <a:cs typeface="Times New Roman" panose="02020603050405020304" pitchFamily="18" charset="0"/>
                  </a:rPr>
                  <a:t>The relative distribution method (Morris et al., 1994; Handcock and Morris, 1998, 1999) is a non-parametric approach that compares the distribution of two populations, considering differences over the entire range of the distribution.</a:t>
                </a:r>
              </a:p>
              <a:p>
                <a:pPr marL="0" algn="just">
                  <a:lnSpc>
                    <a:spcPct val="100000"/>
                  </a:lnSpc>
                  <a:spcAft>
                    <a:spcPts val="600"/>
                  </a:spcAft>
                </a:pPr>
                <a:r>
                  <a:rPr lang="en-US" sz="2000" b="0" kern="0" dirty="0">
                    <a:latin typeface="Times New Roman" panose="02020603050405020304" pitchFamily="18" charset="0"/>
                    <a:cs typeface="Times New Roman" panose="02020603050405020304" pitchFamily="18" charset="0"/>
                  </a:rPr>
                  <a:t>Let </a:t>
                </a:r>
                <a:r>
                  <a:rPr lang="en-US" sz="2000" b="0" i="1" kern="0" dirty="0">
                    <a:latin typeface="Times New Roman" panose="02020603050405020304" pitchFamily="18" charset="0"/>
                    <a:cs typeface="Times New Roman" panose="02020603050405020304" pitchFamily="18" charset="0"/>
                  </a:rPr>
                  <a:t>Y</a:t>
                </a:r>
                <a:r>
                  <a:rPr lang="en-US" sz="2000" b="0" kern="0" baseline="-25000" dirty="0">
                    <a:latin typeface="Times New Roman" panose="02020603050405020304" pitchFamily="18" charset="0"/>
                    <a:cs typeface="Times New Roman" panose="02020603050405020304" pitchFamily="18" charset="0"/>
                  </a:rPr>
                  <a:t>0</a:t>
                </a:r>
                <a:r>
                  <a:rPr lang="en-US" sz="2000" b="0" kern="0" dirty="0">
                    <a:latin typeface="Times New Roman" panose="02020603050405020304" pitchFamily="18" charset="0"/>
                    <a:cs typeface="Times New Roman" panose="02020603050405020304" pitchFamily="18" charset="0"/>
                  </a:rPr>
                  <a:t> be the income variable for the reference population and </a:t>
                </a:r>
                <a:r>
                  <a:rPr lang="en-US" sz="2000" b="0" i="1" kern="0" dirty="0">
                    <a:latin typeface="Times New Roman" panose="02020603050405020304" pitchFamily="18" charset="0"/>
                    <a:cs typeface="Times New Roman" panose="02020603050405020304" pitchFamily="18" charset="0"/>
                  </a:rPr>
                  <a:t>Y</a:t>
                </a:r>
                <a:r>
                  <a:rPr lang="en-US" sz="2000" b="0" kern="0" dirty="0">
                    <a:latin typeface="Times New Roman" panose="02020603050405020304" pitchFamily="18" charset="0"/>
                    <a:cs typeface="Times New Roman" panose="02020603050405020304" pitchFamily="18" charset="0"/>
                  </a:rPr>
                  <a:t> the income variable for the comparison population. The relative distribution is defined as the ratio of the density of the comparison population to the density of the reference population evaluated at the relative </a:t>
                </a:r>
                <a:r>
                  <a:rPr lang="it-IT" sz="2000" b="0" kern="0" dirty="0">
                    <a:latin typeface="Times New Roman" panose="02020603050405020304" pitchFamily="18" charset="0"/>
                    <a:cs typeface="Times New Roman" panose="02020603050405020304" pitchFamily="18" charset="0"/>
                  </a:rPr>
                  <a:t>data </a:t>
                </a:r>
                <a:r>
                  <a:rPr lang="it-IT" sz="2000" b="0" i="1" kern="0" dirty="0">
                    <a:latin typeface="Times New Roman" panose="02020603050405020304" pitchFamily="18" charset="0"/>
                    <a:cs typeface="Times New Roman" panose="02020603050405020304" pitchFamily="18" charset="0"/>
                  </a:rPr>
                  <a:t>r</a:t>
                </a:r>
                <a:r>
                  <a:rPr lang="it-IT" sz="2000" b="0" kern="0" dirty="0">
                    <a:latin typeface="Times New Roman" panose="02020603050405020304" pitchFamily="18" charset="0"/>
                    <a:cs typeface="Times New Roman" panose="02020603050405020304" pitchFamily="18" charset="0"/>
                  </a:rPr>
                  <a:t>:</a:t>
                </a:r>
              </a:p>
              <a:p>
                <a:pPr marL="0" indent="0" algn="ctr">
                  <a:lnSpc>
                    <a:spcPct val="100000"/>
                  </a:lnSpc>
                </a:pPr>
                <a14:m>
                  <m:oMath xmlns:m="http://schemas.openxmlformats.org/officeDocument/2006/math">
                    <m:r>
                      <a:rPr lang="it-IT" sz="2000" b="0" i="1" kern="0" smtClean="0">
                        <a:latin typeface="Cambria Math" panose="02040503050406030204" pitchFamily="18" charset="0"/>
                      </a:rPr>
                      <m:t>𝑔</m:t>
                    </m:r>
                    <m:d>
                      <m:dPr>
                        <m:ctrlPr>
                          <a:rPr lang="it-IT" sz="2000" b="0" i="1" kern="0">
                            <a:latin typeface="Cambria Math"/>
                          </a:rPr>
                        </m:ctrlPr>
                      </m:dPr>
                      <m:e>
                        <m:r>
                          <a:rPr lang="it-IT" sz="2000" b="0" i="1" kern="0">
                            <a:latin typeface="Cambria Math" panose="02040503050406030204" pitchFamily="18" charset="0"/>
                          </a:rPr>
                          <m:t>𝑟</m:t>
                        </m:r>
                      </m:e>
                    </m:d>
                    <m:r>
                      <a:rPr lang="it-IT" sz="2000" b="0" i="1" kern="0">
                        <a:latin typeface="Cambria Math" panose="02040503050406030204" pitchFamily="18" charset="0"/>
                      </a:rPr>
                      <m:t>= </m:t>
                    </m:r>
                    <m:f>
                      <m:fPr>
                        <m:ctrlPr>
                          <a:rPr lang="it-IT" sz="2000" b="0" i="1" kern="0">
                            <a:latin typeface="Cambria Math"/>
                          </a:rPr>
                        </m:ctrlPr>
                      </m:fPr>
                      <m:num>
                        <m:r>
                          <a:rPr lang="it-IT" sz="2000" b="0" i="1" kern="0">
                            <a:latin typeface="Cambria Math" panose="02040503050406030204" pitchFamily="18" charset="0"/>
                          </a:rPr>
                          <m:t>𝑓</m:t>
                        </m:r>
                        <m:r>
                          <a:rPr lang="it-IT" sz="2000" b="0" i="1" kern="0">
                            <a:latin typeface="Cambria Math" panose="02040503050406030204" pitchFamily="18" charset="0"/>
                          </a:rPr>
                          <m:t>(</m:t>
                        </m:r>
                        <m:sSubSup>
                          <m:sSubSupPr>
                            <m:ctrlPr>
                              <a:rPr lang="it-IT" sz="2000" b="0" i="1" kern="0">
                                <a:latin typeface="Cambria Math"/>
                              </a:rPr>
                            </m:ctrlPr>
                          </m:sSubSupPr>
                          <m:e>
                            <m:r>
                              <a:rPr lang="it-IT" sz="2000" b="0" i="1" kern="0">
                                <a:latin typeface="Cambria Math" panose="02040503050406030204" pitchFamily="18" charset="0"/>
                              </a:rPr>
                              <m:t>𝐹</m:t>
                            </m:r>
                          </m:e>
                          <m:sub>
                            <m:r>
                              <a:rPr lang="it-IT" sz="2000" b="0" i="1" kern="0">
                                <a:latin typeface="Cambria Math" panose="02040503050406030204" pitchFamily="18" charset="0"/>
                              </a:rPr>
                              <m:t>𝑜</m:t>
                            </m:r>
                          </m:sub>
                          <m:sup>
                            <m:r>
                              <a:rPr lang="it-IT" sz="2000" b="0" i="1" kern="0">
                                <a:latin typeface="Cambria Math" panose="02040503050406030204" pitchFamily="18" charset="0"/>
                              </a:rPr>
                              <m:t>−1</m:t>
                            </m:r>
                          </m:sup>
                        </m:sSubSup>
                        <m:d>
                          <m:dPr>
                            <m:ctrlPr>
                              <a:rPr lang="it-IT" sz="2000" b="0" i="1" kern="0">
                                <a:latin typeface="Cambria Math"/>
                              </a:rPr>
                            </m:ctrlPr>
                          </m:dPr>
                          <m:e>
                            <m:r>
                              <a:rPr lang="it-IT" sz="2000" b="0" i="1" kern="0">
                                <a:latin typeface="Cambria Math" panose="02040503050406030204" pitchFamily="18" charset="0"/>
                              </a:rPr>
                              <m:t>𝑟</m:t>
                            </m:r>
                          </m:e>
                        </m:d>
                        <m:r>
                          <a:rPr lang="it-IT" sz="2000" b="0" i="1" kern="0">
                            <a:latin typeface="Cambria Math" panose="02040503050406030204" pitchFamily="18" charset="0"/>
                          </a:rPr>
                          <m:t>)</m:t>
                        </m:r>
                      </m:num>
                      <m:den>
                        <m:sSub>
                          <m:sSubPr>
                            <m:ctrlPr>
                              <a:rPr lang="it-IT" sz="2000" b="0" i="1" kern="0">
                                <a:latin typeface="Cambria Math"/>
                              </a:rPr>
                            </m:ctrlPr>
                          </m:sSubPr>
                          <m:e>
                            <m:r>
                              <a:rPr lang="it-IT" sz="2000" b="0" i="1" kern="0">
                                <a:latin typeface="Cambria Math" panose="02040503050406030204" pitchFamily="18" charset="0"/>
                              </a:rPr>
                              <m:t>𝑓</m:t>
                            </m:r>
                          </m:e>
                          <m:sub>
                            <m:r>
                              <a:rPr lang="it-IT" sz="2000" b="0" i="1" kern="0">
                                <a:latin typeface="Cambria Math" panose="02040503050406030204" pitchFamily="18" charset="0"/>
                              </a:rPr>
                              <m:t>0</m:t>
                            </m:r>
                          </m:sub>
                        </m:sSub>
                        <m:r>
                          <a:rPr lang="it-IT" sz="2000" b="0" i="1" kern="0">
                            <a:latin typeface="Cambria Math" panose="02040503050406030204" pitchFamily="18" charset="0"/>
                          </a:rPr>
                          <m:t>(</m:t>
                        </m:r>
                        <m:sSubSup>
                          <m:sSubSupPr>
                            <m:ctrlPr>
                              <a:rPr lang="it-IT" sz="2000" b="0" i="1" kern="0">
                                <a:latin typeface="Cambria Math"/>
                              </a:rPr>
                            </m:ctrlPr>
                          </m:sSubSupPr>
                          <m:e>
                            <m:r>
                              <a:rPr lang="it-IT" sz="2000" b="0" i="1" kern="0">
                                <a:latin typeface="Cambria Math" panose="02040503050406030204" pitchFamily="18" charset="0"/>
                              </a:rPr>
                              <m:t>𝐹</m:t>
                            </m:r>
                          </m:e>
                          <m:sub>
                            <m:r>
                              <a:rPr lang="it-IT" sz="2000" b="0" i="1" kern="0">
                                <a:latin typeface="Cambria Math" panose="02040503050406030204" pitchFamily="18" charset="0"/>
                              </a:rPr>
                              <m:t>0</m:t>
                            </m:r>
                          </m:sub>
                          <m:sup>
                            <m:r>
                              <a:rPr lang="it-IT" sz="2000" b="0" i="1" kern="0">
                                <a:latin typeface="Cambria Math" panose="02040503050406030204" pitchFamily="18" charset="0"/>
                              </a:rPr>
                              <m:t>−1</m:t>
                            </m:r>
                          </m:sup>
                        </m:sSubSup>
                        <m:d>
                          <m:dPr>
                            <m:ctrlPr>
                              <a:rPr lang="it-IT" sz="2000" b="0" i="1" kern="0">
                                <a:latin typeface="Cambria Math"/>
                              </a:rPr>
                            </m:ctrlPr>
                          </m:dPr>
                          <m:e>
                            <m:r>
                              <a:rPr lang="it-IT" sz="2000" b="0" i="1" kern="0">
                                <a:latin typeface="Cambria Math" panose="02040503050406030204" pitchFamily="18" charset="0"/>
                              </a:rPr>
                              <m:t>𝑟</m:t>
                            </m:r>
                          </m:e>
                        </m:d>
                        <m:r>
                          <a:rPr lang="it-IT" sz="2000" b="0" i="1" kern="0">
                            <a:latin typeface="Cambria Math" panose="02040503050406030204" pitchFamily="18" charset="0"/>
                          </a:rPr>
                          <m:t>)</m:t>
                        </m:r>
                      </m:den>
                    </m:f>
                    <m:r>
                      <a:rPr lang="it-IT" sz="2000" b="0" i="1" kern="0">
                        <a:latin typeface="Cambria Math" panose="02040503050406030204" pitchFamily="18" charset="0"/>
                      </a:rPr>
                      <m:t>=</m:t>
                    </m:r>
                    <m:f>
                      <m:fPr>
                        <m:ctrlPr>
                          <a:rPr lang="it-IT" sz="2000" b="0" i="1" kern="0">
                            <a:latin typeface="Cambria Math"/>
                          </a:rPr>
                        </m:ctrlPr>
                      </m:fPr>
                      <m:num>
                        <m:r>
                          <a:rPr lang="it-IT" sz="2000" b="0" i="1" kern="0">
                            <a:latin typeface="Cambria Math" panose="02040503050406030204" pitchFamily="18" charset="0"/>
                          </a:rPr>
                          <m:t>𝑓</m:t>
                        </m:r>
                        <m:r>
                          <a:rPr lang="it-IT" sz="2000" b="0" i="1" kern="0">
                            <a:latin typeface="Cambria Math" panose="02040503050406030204" pitchFamily="18" charset="0"/>
                          </a:rPr>
                          <m:t>(</m:t>
                        </m:r>
                        <m:sSub>
                          <m:sSubPr>
                            <m:ctrlPr>
                              <a:rPr lang="it-IT" sz="2000" b="0" i="1" kern="0">
                                <a:latin typeface="Cambria Math"/>
                              </a:rPr>
                            </m:ctrlPr>
                          </m:sSubPr>
                          <m:e>
                            <m:r>
                              <a:rPr lang="it-IT" sz="2000" b="0" i="1" kern="0">
                                <a:latin typeface="Cambria Math" panose="02040503050406030204" pitchFamily="18" charset="0"/>
                              </a:rPr>
                              <m:t>𝑦</m:t>
                            </m:r>
                          </m:e>
                          <m:sub>
                            <m:r>
                              <a:rPr lang="it-IT" sz="2000" b="0" i="1" kern="0">
                                <a:latin typeface="Cambria Math" panose="02040503050406030204" pitchFamily="18" charset="0"/>
                              </a:rPr>
                              <m:t>𝑟</m:t>
                            </m:r>
                          </m:sub>
                        </m:sSub>
                        <m:r>
                          <a:rPr lang="it-IT" sz="2000" b="0" i="1" kern="0">
                            <a:latin typeface="Cambria Math" panose="02040503050406030204" pitchFamily="18" charset="0"/>
                          </a:rPr>
                          <m:t>)</m:t>
                        </m:r>
                      </m:num>
                      <m:den>
                        <m:sSub>
                          <m:sSubPr>
                            <m:ctrlPr>
                              <a:rPr lang="it-IT" sz="2000" b="0" i="1" kern="0">
                                <a:latin typeface="Cambria Math"/>
                              </a:rPr>
                            </m:ctrlPr>
                          </m:sSubPr>
                          <m:e>
                            <m:r>
                              <a:rPr lang="it-IT" sz="2000" b="0" i="1" kern="0">
                                <a:latin typeface="Cambria Math" panose="02040503050406030204" pitchFamily="18" charset="0"/>
                              </a:rPr>
                              <m:t>𝑓</m:t>
                            </m:r>
                          </m:e>
                          <m:sub>
                            <m:r>
                              <a:rPr lang="it-IT" sz="2000" b="0" i="1" kern="0">
                                <a:latin typeface="Cambria Math" panose="02040503050406030204" pitchFamily="18" charset="0"/>
                              </a:rPr>
                              <m:t>0</m:t>
                            </m:r>
                          </m:sub>
                        </m:sSub>
                        <m:r>
                          <a:rPr lang="it-IT" sz="2000" b="0" i="1" kern="0">
                            <a:latin typeface="Cambria Math" panose="02040503050406030204" pitchFamily="18" charset="0"/>
                          </a:rPr>
                          <m:t>(</m:t>
                        </m:r>
                        <m:sSub>
                          <m:sSubPr>
                            <m:ctrlPr>
                              <a:rPr lang="it-IT" sz="2000" b="0" i="1" kern="0">
                                <a:latin typeface="Cambria Math"/>
                              </a:rPr>
                            </m:ctrlPr>
                          </m:sSubPr>
                          <m:e>
                            <m:r>
                              <a:rPr lang="it-IT" sz="2000" b="0" i="1" kern="0">
                                <a:latin typeface="Cambria Math" panose="02040503050406030204" pitchFamily="18" charset="0"/>
                              </a:rPr>
                              <m:t>𝑦</m:t>
                            </m:r>
                          </m:e>
                          <m:sub>
                            <m:r>
                              <a:rPr lang="it-IT" sz="2000" b="0" i="1" kern="0">
                                <a:latin typeface="Cambria Math" panose="02040503050406030204" pitchFamily="18" charset="0"/>
                              </a:rPr>
                              <m:t>𝑟</m:t>
                            </m:r>
                          </m:sub>
                        </m:sSub>
                        <m:r>
                          <a:rPr lang="it-IT" sz="2000" b="0" i="1" kern="0">
                            <a:latin typeface="Cambria Math" panose="02040503050406030204" pitchFamily="18" charset="0"/>
                          </a:rPr>
                          <m:t>)</m:t>
                        </m:r>
                      </m:den>
                    </m:f>
                  </m:oMath>
                </a14:m>
                <a:r>
                  <a:rPr lang="en-US" sz="2000" b="0" kern="0" dirty="0">
                    <a:latin typeface="Times New Roman" panose="02020603050405020304" pitchFamily="18" charset="0"/>
                    <a:cs typeface="Times New Roman" panose="02020603050405020304" pitchFamily="18" charset="0"/>
                  </a:rPr>
                  <a:t>      </a:t>
                </a:r>
                <a14:m>
                  <m:oMath xmlns:m="http://schemas.openxmlformats.org/officeDocument/2006/math">
                    <m:r>
                      <a:rPr lang="it-IT" sz="2000" b="0" i="1" kern="0" dirty="0" smtClean="0">
                        <a:latin typeface="Cambria Math" panose="02040503050406030204" pitchFamily="18" charset="0"/>
                      </a:rPr>
                      <m:t>0</m:t>
                    </m:r>
                    <m:r>
                      <a:rPr lang="it-IT" sz="2000" b="0" i="1" kern="0" dirty="0" smtClean="0">
                        <a:latin typeface="Cambria Math" panose="02040503050406030204" pitchFamily="18" charset="0"/>
                        <a:ea typeface="Cambria Math" panose="02040503050406030204" pitchFamily="18" charset="0"/>
                      </a:rPr>
                      <m:t>≤</m:t>
                    </m:r>
                    <m:r>
                      <a:rPr lang="it-IT" sz="2000" b="0" i="1" kern="0" dirty="0" smtClean="0">
                        <a:latin typeface="Cambria Math" panose="02040503050406030204" pitchFamily="18" charset="0"/>
                        <a:ea typeface="Cambria Math" panose="02040503050406030204" pitchFamily="18" charset="0"/>
                      </a:rPr>
                      <m:t>𝑟</m:t>
                    </m:r>
                    <m:r>
                      <a:rPr lang="it-IT" sz="2000" b="0" i="1" kern="0" dirty="0" smtClean="0">
                        <a:latin typeface="Cambria Math" panose="02040503050406030204" pitchFamily="18" charset="0"/>
                        <a:ea typeface="Cambria Math" panose="02040503050406030204" pitchFamily="18" charset="0"/>
                      </a:rPr>
                      <m:t>≤1; </m:t>
                    </m:r>
                    <m:sSub>
                      <m:sSubPr>
                        <m:ctrlPr>
                          <a:rPr lang="it-IT" sz="2000" b="0" i="1" kern="0" dirty="0" smtClean="0">
                            <a:latin typeface="Cambria Math"/>
                            <a:ea typeface="Cambria Math" panose="02040503050406030204" pitchFamily="18" charset="0"/>
                          </a:rPr>
                        </m:ctrlPr>
                      </m:sSubPr>
                      <m:e>
                        <m:r>
                          <a:rPr lang="it-IT" sz="2000" b="0" i="1" kern="0" dirty="0" smtClean="0">
                            <a:latin typeface="Cambria Math" panose="02040503050406030204" pitchFamily="18" charset="0"/>
                            <a:ea typeface="Cambria Math" panose="02040503050406030204" pitchFamily="18" charset="0"/>
                          </a:rPr>
                          <m:t>𝑦</m:t>
                        </m:r>
                      </m:e>
                      <m:sub>
                        <m:r>
                          <a:rPr lang="it-IT" sz="2000" b="0" i="1" kern="0" dirty="0" smtClean="0">
                            <a:latin typeface="Cambria Math" panose="02040503050406030204" pitchFamily="18" charset="0"/>
                            <a:ea typeface="Cambria Math" panose="02040503050406030204" pitchFamily="18" charset="0"/>
                          </a:rPr>
                          <m:t>𝑟</m:t>
                        </m:r>
                      </m:sub>
                    </m:sSub>
                    <m:r>
                      <a:rPr lang="it-IT" sz="2000" b="0" i="1" kern="0" dirty="0" smtClean="0">
                        <a:latin typeface="Cambria Math" panose="02040503050406030204" pitchFamily="18" charset="0"/>
                        <a:ea typeface="Cambria Math" panose="02040503050406030204" pitchFamily="18" charset="0"/>
                      </a:rPr>
                      <m:t>≥1</m:t>
                    </m:r>
                    <m:r>
                      <a:rPr lang="it-IT" sz="2000" b="0" kern="0" dirty="0" smtClean="0">
                        <a:latin typeface="Cambria Math" panose="02040503050406030204" pitchFamily="18" charset="0"/>
                        <a:ea typeface="Cambria Math" panose="02040503050406030204" pitchFamily="18" charset="0"/>
                      </a:rPr>
                      <m:t>,</m:t>
                    </m:r>
                  </m:oMath>
                </a14:m>
                <a:endParaRPr lang="en-US" sz="2000" b="0" kern="0" dirty="0">
                  <a:latin typeface="Times New Roman" panose="02020603050405020304" pitchFamily="18" charset="0"/>
                  <a:cs typeface="Times New Roman" panose="02020603050405020304" pitchFamily="18" charset="0"/>
                </a:endParaRPr>
              </a:p>
              <a:p>
                <a:pPr marL="0" indent="0">
                  <a:lnSpc>
                    <a:spcPct val="100000"/>
                  </a:lnSpc>
                  <a:spcBef>
                    <a:spcPts val="1200"/>
                  </a:spcBef>
                </a:pPr>
                <a:endParaRPr lang="en-US" sz="2000" b="0" kern="0" dirty="0">
                  <a:latin typeface="Times New Roman" panose="02020603050405020304" pitchFamily="18" charset="0"/>
                  <a:cs typeface="Times New Roman" panose="02020603050405020304" pitchFamily="18" charset="0"/>
                </a:endParaRPr>
              </a:p>
              <a:p>
                <a:pPr marL="0" indent="0">
                  <a:lnSpc>
                    <a:spcPct val="100000"/>
                  </a:lnSpc>
                  <a:spcBef>
                    <a:spcPts val="1200"/>
                  </a:spcBef>
                </a:pPr>
                <a:r>
                  <a:rPr lang="en-US" sz="2000" b="0" kern="0" dirty="0">
                    <a:latin typeface="Times New Roman" panose="02020603050405020304" pitchFamily="18" charset="0"/>
                    <a:cs typeface="Times New Roman" panose="02020603050405020304" pitchFamily="18" charset="0"/>
                  </a:rPr>
                  <a:t>where </a:t>
                </a:r>
                <a:r>
                  <a:rPr lang="en-US" sz="2000" b="0" i="1" kern="0" dirty="0">
                    <a:latin typeface="Times New Roman" panose="02020603050405020304" pitchFamily="18" charset="0"/>
                    <a:cs typeface="Times New Roman" panose="02020603050405020304" pitchFamily="18" charset="0"/>
                  </a:rPr>
                  <a:t>f</a:t>
                </a:r>
                <a:r>
                  <a:rPr lang="en-US" sz="2000" b="0" kern="0" dirty="0">
                    <a:latin typeface="Times New Roman" panose="02020603050405020304" pitchFamily="18" charset="0"/>
                    <a:cs typeface="Times New Roman" panose="02020603050405020304" pitchFamily="18" charset="0"/>
                  </a:rPr>
                  <a:t>(·) and </a:t>
                </a:r>
                <a:r>
                  <a:rPr lang="en-US" sz="2000" b="0" i="1" kern="0" dirty="0">
                    <a:latin typeface="Times New Roman" panose="02020603050405020304" pitchFamily="18" charset="0"/>
                    <a:cs typeface="Times New Roman" panose="02020603050405020304" pitchFamily="18" charset="0"/>
                  </a:rPr>
                  <a:t>f</a:t>
                </a:r>
                <a:r>
                  <a:rPr lang="en-US" sz="2000" b="0" kern="0" baseline="-25000" dirty="0">
                    <a:latin typeface="Times New Roman" panose="02020603050405020304" pitchFamily="18" charset="0"/>
                    <a:cs typeface="Times New Roman" panose="02020603050405020304" pitchFamily="18" charset="0"/>
                  </a:rPr>
                  <a:t>0</a:t>
                </a:r>
                <a:r>
                  <a:rPr lang="en-US" sz="2000" b="0" kern="0" dirty="0">
                    <a:latin typeface="Times New Roman" panose="02020603050405020304" pitchFamily="18" charset="0"/>
                    <a:cs typeface="Times New Roman" panose="02020603050405020304" pitchFamily="18" charset="0"/>
                  </a:rPr>
                  <a:t>(·) denote the density functions of </a:t>
                </a:r>
                <a:r>
                  <a:rPr lang="en-US" sz="2000" b="0" i="1" kern="0" dirty="0">
                    <a:latin typeface="Times New Roman" panose="02020603050405020304" pitchFamily="18" charset="0"/>
                    <a:cs typeface="Times New Roman" panose="02020603050405020304" pitchFamily="18" charset="0"/>
                  </a:rPr>
                  <a:t>Y</a:t>
                </a:r>
                <a:r>
                  <a:rPr lang="en-US" sz="2000" b="0" kern="0" dirty="0">
                    <a:latin typeface="Times New Roman" panose="02020603050405020304" pitchFamily="18" charset="0"/>
                    <a:cs typeface="Times New Roman" panose="02020603050405020304" pitchFamily="18" charset="0"/>
                  </a:rPr>
                  <a:t> and </a:t>
                </a:r>
                <a:r>
                  <a:rPr lang="en-US" sz="2000" b="0" i="1" kern="0" dirty="0">
                    <a:latin typeface="Times New Roman" panose="02020603050405020304" pitchFamily="18" charset="0"/>
                    <a:cs typeface="Times New Roman" panose="02020603050405020304" pitchFamily="18" charset="0"/>
                  </a:rPr>
                  <a:t>Y</a:t>
                </a:r>
                <a:r>
                  <a:rPr lang="en-US" sz="2000" b="0" kern="0" baseline="-25000" dirty="0">
                    <a:latin typeface="Times New Roman" panose="02020603050405020304" pitchFamily="18" charset="0"/>
                    <a:cs typeface="Times New Roman" panose="02020603050405020304" pitchFamily="18" charset="0"/>
                  </a:rPr>
                  <a:t>0</a:t>
                </a:r>
                <a:r>
                  <a:rPr lang="en-US" sz="2000" b="0" kern="0" dirty="0">
                    <a:latin typeface="Times New Roman" panose="02020603050405020304" pitchFamily="18" charset="0"/>
                    <a:cs typeface="Times New Roman" panose="02020603050405020304" pitchFamily="18" charset="0"/>
                  </a:rPr>
                  <a:t>, respectively, and </a:t>
                </a:r>
                <a:r>
                  <a:rPr lang="en-US" sz="2000" b="0" i="1" kern="0" dirty="0" err="1">
                    <a:latin typeface="Times New Roman" panose="02020603050405020304" pitchFamily="18" charset="0"/>
                    <a:cs typeface="Times New Roman" panose="02020603050405020304" pitchFamily="18" charset="0"/>
                  </a:rPr>
                  <a:t>y</a:t>
                </a:r>
                <a:r>
                  <a:rPr lang="en-US" sz="2000" b="0" i="1" kern="0" baseline="-25000" dirty="0" err="1">
                    <a:latin typeface="Times New Roman" panose="02020603050405020304" pitchFamily="18" charset="0"/>
                    <a:cs typeface="Times New Roman" panose="02020603050405020304" pitchFamily="18" charset="0"/>
                  </a:rPr>
                  <a:t>r</a:t>
                </a:r>
                <a:r>
                  <a:rPr lang="en-US" sz="2000" b="0" kern="0" dirty="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US" sz="2000" b="0" i="1" kern="0" smtClean="0">
                            <a:latin typeface="Cambria Math"/>
                          </a:rPr>
                        </m:ctrlPr>
                      </m:sSubSupPr>
                      <m:e>
                        <m:r>
                          <a:rPr lang="it-IT" sz="2000" b="0" i="1" kern="0" smtClean="0">
                            <a:latin typeface="Cambria Math" panose="02040503050406030204" pitchFamily="18" charset="0"/>
                          </a:rPr>
                          <m:t>𝐹</m:t>
                        </m:r>
                      </m:e>
                      <m:sub>
                        <m:r>
                          <a:rPr lang="it-IT" sz="2000" b="0" i="1" kern="0" smtClean="0">
                            <a:latin typeface="Cambria Math" panose="02040503050406030204" pitchFamily="18" charset="0"/>
                          </a:rPr>
                          <m:t>0</m:t>
                        </m:r>
                      </m:sub>
                      <m:sup>
                        <m:r>
                          <a:rPr lang="it-IT" sz="2000" b="0" i="1" kern="0" smtClean="0">
                            <a:latin typeface="Cambria Math" panose="02040503050406030204" pitchFamily="18" charset="0"/>
                          </a:rPr>
                          <m:t>−1</m:t>
                        </m:r>
                      </m:sup>
                    </m:sSubSup>
                    <m:r>
                      <a:rPr lang="it-IT" sz="2000" b="0" i="1" kern="0" smtClean="0">
                        <a:latin typeface="Cambria Math" panose="02040503050406030204" pitchFamily="18" charset="0"/>
                      </a:rPr>
                      <m:t>(</m:t>
                    </m:r>
                    <m:r>
                      <a:rPr lang="it-IT" sz="2000" b="0" i="1" kern="0" smtClean="0">
                        <a:latin typeface="Cambria Math" panose="02040503050406030204" pitchFamily="18" charset="0"/>
                      </a:rPr>
                      <m:t>𝑟</m:t>
                    </m:r>
                    <m:r>
                      <a:rPr lang="it-IT" sz="2000" b="0" i="1" kern="0" smtClean="0">
                        <a:latin typeface="Cambria Math" panose="02040503050406030204" pitchFamily="18" charset="0"/>
                      </a:rPr>
                      <m:t>)</m:t>
                    </m:r>
                  </m:oMath>
                </a14:m>
                <a:r>
                  <a:rPr lang="en-US" sz="2000" b="0" kern="0" dirty="0">
                    <a:latin typeface="Times New Roman" panose="02020603050405020304" pitchFamily="18" charset="0"/>
                    <a:cs typeface="Times New Roman" panose="02020603050405020304" pitchFamily="18" charset="0"/>
                  </a:rPr>
                  <a:t> is the quantile function of </a:t>
                </a:r>
                <a:r>
                  <a:rPr lang="en-US" sz="2000" b="0" i="1" kern="0" dirty="0">
                    <a:latin typeface="Times New Roman" panose="02020603050405020304" pitchFamily="18" charset="0"/>
                    <a:cs typeface="Times New Roman" panose="02020603050405020304" pitchFamily="18" charset="0"/>
                  </a:rPr>
                  <a:t>Y</a:t>
                </a:r>
                <a:r>
                  <a:rPr lang="en-US" sz="2000" b="0" kern="0" baseline="-25000" dirty="0">
                    <a:latin typeface="Times New Roman" panose="02020603050405020304" pitchFamily="18" charset="0"/>
                    <a:cs typeface="Times New Roman" panose="02020603050405020304" pitchFamily="18" charset="0"/>
                  </a:rPr>
                  <a:t>0</a:t>
                </a:r>
                <a:r>
                  <a:rPr lang="en-US" sz="2000" b="0" kern="0" dirty="0">
                    <a:latin typeface="Times New Roman" panose="02020603050405020304" pitchFamily="18" charset="0"/>
                    <a:cs typeface="Times New Roman" panose="02020603050405020304" pitchFamily="18" charset="0"/>
                  </a:rPr>
                  <a:t>.</a:t>
                </a:r>
              </a:p>
              <a:p>
                <a:endParaRPr lang="it-IT" sz="2000" b="0" kern="0" dirty="0"/>
              </a:p>
            </p:txBody>
          </p:sp>
        </mc:Choice>
        <mc:Fallback xmlns="">
          <p:sp>
            <p:nvSpPr>
              <p:cNvPr id="6" name="Segnaposto contenuto 6">
                <a:extLst>
                  <a:ext uri="{FF2B5EF4-FFF2-40B4-BE49-F238E27FC236}">
                    <a16:creationId xmlns:a16="http://schemas.microsoft.com/office/drawing/2014/main" id="{23FB324B-86D7-4C1F-BA17-338A3C4966BE}"/>
                  </a:ext>
                </a:extLst>
              </p:cNvPr>
              <p:cNvSpPr txBox="1">
                <a:spLocks noRot="1" noChangeAspect="1" noMove="1" noResize="1" noEditPoints="1" noAdjustHandles="1" noChangeArrowheads="1" noChangeShapeType="1" noTextEdit="1"/>
              </p:cNvSpPr>
              <p:nvPr/>
            </p:nvSpPr>
            <p:spPr>
              <a:xfrm>
                <a:off x="457200" y="1091871"/>
                <a:ext cx="8229600" cy="5148673"/>
              </a:xfrm>
              <a:prstGeom prst="rect">
                <a:avLst/>
              </a:prstGeom>
              <a:blipFill>
                <a:blip r:embed="rId2"/>
                <a:stretch>
                  <a:fillRect l="-741" t="-592" r="-741"/>
                </a:stretch>
              </a:blipFill>
            </p:spPr>
            <p:txBody>
              <a:bodyPr/>
              <a:lstStyle/>
              <a:p>
                <a:r>
                  <a:rPr lang="en-US">
                    <a:noFill/>
                  </a:rPr>
                  <a:t> </a:t>
                </a:r>
              </a:p>
            </p:txBody>
          </p:sp>
        </mc:Fallback>
      </mc:AlternateContent>
    </p:spTree>
    <p:extLst>
      <p:ext uri="{BB962C8B-B14F-4D97-AF65-F5344CB8AC3E}">
        <p14:creationId xmlns:p14="http://schemas.microsoft.com/office/powerpoint/2010/main" val="2495592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D31C59-D5D9-45E3-A1EE-CE2AF8267540}"/>
              </a:ext>
            </a:extLst>
          </p:cNvPr>
          <p:cNvSpPr>
            <a:spLocks noGrp="1"/>
          </p:cNvSpPr>
          <p:nvPr>
            <p:ph type="title"/>
          </p:nvPr>
        </p:nvSpPr>
        <p:spPr/>
        <p:txBody>
          <a:bodyPr/>
          <a:lstStyle/>
          <a:p>
            <a:pPr algn="ctr"/>
            <a:r>
              <a:rPr lang="en-US" sz="3200" dirty="0">
                <a:latin typeface="Times New Roman" panose="02020603050405020304" pitchFamily="18" charset="0"/>
                <a:cs typeface="Times New Roman" panose="02020603050405020304" pitchFamily="18" charset="0"/>
              </a:rPr>
              <a:t>Outline </a:t>
            </a:r>
          </a:p>
        </p:txBody>
      </p:sp>
      <p:sp>
        <p:nvSpPr>
          <p:cNvPr id="3" name="Text Placeholder 2">
            <a:extLst>
              <a:ext uri="{FF2B5EF4-FFF2-40B4-BE49-F238E27FC236}">
                <a16:creationId xmlns:a16="http://schemas.microsoft.com/office/drawing/2014/main" xmlns="" id="{98A9F4FB-D0D0-4B70-A85E-A42068268F6A}"/>
              </a:ext>
            </a:extLst>
          </p:cNvPr>
          <p:cNvSpPr>
            <a:spLocks noGrp="1"/>
          </p:cNvSpPr>
          <p:nvPr>
            <p:ph type="body" sz="quarter" idx="13"/>
          </p:nvPr>
        </p:nvSpPr>
        <p:spPr>
          <a:xfrm>
            <a:off x="349250" y="1913641"/>
            <a:ext cx="8477250" cy="4298776"/>
          </a:xfrm>
        </p:spPr>
        <p:txBody>
          <a:bodyPr/>
          <a:lstStyle/>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Arab World before and after  the Arab Spring</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Absolute vs Relative</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Morocco: 2001-2013</a:t>
            </a:r>
          </a:p>
          <a:p>
            <a:pP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Absolute measures and perception in Morocco: 2001-2013</a:t>
            </a:r>
          </a:p>
          <a:p>
            <a:pPr>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n-US" dirty="0"/>
          </a:p>
        </p:txBody>
      </p:sp>
    </p:spTree>
    <p:extLst>
      <p:ext uri="{BB962C8B-B14F-4D97-AF65-F5344CB8AC3E}">
        <p14:creationId xmlns:p14="http://schemas.microsoft.com/office/powerpoint/2010/main" val="2011093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E680D61-18A9-4470-A793-D88E50E10890}"/>
              </a:ext>
            </a:extLst>
          </p:cNvPr>
          <p:cNvSpPr>
            <a:spLocks noGrp="1"/>
          </p:cNvSpPr>
          <p:nvPr>
            <p:ph type="dt" sz="half" idx="10"/>
          </p:nvPr>
        </p:nvSpPr>
        <p:spPr/>
        <p:txBody>
          <a:bodyPr/>
          <a:lstStyle/>
          <a:p>
            <a:endParaRPr lang="en-US" dirty="0"/>
          </a:p>
        </p:txBody>
      </p:sp>
      <p:sp>
        <p:nvSpPr>
          <p:cNvPr id="5" name="Rectangle 4">
            <a:extLst>
              <a:ext uri="{FF2B5EF4-FFF2-40B4-BE49-F238E27FC236}">
                <a16:creationId xmlns:a16="http://schemas.microsoft.com/office/drawing/2014/main" xmlns="" id="{EF071628-BAE9-4433-92EC-AE83A7EECC03}"/>
              </a:ext>
            </a:extLst>
          </p:cNvPr>
          <p:cNvSpPr/>
          <p:nvPr/>
        </p:nvSpPr>
        <p:spPr>
          <a:xfrm>
            <a:off x="930701" y="325068"/>
            <a:ext cx="7037503" cy="523220"/>
          </a:xfrm>
          <a:prstGeom prst="rect">
            <a:avLst/>
          </a:prstGeom>
        </p:spPr>
        <p:txBody>
          <a:bodyPr wrap="none">
            <a:spAutoFit/>
          </a:bodyPr>
          <a:lstStyle/>
          <a:p>
            <a:pPr algn="ctr" eaLnBrk="0" hangingPunct="0">
              <a:buFont typeface="Arial" charset="0"/>
            </a:pPr>
            <a:r>
              <a:rPr lang="fr-FR" sz="2800" b="0" dirty="0" err="1">
                <a:solidFill>
                  <a:srgbClr val="595959"/>
                </a:solidFill>
                <a:latin typeface="Times New Roman" panose="02020603050405020304" pitchFamily="18" charset="0"/>
                <a:ea typeface="MS PGothic" pitchFamily="34" charset="-128"/>
                <a:cs typeface="Times New Roman" panose="02020603050405020304" pitchFamily="18" charset="0"/>
              </a:rPr>
              <a:t>Absolute</a:t>
            </a:r>
            <a:r>
              <a:rPr lang="fr-FR" sz="2800" b="0" dirty="0">
                <a:solidFill>
                  <a:srgbClr val="595959"/>
                </a:solidFill>
                <a:latin typeface="Times New Roman" panose="02020603050405020304" pitchFamily="18" charset="0"/>
                <a:ea typeface="MS PGothic" pitchFamily="34" charset="-128"/>
                <a:cs typeface="Times New Roman" panose="02020603050405020304" pitchFamily="18" charset="0"/>
              </a:rPr>
              <a:t> </a:t>
            </a:r>
            <a:r>
              <a:rPr lang="fr-FR" sz="2800" b="0" dirty="0" err="1">
                <a:solidFill>
                  <a:srgbClr val="595959"/>
                </a:solidFill>
                <a:latin typeface="Times New Roman" panose="02020603050405020304" pitchFamily="18" charset="0"/>
                <a:ea typeface="MS PGothic" pitchFamily="34" charset="-128"/>
                <a:cs typeface="Times New Roman" panose="02020603050405020304" pitchFamily="18" charset="0"/>
              </a:rPr>
              <a:t>measures</a:t>
            </a:r>
            <a:r>
              <a:rPr lang="fr-FR" sz="2800" b="0" dirty="0">
                <a:solidFill>
                  <a:srgbClr val="595959"/>
                </a:solidFill>
                <a:latin typeface="Times New Roman" panose="02020603050405020304" pitchFamily="18" charset="0"/>
                <a:ea typeface="MS PGothic" pitchFamily="34" charset="-128"/>
                <a:cs typeface="Times New Roman" panose="02020603050405020304" pitchFamily="18" charset="0"/>
              </a:rPr>
              <a:t>: the relative distribution (2) </a:t>
            </a:r>
            <a:endParaRPr lang="en-US" sz="2800" b="0" dirty="0">
              <a:solidFill>
                <a:srgbClr val="595959"/>
              </a:solidFill>
              <a:latin typeface="Times New Roman" panose="02020603050405020304" pitchFamily="18" charset="0"/>
              <a:ea typeface="MS PGothic" pitchFamily="34"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Segnaposto contenuto 6">
                <a:extLst>
                  <a:ext uri="{FF2B5EF4-FFF2-40B4-BE49-F238E27FC236}">
                    <a16:creationId xmlns:a16="http://schemas.microsoft.com/office/drawing/2014/main" xmlns="" id="{23FB324B-86D7-4C1F-BA17-338A3C4966BE}"/>
                  </a:ext>
                </a:extLst>
              </p:cNvPr>
              <p:cNvSpPr txBox="1">
                <a:spLocks/>
              </p:cNvSpPr>
              <p:nvPr/>
            </p:nvSpPr>
            <p:spPr>
              <a:xfrm>
                <a:off x="457200" y="1091871"/>
                <a:ext cx="8229600" cy="5346636"/>
              </a:xfrm>
              <a:prstGeom prst="rect">
                <a:avLst/>
              </a:prstGeom>
            </p:spPr>
            <p:txBody>
              <a:bodyPr>
                <a:noAutofit/>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0">
                  <a:lnSpc>
                    <a:spcPct val="100000"/>
                  </a:lnSpc>
                  <a:spcAft>
                    <a:spcPts val="600"/>
                  </a:spcAft>
                </a:pPr>
                <a:r>
                  <a:rPr lang="en-US" sz="1800" b="0" dirty="0">
                    <a:latin typeface="Times New Roman" panose="02020603050405020304" pitchFamily="18" charset="0"/>
                    <a:cs typeface="Times New Roman" panose="02020603050405020304" pitchFamily="18" charset="0"/>
                  </a:rPr>
                  <a:t>This method offers the possibility to decompose the relative distribution into changes in </a:t>
                </a:r>
                <a:r>
                  <a:rPr lang="en-US" sz="1800" b="0" i="1" dirty="0">
                    <a:latin typeface="Times New Roman" panose="02020603050405020304" pitchFamily="18" charset="0"/>
                    <a:cs typeface="Times New Roman" panose="02020603050405020304" pitchFamily="18" charset="0"/>
                  </a:rPr>
                  <a:t>location </a:t>
                </a:r>
                <a:r>
                  <a:rPr lang="en-US" sz="1800" b="0" dirty="0">
                    <a:latin typeface="Times New Roman" panose="02020603050405020304" pitchFamily="18" charset="0"/>
                    <a:cs typeface="Times New Roman" panose="02020603050405020304" pitchFamily="18" charset="0"/>
                  </a:rPr>
                  <a:t>and changes in </a:t>
                </a:r>
                <a:r>
                  <a:rPr lang="en-US" sz="1800" b="0" i="1" dirty="0">
                    <a:latin typeface="Times New Roman" panose="02020603050405020304" pitchFamily="18" charset="0"/>
                    <a:cs typeface="Times New Roman" panose="02020603050405020304" pitchFamily="18" charset="0"/>
                  </a:rPr>
                  <a:t>shape</a:t>
                </a:r>
                <a:r>
                  <a:rPr lang="en-US" sz="1800" b="0" dirty="0">
                    <a:latin typeface="Times New Roman" panose="02020603050405020304" pitchFamily="18" charset="0"/>
                    <a:cs typeface="Times New Roman" panose="02020603050405020304" pitchFamily="18" charset="0"/>
                  </a:rPr>
                  <a:t>: the </a:t>
                </a:r>
                <a:r>
                  <a:rPr lang="en-US" sz="1800" b="0" i="1" dirty="0">
                    <a:latin typeface="Times New Roman" panose="02020603050405020304" pitchFamily="18" charset="0"/>
                    <a:cs typeface="Times New Roman" panose="02020603050405020304" pitchFamily="18" charset="0"/>
                  </a:rPr>
                  <a:t>location</a:t>
                </a:r>
                <a:r>
                  <a:rPr lang="en-US" sz="1800" b="0" dirty="0">
                    <a:latin typeface="Times New Roman" panose="02020603050405020304" pitchFamily="18" charset="0"/>
                    <a:cs typeface="Times New Roman" panose="02020603050405020304" pitchFamily="18" charset="0"/>
                  </a:rPr>
                  <a:t> component can be attributed to a change in the distribution’s mean or median, while the </a:t>
                </a:r>
                <a:r>
                  <a:rPr lang="en-US" sz="1800" b="0" i="1" dirty="0">
                    <a:latin typeface="Times New Roman" panose="02020603050405020304" pitchFamily="18" charset="0"/>
                    <a:cs typeface="Times New Roman" panose="02020603050405020304" pitchFamily="18" charset="0"/>
                  </a:rPr>
                  <a:t>shape</a:t>
                </a:r>
                <a:r>
                  <a:rPr lang="en-US" sz="1800" b="0" dirty="0">
                    <a:latin typeface="Times New Roman" panose="02020603050405020304" pitchFamily="18" charset="0"/>
                    <a:cs typeface="Times New Roman" panose="02020603050405020304" pitchFamily="18" charset="0"/>
                  </a:rPr>
                  <a:t> component includes differences in variance, asymmetry and/or other distributional characteristics.</a:t>
                </a:r>
                <a:endParaRPr lang="it-IT" sz="1800" b="0" dirty="0">
                  <a:latin typeface="Times New Roman" panose="02020603050405020304" pitchFamily="18" charset="0"/>
                  <a:cs typeface="Times New Roman" panose="02020603050405020304" pitchFamily="18" charset="0"/>
                </a:endParaRPr>
              </a:p>
              <a:p>
                <a:pPr marL="0" indent="0">
                  <a:lnSpc>
                    <a:spcPct val="100000"/>
                  </a:lnSpc>
                  <a:spcBef>
                    <a:spcPts val="600"/>
                  </a:spcBef>
                  <a:spcAft>
                    <a:spcPts val="600"/>
                  </a:spcAft>
                  <a:buNone/>
                </a:pPr>
                <a14:m>
                  <m:oMathPara xmlns:m="http://schemas.openxmlformats.org/officeDocument/2006/math">
                    <m:oMathParaPr>
                      <m:jc m:val="centerGroup"/>
                    </m:oMathParaPr>
                    <m:oMath xmlns:m="http://schemas.openxmlformats.org/officeDocument/2006/math">
                      <m:f>
                        <m:fPr>
                          <m:ctrlPr>
                            <a:rPr lang="it-IT" sz="1800" b="0" i="1">
                              <a:latin typeface="Cambria Math"/>
                            </a:rPr>
                          </m:ctrlPr>
                        </m:fPr>
                        <m:num>
                          <m:r>
                            <a:rPr lang="it-IT" sz="1800" b="0" i="1" smtClean="0">
                              <a:latin typeface="Cambria Math" panose="02040503050406030204" pitchFamily="18" charset="0"/>
                            </a:rPr>
                            <m:t>𝑓</m:t>
                          </m:r>
                          <m:r>
                            <a:rPr lang="it-IT" sz="1800" b="0" i="1" smtClean="0">
                              <a:latin typeface="Cambria Math" panose="02040503050406030204" pitchFamily="18" charset="0"/>
                            </a:rPr>
                            <m:t>(</m:t>
                          </m:r>
                          <m:sSub>
                            <m:sSubPr>
                              <m:ctrlPr>
                                <a:rPr lang="it-IT" sz="1800" b="0" i="1">
                                  <a:latin typeface="Cambria Math"/>
                                </a:rPr>
                              </m:ctrlPr>
                            </m:sSubPr>
                            <m:e>
                              <m:r>
                                <a:rPr lang="it-IT" sz="1800" b="0" i="1" smtClean="0">
                                  <a:latin typeface="Cambria Math" panose="02040503050406030204" pitchFamily="18" charset="0"/>
                                </a:rPr>
                                <m:t>𝑦</m:t>
                              </m:r>
                            </m:e>
                            <m:sub>
                              <m:r>
                                <a:rPr lang="it-IT" sz="1800" b="0" i="1" smtClean="0">
                                  <a:latin typeface="Cambria Math" panose="02040503050406030204" pitchFamily="18" charset="0"/>
                                </a:rPr>
                                <m:t>𝑟</m:t>
                              </m:r>
                            </m:sub>
                          </m:sSub>
                          <m:r>
                            <a:rPr lang="it-IT" sz="1800" b="0" i="1" smtClean="0">
                              <a:latin typeface="Cambria Math" panose="02040503050406030204" pitchFamily="18" charset="0"/>
                            </a:rPr>
                            <m:t>)</m:t>
                          </m:r>
                        </m:num>
                        <m:den>
                          <m:sSub>
                            <m:sSubPr>
                              <m:ctrlPr>
                                <a:rPr lang="it-IT" sz="1800" b="0" i="1">
                                  <a:latin typeface="Cambria Math"/>
                                </a:rPr>
                              </m:ctrlPr>
                            </m:sSubPr>
                            <m:e>
                              <m:r>
                                <a:rPr lang="it-IT" sz="1800" b="0" i="1" smtClean="0">
                                  <a:latin typeface="Cambria Math" panose="02040503050406030204" pitchFamily="18" charset="0"/>
                                </a:rPr>
                                <m:t>𝑓</m:t>
                              </m:r>
                            </m:e>
                            <m:sub>
                              <m:r>
                                <a:rPr lang="it-IT" sz="1800" b="0" i="1" smtClean="0">
                                  <a:latin typeface="Cambria Math" panose="02040503050406030204" pitchFamily="18" charset="0"/>
                                </a:rPr>
                                <m:t>0</m:t>
                              </m:r>
                            </m:sub>
                          </m:sSub>
                          <m:r>
                            <a:rPr lang="it-IT" sz="1800" b="0" i="1" smtClean="0">
                              <a:latin typeface="Cambria Math" panose="02040503050406030204" pitchFamily="18" charset="0"/>
                            </a:rPr>
                            <m:t>(</m:t>
                          </m:r>
                          <m:sSub>
                            <m:sSubPr>
                              <m:ctrlPr>
                                <a:rPr lang="it-IT" sz="1800" b="0" i="1">
                                  <a:latin typeface="Cambria Math"/>
                                </a:rPr>
                              </m:ctrlPr>
                            </m:sSubPr>
                            <m:e>
                              <m:r>
                                <a:rPr lang="it-IT" sz="1800" b="0" i="1" smtClean="0">
                                  <a:latin typeface="Cambria Math" panose="02040503050406030204" pitchFamily="18" charset="0"/>
                                </a:rPr>
                                <m:t>𝑦</m:t>
                              </m:r>
                            </m:e>
                            <m:sub>
                              <m:r>
                                <a:rPr lang="it-IT" sz="1800" b="0" i="1" smtClean="0">
                                  <a:latin typeface="Cambria Math" panose="02040503050406030204" pitchFamily="18" charset="0"/>
                                </a:rPr>
                                <m:t>𝑟</m:t>
                              </m:r>
                            </m:sub>
                          </m:sSub>
                          <m:r>
                            <a:rPr lang="it-IT" sz="1800" b="0" i="1" smtClean="0">
                              <a:latin typeface="Cambria Math" panose="02040503050406030204" pitchFamily="18" charset="0"/>
                            </a:rPr>
                            <m:t>)</m:t>
                          </m:r>
                        </m:den>
                      </m:f>
                      <m:r>
                        <a:rPr lang="it-IT" sz="1800" b="0" i="1" smtClean="0">
                          <a:latin typeface="Cambria Math" panose="02040503050406030204" pitchFamily="18" charset="0"/>
                        </a:rPr>
                        <m:t>=</m:t>
                      </m:r>
                      <m:f>
                        <m:fPr>
                          <m:ctrlPr>
                            <a:rPr lang="it-IT" sz="1800" b="0" i="1">
                              <a:latin typeface="Cambria Math"/>
                            </a:rPr>
                          </m:ctrlPr>
                        </m:fPr>
                        <m:num>
                          <m:sSub>
                            <m:sSubPr>
                              <m:ctrlPr>
                                <a:rPr lang="it-IT" sz="1800" b="0" i="1">
                                  <a:latin typeface="Cambria Math"/>
                                </a:rPr>
                              </m:ctrlPr>
                            </m:sSubPr>
                            <m:e>
                              <m:r>
                                <a:rPr lang="it-IT" sz="1800" b="0" i="1" smtClean="0">
                                  <a:latin typeface="Cambria Math" panose="02040503050406030204" pitchFamily="18" charset="0"/>
                                </a:rPr>
                                <m:t>𝑓</m:t>
                              </m:r>
                            </m:e>
                            <m:sub>
                              <m:r>
                                <a:rPr lang="it-IT" sz="1800" b="0" i="1" smtClean="0">
                                  <a:latin typeface="Cambria Math" panose="02040503050406030204" pitchFamily="18" charset="0"/>
                                </a:rPr>
                                <m:t>0</m:t>
                              </m:r>
                              <m:r>
                                <a:rPr lang="it-IT" sz="1800" b="0" i="1" smtClean="0">
                                  <a:latin typeface="Cambria Math" panose="02040503050406030204" pitchFamily="18" charset="0"/>
                                </a:rPr>
                                <m:t>𝐿</m:t>
                              </m:r>
                            </m:sub>
                          </m:sSub>
                          <m:r>
                            <a:rPr lang="it-IT" sz="1800" b="0" i="1" smtClean="0">
                              <a:latin typeface="Cambria Math" panose="02040503050406030204" pitchFamily="18" charset="0"/>
                            </a:rPr>
                            <m:t>(</m:t>
                          </m:r>
                          <m:sSub>
                            <m:sSubPr>
                              <m:ctrlPr>
                                <a:rPr lang="it-IT" sz="1800" b="0" i="1">
                                  <a:latin typeface="Cambria Math"/>
                                </a:rPr>
                              </m:ctrlPr>
                            </m:sSubPr>
                            <m:e>
                              <m:r>
                                <a:rPr lang="it-IT" sz="1800" b="0" i="1" smtClean="0">
                                  <a:latin typeface="Cambria Math" panose="02040503050406030204" pitchFamily="18" charset="0"/>
                                </a:rPr>
                                <m:t>𝑦</m:t>
                              </m:r>
                            </m:e>
                            <m:sub>
                              <m:r>
                                <a:rPr lang="it-IT" sz="1800" b="0" i="1" smtClean="0">
                                  <a:latin typeface="Cambria Math" panose="02040503050406030204" pitchFamily="18" charset="0"/>
                                </a:rPr>
                                <m:t>𝑟</m:t>
                              </m:r>
                            </m:sub>
                          </m:sSub>
                          <m:r>
                            <a:rPr lang="it-IT" sz="1800" b="0" i="1" smtClean="0">
                              <a:latin typeface="Cambria Math" panose="02040503050406030204" pitchFamily="18" charset="0"/>
                            </a:rPr>
                            <m:t>)</m:t>
                          </m:r>
                        </m:num>
                        <m:den>
                          <m:sSub>
                            <m:sSubPr>
                              <m:ctrlPr>
                                <a:rPr lang="it-IT" sz="1800" b="0" i="1">
                                  <a:latin typeface="Cambria Math"/>
                                </a:rPr>
                              </m:ctrlPr>
                            </m:sSubPr>
                            <m:e>
                              <m:r>
                                <a:rPr lang="it-IT" sz="1800" b="0" i="1" smtClean="0">
                                  <a:latin typeface="Cambria Math" panose="02040503050406030204" pitchFamily="18" charset="0"/>
                                </a:rPr>
                                <m:t>𝑓</m:t>
                              </m:r>
                            </m:e>
                            <m:sub>
                              <m:r>
                                <a:rPr lang="it-IT" sz="1800" b="0" i="1" smtClean="0">
                                  <a:latin typeface="Cambria Math" panose="02040503050406030204" pitchFamily="18" charset="0"/>
                                </a:rPr>
                                <m:t>𝑜</m:t>
                              </m:r>
                            </m:sub>
                          </m:sSub>
                          <m:r>
                            <a:rPr lang="it-IT" sz="1800" b="0" i="1" smtClean="0">
                              <a:latin typeface="Cambria Math" panose="02040503050406030204" pitchFamily="18" charset="0"/>
                            </a:rPr>
                            <m:t>(</m:t>
                          </m:r>
                          <m:sSub>
                            <m:sSubPr>
                              <m:ctrlPr>
                                <a:rPr lang="it-IT" sz="1800" b="0" i="1">
                                  <a:latin typeface="Cambria Math"/>
                                </a:rPr>
                              </m:ctrlPr>
                            </m:sSubPr>
                            <m:e>
                              <m:r>
                                <a:rPr lang="it-IT" sz="1800" b="0" i="1" smtClean="0">
                                  <a:latin typeface="Cambria Math" panose="02040503050406030204" pitchFamily="18" charset="0"/>
                                </a:rPr>
                                <m:t>𝑦</m:t>
                              </m:r>
                            </m:e>
                            <m:sub>
                              <m:r>
                                <a:rPr lang="it-IT" sz="1800" b="0" i="1" smtClean="0">
                                  <a:latin typeface="Cambria Math" panose="02040503050406030204" pitchFamily="18" charset="0"/>
                                </a:rPr>
                                <m:t>𝑟</m:t>
                              </m:r>
                            </m:sub>
                          </m:sSub>
                          <m:r>
                            <a:rPr lang="it-IT" sz="1800" b="0" i="1" smtClean="0">
                              <a:latin typeface="Cambria Math" panose="02040503050406030204" pitchFamily="18" charset="0"/>
                            </a:rPr>
                            <m:t>)</m:t>
                          </m:r>
                        </m:den>
                      </m:f>
                      <m:r>
                        <a:rPr lang="it-IT" sz="1800" b="0" smtClean="0">
                          <a:latin typeface="Cambria Math" panose="02040503050406030204" pitchFamily="18" charset="0"/>
                        </a:rPr>
                        <m:t> </m:t>
                      </m:r>
                      <m:r>
                        <m:rPr>
                          <m:sty m:val="p"/>
                        </m:rPr>
                        <a:rPr lang="it-IT" sz="1800" b="0" smtClean="0">
                          <a:latin typeface="Cambria Math" panose="02040503050406030204" pitchFamily="18" charset="0"/>
                        </a:rPr>
                        <m:t>x</m:t>
                      </m:r>
                      <m:r>
                        <a:rPr lang="it-IT" sz="1800" b="0" smtClean="0">
                          <a:latin typeface="Cambria Math" panose="02040503050406030204" pitchFamily="18" charset="0"/>
                        </a:rPr>
                        <m:t> </m:t>
                      </m:r>
                      <m:f>
                        <m:fPr>
                          <m:ctrlPr>
                            <a:rPr lang="it-IT" sz="1800" b="0" i="1">
                              <a:latin typeface="Cambria Math"/>
                            </a:rPr>
                          </m:ctrlPr>
                        </m:fPr>
                        <m:num>
                          <m:r>
                            <a:rPr lang="it-IT" sz="1800" b="0" i="1" smtClean="0">
                              <a:latin typeface="Cambria Math" panose="02040503050406030204" pitchFamily="18" charset="0"/>
                            </a:rPr>
                            <m:t>𝑓</m:t>
                          </m:r>
                          <m:r>
                            <a:rPr lang="it-IT" sz="1800" b="0" i="1" smtClean="0">
                              <a:latin typeface="Cambria Math" panose="02040503050406030204" pitchFamily="18" charset="0"/>
                            </a:rPr>
                            <m:t>(</m:t>
                          </m:r>
                          <m:sSub>
                            <m:sSubPr>
                              <m:ctrlPr>
                                <a:rPr lang="it-IT" sz="1800" b="0" i="1">
                                  <a:latin typeface="Cambria Math"/>
                                </a:rPr>
                              </m:ctrlPr>
                            </m:sSubPr>
                            <m:e>
                              <m:r>
                                <a:rPr lang="it-IT" sz="1800" b="0" i="1" smtClean="0">
                                  <a:latin typeface="Cambria Math" panose="02040503050406030204" pitchFamily="18" charset="0"/>
                                </a:rPr>
                                <m:t>𝑦</m:t>
                              </m:r>
                            </m:e>
                            <m:sub>
                              <m:r>
                                <a:rPr lang="it-IT" sz="1800" b="0" i="1" smtClean="0">
                                  <a:latin typeface="Cambria Math" panose="02040503050406030204" pitchFamily="18" charset="0"/>
                                </a:rPr>
                                <m:t>𝑟</m:t>
                              </m:r>
                            </m:sub>
                          </m:sSub>
                          <m:r>
                            <a:rPr lang="it-IT" sz="1800" b="0" i="1" smtClean="0">
                              <a:latin typeface="Cambria Math" panose="02040503050406030204" pitchFamily="18" charset="0"/>
                            </a:rPr>
                            <m:t>)</m:t>
                          </m:r>
                        </m:num>
                        <m:den>
                          <m:sSub>
                            <m:sSubPr>
                              <m:ctrlPr>
                                <a:rPr lang="it-IT" sz="1800" b="0" i="1">
                                  <a:latin typeface="Cambria Math"/>
                                </a:rPr>
                              </m:ctrlPr>
                            </m:sSubPr>
                            <m:e>
                              <m:r>
                                <a:rPr lang="it-IT" sz="1800" b="0" i="1" smtClean="0">
                                  <a:latin typeface="Cambria Math" panose="02040503050406030204" pitchFamily="18" charset="0"/>
                                </a:rPr>
                                <m:t>𝑓</m:t>
                              </m:r>
                            </m:e>
                            <m:sub>
                              <m:r>
                                <a:rPr lang="it-IT" sz="1800" b="0" i="1" smtClean="0">
                                  <a:latin typeface="Cambria Math" panose="02040503050406030204" pitchFamily="18" charset="0"/>
                                </a:rPr>
                                <m:t>𝑜𝐿</m:t>
                              </m:r>
                            </m:sub>
                          </m:sSub>
                          <m:r>
                            <a:rPr lang="it-IT" sz="1800" b="0" i="1" smtClean="0">
                              <a:latin typeface="Cambria Math" panose="02040503050406030204" pitchFamily="18" charset="0"/>
                            </a:rPr>
                            <m:t>(</m:t>
                          </m:r>
                          <m:sSub>
                            <m:sSubPr>
                              <m:ctrlPr>
                                <a:rPr lang="it-IT" sz="1800" b="0" i="1">
                                  <a:latin typeface="Cambria Math"/>
                                </a:rPr>
                              </m:ctrlPr>
                            </m:sSubPr>
                            <m:e>
                              <m:r>
                                <a:rPr lang="it-IT" sz="1800" b="0" i="1" smtClean="0">
                                  <a:latin typeface="Cambria Math" panose="02040503050406030204" pitchFamily="18" charset="0"/>
                                </a:rPr>
                                <m:t>𝑦</m:t>
                              </m:r>
                            </m:e>
                            <m:sub>
                              <m:r>
                                <a:rPr lang="it-IT" sz="1800" b="0" i="1" smtClean="0">
                                  <a:latin typeface="Cambria Math" panose="02040503050406030204" pitchFamily="18" charset="0"/>
                                </a:rPr>
                                <m:t>𝑟</m:t>
                              </m:r>
                            </m:sub>
                          </m:sSub>
                          <m:r>
                            <a:rPr lang="it-IT" sz="1800" b="0" i="1" smtClean="0">
                              <a:latin typeface="Cambria Math" panose="02040503050406030204" pitchFamily="18" charset="0"/>
                            </a:rPr>
                            <m:t>)</m:t>
                          </m:r>
                        </m:den>
                      </m:f>
                    </m:oMath>
                  </m:oMathPara>
                </a14:m>
                <a:endParaRPr lang="it-IT" sz="1800" b="0" i="1" dirty="0">
                  <a:latin typeface="Times New Roman" panose="02020603050405020304" pitchFamily="18" charset="0"/>
                  <a:cs typeface="Times New Roman" panose="02020603050405020304" pitchFamily="18" charset="0"/>
                </a:endParaRPr>
              </a:p>
              <a:p>
                <a:pPr marL="0">
                  <a:lnSpc>
                    <a:spcPct val="100000"/>
                  </a:lnSpc>
                </a:pPr>
                <a14:m>
                  <m:oMath xmlns:m="http://schemas.openxmlformats.org/officeDocument/2006/math">
                    <m:sSub>
                      <m:sSubPr>
                        <m:ctrlPr>
                          <a:rPr lang="it-IT" sz="1800" b="0" i="1">
                            <a:latin typeface="Cambria Math"/>
                          </a:rPr>
                        </m:ctrlPr>
                      </m:sSubPr>
                      <m:e>
                        <m:r>
                          <a:rPr lang="en-US" sz="1800" b="0" i="1" smtClean="0">
                            <a:latin typeface="Cambria Math" panose="02040503050406030204" pitchFamily="18" charset="0"/>
                          </a:rPr>
                          <m:t>𝑦</m:t>
                        </m:r>
                      </m:e>
                      <m:sub>
                        <m:r>
                          <a:rPr lang="en-US" sz="1800" b="0" i="1" smtClean="0">
                            <a:latin typeface="Cambria Math" panose="02040503050406030204" pitchFamily="18" charset="0"/>
                          </a:rPr>
                          <m:t>0</m:t>
                        </m:r>
                        <m:r>
                          <a:rPr lang="en-US" sz="1800" b="0" i="1" smtClean="0">
                            <a:latin typeface="Cambria Math" panose="02040503050406030204" pitchFamily="18" charset="0"/>
                          </a:rPr>
                          <m:t>𝐿</m:t>
                        </m:r>
                      </m:sub>
                    </m:sSub>
                  </m:oMath>
                </a14:m>
                <a:r>
                  <a:rPr lang="en-US" sz="1800" b="0" dirty="0">
                    <a:latin typeface="Times New Roman" panose="02020603050405020304" pitchFamily="18" charset="0"/>
                    <a:cs typeface="Times New Roman" panose="02020603050405020304" pitchFamily="18" charset="0"/>
                  </a:rPr>
                  <a:t> is a counter-factual distribution with the same shape as the reference distribution but with the median of the comparison distribution.</a:t>
                </a:r>
                <a:endParaRPr lang="it-IT" sz="1800" b="0" dirty="0">
                  <a:latin typeface="Times New Roman" panose="02020603050405020304" pitchFamily="18" charset="0"/>
                  <a:cs typeface="Times New Roman" panose="02020603050405020304" pitchFamily="18" charset="0"/>
                </a:endParaRPr>
              </a:p>
              <a:p>
                <a:pPr marL="0">
                  <a:lnSpc>
                    <a:spcPct val="100000"/>
                  </a:lnSpc>
                  <a:spcAft>
                    <a:spcPts val="600"/>
                  </a:spcAft>
                </a:pPr>
                <a:r>
                  <a:rPr lang="en-US" sz="1800" b="0" dirty="0">
                    <a:latin typeface="Times New Roman" panose="02020603050405020304" pitchFamily="18" charset="0"/>
                    <a:cs typeface="Times New Roman" panose="02020603050405020304" pitchFamily="18" charset="0"/>
                  </a:rPr>
                  <a:t>The relative distribution approach includes a </a:t>
                </a:r>
                <a:r>
                  <a:rPr lang="en-US" sz="1800" b="0" i="1" dirty="0">
                    <a:latin typeface="Times New Roman" panose="02020603050405020304" pitchFamily="18" charset="0"/>
                    <a:cs typeface="Times New Roman" panose="02020603050405020304" pitchFamily="18" charset="0"/>
                  </a:rPr>
                  <a:t>median relative polarization index</a:t>
                </a:r>
                <a:r>
                  <a:rPr lang="en-US" sz="1800" b="0" dirty="0">
                    <a:latin typeface="Times New Roman" panose="02020603050405020304" pitchFamily="18" charset="0"/>
                    <a:cs typeface="Times New Roman" panose="02020603050405020304" pitchFamily="18" charset="0"/>
                  </a:rPr>
                  <a:t>, which is a measure showing how the comparison distribution is more polarized than the reference one:</a:t>
                </a:r>
              </a:p>
              <a:p>
                <a:pPr marL="0" indent="0">
                  <a:lnSpc>
                    <a:spcPct val="100000"/>
                  </a:lnSpc>
                  <a:buNone/>
                </a:pPr>
                <a14:m>
                  <m:oMathPara xmlns:m="http://schemas.openxmlformats.org/officeDocument/2006/math">
                    <m:oMathParaPr>
                      <m:jc m:val="centerGroup"/>
                    </m:oMathParaPr>
                    <m:oMath xmlns:m="http://schemas.openxmlformats.org/officeDocument/2006/math">
                      <m:r>
                        <a:rPr lang="it-IT" sz="1800" b="0" i="1" smtClean="0">
                          <a:latin typeface="Cambria Math" panose="02040503050406030204" pitchFamily="18" charset="0"/>
                        </a:rPr>
                        <m:t>𝑀𝑅𝑃</m:t>
                      </m:r>
                      <m:r>
                        <a:rPr lang="it-IT" sz="1800" b="0" i="1" smtClean="0">
                          <a:latin typeface="Cambria Math" panose="02040503050406030204" pitchFamily="18" charset="0"/>
                        </a:rPr>
                        <m:t>=</m:t>
                      </m:r>
                      <m:f>
                        <m:fPr>
                          <m:ctrlPr>
                            <a:rPr lang="it-IT" sz="1800" b="0" i="1">
                              <a:latin typeface="Cambria Math"/>
                            </a:rPr>
                          </m:ctrlPr>
                        </m:fPr>
                        <m:num>
                          <m:r>
                            <a:rPr lang="it-IT" sz="1800" b="0" i="1" smtClean="0">
                              <a:latin typeface="Cambria Math" panose="02040503050406030204" pitchFamily="18" charset="0"/>
                            </a:rPr>
                            <m:t>4</m:t>
                          </m:r>
                        </m:num>
                        <m:den>
                          <m:r>
                            <a:rPr lang="it-IT" sz="1800" b="0" i="1" smtClean="0">
                              <a:latin typeface="Cambria Math" panose="02040503050406030204" pitchFamily="18" charset="0"/>
                            </a:rPr>
                            <m:t>𝑛</m:t>
                          </m:r>
                        </m:den>
                      </m:f>
                      <m:r>
                        <a:rPr lang="it-IT" sz="1800" b="0" i="1" smtClean="0">
                          <a:latin typeface="Cambria Math" panose="02040503050406030204" pitchFamily="18" charset="0"/>
                        </a:rPr>
                        <m:t>(</m:t>
                      </m:r>
                      <m:nary>
                        <m:naryPr>
                          <m:chr m:val="∑"/>
                          <m:ctrlPr>
                            <a:rPr lang="it-IT" sz="1800" b="0" i="1">
                              <a:latin typeface="Cambria Math"/>
                            </a:rPr>
                          </m:ctrlPr>
                        </m:naryPr>
                        <m:sub>
                          <m:r>
                            <m:rPr>
                              <m:brk m:alnAt="23"/>
                            </m:rPr>
                            <a:rPr lang="it-IT" sz="1800" b="0" i="1" smtClean="0">
                              <a:latin typeface="Cambria Math" panose="02040503050406030204" pitchFamily="18" charset="0"/>
                            </a:rPr>
                            <m:t>𝑖</m:t>
                          </m:r>
                          <m:r>
                            <a:rPr lang="it-IT" sz="1800" b="0" i="1" smtClean="0">
                              <a:latin typeface="Cambria Math" panose="02040503050406030204" pitchFamily="18" charset="0"/>
                            </a:rPr>
                            <m:t>=1</m:t>
                          </m:r>
                        </m:sub>
                        <m:sup>
                          <m:r>
                            <a:rPr lang="it-IT" sz="1800" b="0" i="1" smtClean="0">
                              <a:latin typeface="Cambria Math" panose="02040503050406030204" pitchFamily="18" charset="0"/>
                            </a:rPr>
                            <m:t>𝑛</m:t>
                          </m:r>
                        </m:sup>
                        <m:e>
                          <m:d>
                            <m:dPr>
                              <m:begChr m:val="|"/>
                              <m:endChr m:val="|"/>
                              <m:ctrlPr>
                                <a:rPr lang="it-IT" sz="1800" b="0" i="1">
                                  <a:latin typeface="Cambria Math"/>
                                </a:rPr>
                              </m:ctrlPr>
                            </m:dPr>
                            <m:e>
                              <m:sSub>
                                <m:sSubPr>
                                  <m:ctrlPr>
                                    <a:rPr lang="it-IT" sz="1800" b="0" i="1">
                                      <a:latin typeface="Cambria Math"/>
                                    </a:rPr>
                                  </m:ctrlPr>
                                </m:sSubPr>
                                <m:e>
                                  <m:r>
                                    <a:rPr lang="it-IT" sz="1800" b="0" i="1" smtClean="0">
                                      <a:latin typeface="Cambria Math" panose="02040503050406030204" pitchFamily="18" charset="0"/>
                                    </a:rPr>
                                    <m:t>𝑟</m:t>
                                  </m:r>
                                </m:e>
                                <m:sub>
                                  <m:r>
                                    <a:rPr lang="it-IT" sz="1800" b="0" i="1" smtClean="0">
                                      <a:latin typeface="Cambria Math" panose="02040503050406030204" pitchFamily="18" charset="0"/>
                                    </a:rPr>
                                    <m:t>𝑖</m:t>
                                  </m:r>
                                </m:sub>
                              </m:sSub>
                              <m:r>
                                <a:rPr lang="it-IT" sz="1800" b="0" i="1" smtClean="0">
                                  <a:latin typeface="Cambria Math" panose="02040503050406030204" pitchFamily="18" charset="0"/>
                                </a:rPr>
                                <m:t>−</m:t>
                              </m:r>
                              <m:f>
                                <m:fPr>
                                  <m:ctrlPr>
                                    <a:rPr lang="it-IT" sz="1800" b="0" i="1">
                                      <a:latin typeface="Cambria Math"/>
                                    </a:rPr>
                                  </m:ctrlPr>
                                </m:fPr>
                                <m:num>
                                  <m:r>
                                    <a:rPr lang="it-IT" sz="1800" b="0" i="1" smtClean="0">
                                      <a:latin typeface="Cambria Math" panose="02040503050406030204" pitchFamily="18" charset="0"/>
                                    </a:rPr>
                                    <m:t>1</m:t>
                                  </m:r>
                                </m:num>
                                <m:den>
                                  <m:r>
                                    <a:rPr lang="it-IT" sz="1800" b="0" i="1" smtClean="0">
                                      <a:latin typeface="Cambria Math" panose="02040503050406030204" pitchFamily="18" charset="0"/>
                                    </a:rPr>
                                    <m:t>2</m:t>
                                  </m:r>
                                </m:den>
                              </m:f>
                            </m:e>
                          </m:d>
                          <m:r>
                            <a:rPr lang="it-IT" sz="1800" b="0" i="1" smtClean="0">
                              <a:latin typeface="Cambria Math" panose="02040503050406030204" pitchFamily="18" charset="0"/>
                            </a:rPr>
                            <m:t>)−1</m:t>
                          </m:r>
                        </m:e>
                      </m:nary>
                    </m:oMath>
                  </m:oMathPara>
                </a14:m>
                <a:endParaRPr lang="en-US" sz="1800" b="0" dirty="0">
                  <a:latin typeface="Times New Roman" panose="02020603050405020304" pitchFamily="18" charset="0"/>
                  <a:cs typeface="Times New Roman" panose="02020603050405020304" pitchFamily="18" charset="0"/>
                </a:endParaRPr>
              </a:p>
              <a:p>
                <a:pPr marL="0">
                  <a:lnSpc>
                    <a:spcPct val="100000"/>
                  </a:lnSpc>
                  <a:spcBef>
                    <a:spcPts val="1200"/>
                  </a:spcBef>
                </a:pPr>
                <a:r>
                  <a:rPr lang="en-US" sz="1800" b="0" dirty="0">
                    <a:latin typeface="Times New Roman" panose="02020603050405020304" pitchFamily="18" charset="0"/>
                    <a:cs typeface="Times New Roman" panose="02020603050405020304" pitchFamily="18" charset="0"/>
                  </a:rPr>
                  <a:t>The MRP index can be decomposed into the contributions from the lower and upper tails of the distribution (Handcock and Morris, 1999). </a:t>
                </a:r>
              </a:p>
              <a:p>
                <a:endParaRPr lang="it-IT" sz="2000" b="0" kern="0" dirty="0"/>
              </a:p>
            </p:txBody>
          </p:sp>
        </mc:Choice>
        <mc:Fallback xmlns="">
          <p:sp>
            <p:nvSpPr>
              <p:cNvPr id="6" name="Segnaposto contenuto 6">
                <a:extLst>
                  <a:ext uri="{FF2B5EF4-FFF2-40B4-BE49-F238E27FC236}">
                    <a16:creationId xmlns:a16="http://schemas.microsoft.com/office/drawing/2014/main" id="{23FB324B-86D7-4C1F-BA17-338A3C4966BE}"/>
                  </a:ext>
                </a:extLst>
              </p:cNvPr>
              <p:cNvSpPr txBox="1">
                <a:spLocks noRot="1" noChangeAspect="1" noMove="1" noResize="1" noEditPoints="1" noAdjustHandles="1" noChangeArrowheads="1" noChangeShapeType="1" noTextEdit="1"/>
              </p:cNvSpPr>
              <p:nvPr/>
            </p:nvSpPr>
            <p:spPr>
              <a:xfrm>
                <a:off x="457200" y="1091871"/>
                <a:ext cx="8229600" cy="5346636"/>
              </a:xfrm>
              <a:prstGeom prst="rect">
                <a:avLst/>
              </a:prstGeom>
              <a:blipFill>
                <a:blip r:embed="rId2"/>
                <a:stretch>
                  <a:fillRect l="-593" t="-570" r="-1111" b="-342"/>
                </a:stretch>
              </a:blipFill>
            </p:spPr>
            <p:txBody>
              <a:bodyPr/>
              <a:lstStyle/>
              <a:p>
                <a:r>
                  <a:rPr lang="en-US">
                    <a:noFill/>
                  </a:rPr>
                  <a:t> </a:t>
                </a:r>
              </a:p>
            </p:txBody>
          </p:sp>
        </mc:Fallback>
      </mc:AlternateContent>
    </p:spTree>
    <p:extLst>
      <p:ext uri="{BB962C8B-B14F-4D97-AF65-F5344CB8AC3E}">
        <p14:creationId xmlns:p14="http://schemas.microsoft.com/office/powerpoint/2010/main" val="4166559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magine 7">
            <a:extLst>
              <a:ext uri="{FF2B5EF4-FFF2-40B4-BE49-F238E27FC236}">
                <a16:creationId xmlns:a16="http://schemas.microsoft.com/office/drawing/2014/main" xmlns="" id="{36C35893-4443-456F-B625-DF4A19EDD422}"/>
              </a:ext>
            </a:extLst>
          </p:cNvPr>
          <p:cNvPicPr>
            <a:picLocks noGrp="1" noChangeAspect="1"/>
          </p:cNvPicPr>
          <p:nvPr>
            <p:ph idx="1"/>
          </p:nvPr>
        </p:nvPicPr>
        <p:blipFill>
          <a:blip r:embed="rId2"/>
          <a:stretch>
            <a:fillRect/>
          </a:stretch>
        </p:blipFill>
        <p:spPr>
          <a:xfrm>
            <a:off x="433634" y="1432874"/>
            <a:ext cx="8192154" cy="4653602"/>
          </a:xfrm>
          <a:prstGeom prst="rect">
            <a:avLst/>
          </a:prstGeom>
        </p:spPr>
      </p:pic>
      <p:sp>
        <p:nvSpPr>
          <p:cNvPr id="4" name="Date Placeholder 3">
            <a:extLst>
              <a:ext uri="{FF2B5EF4-FFF2-40B4-BE49-F238E27FC236}">
                <a16:creationId xmlns:a16="http://schemas.microsoft.com/office/drawing/2014/main" xmlns="" id="{6F3849D7-C1E8-4F4B-8097-4E53D9BCD38C}"/>
              </a:ext>
            </a:extLst>
          </p:cNvPr>
          <p:cNvSpPr>
            <a:spLocks noGrp="1"/>
          </p:cNvSpPr>
          <p:nvPr>
            <p:ph type="dt" sz="half" idx="10"/>
          </p:nvPr>
        </p:nvSpPr>
        <p:spPr/>
        <p:txBody>
          <a:bodyPr/>
          <a:lstStyle/>
          <a:p>
            <a:endParaRPr lang="en-US" dirty="0"/>
          </a:p>
        </p:txBody>
      </p:sp>
      <p:sp>
        <p:nvSpPr>
          <p:cNvPr id="17" name="Slide Number Placeholder 3">
            <a:extLst>
              <a:ext uri="{FF2B5EF4-FFF2-40B4-BE49-F238E27FC236}">
                <a16:creationId xmlns:a16="http://schemas.microsoft.com/office/drawing/2014/main" xmlns="" id="{154FB1BB-89AF-46AA-B014-94710E8DAA65}"/>
              </a:ext>
            </a:extLst>
          </p:cNvPr>
          <p:cNvSpPr>
            <a:spLocks noGrp="1"/>
          </p:cNvSpPr>
          <p:nvPr>
            <p:ph type="sldNum" sz="quarter" idx="12"/>
          </p:nvPr>
        </p:nvSpPr>
        <p:spPr/>
        <p:txBody>
          <a:bodyPr/>
          <a:lstStyle/>
          <a:p>
            <a:fld id="{D73B7D28-FA51-45C2-87F2-37E7B45AFF77}" type="slidenum">
              <a:rPr lang="en-US" smtClean="0"/>
              <a:pPr/>
              <a:t>21</a:t>
            </a:fld>
            <a:endParaRPr lang="en-US" dirty="0"/>
          </a:p>
        </p:txBody>
      </p:sp>
      <p:sp>
        <p:nvSpPr>
          <p:cNvPr id="2" name="Title 1">
            <a:extLst>
              <a:ext uri="{FF2B5EF4-FFF2-40B4-BE49-F238E27FC236}">
                <a16:creationId xmlns:a16="http://schemas.microsoft.com/office/drawing/2014/main" xmlns="" id="{D6D78FFD-CE06-4611-AED6-2D027AC1DD12}"/>
              </a:ext>
            </a:extLst>
          </p:cNvPr>
          <p:cNvSpPr>
            <a:spLocks noGrp="1"/>
          </p:cNvSpPr>
          <p:nvPr>
            <p:ph type="title"/>
          </p:nvPr>
        </p:nvSpPr>
        <p:spPr/>
        <p:txBody>
          <a:bodyPr>
            <a:normAutofit/>
          </a:bodyPr>
          <a:lstStyle/>
          <a:p>
            <a:pPr algn="ctr"/>
            <a:r>
              <a:rPr lang="fr-FR" sz="3200" dirty="0" err="1">
                <a:latin typeface="Times New Roman" panose="02020603050405020304" pitchFamily="18" charset="0"/>
                <a:cs typeface="Times New Roman" panose="02020603050405020304" pitchFamily="18" charset="0"/>
              </a:rPr>
              <a:t>Absolute</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measures</a:t>
            </a:r>
            <a:r>
              <a:rPr lang="fr-FR" sz="3200" dirty="0">
                <a:latin typeface="Times New Roman" panose="02020603050405020304" pitchFamily="18" charset="0"/>
                <a:cs typeface="Times New Roman" panose="02020603050405020304" pitchFamily="18" charset="0"/>
              </a:rPr>
              <a:t>: the relative distribution (3) </a:t>
            </a:r>
          </a:p>
        </p:txBody>
      </p:sp>
    </p:spTree>
    <p:extLst>
      <p:ext uri="{BB962C8B-B14F-4D97-AF65-F5344CB8AC3E}">
        <p14:creationId xmlns:p14="http://schemas.microsoft.com/office/powerpoint/2010/main" val="73645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7978AE-D24A-4A22-A635-C18E360B9658}"/>
              </a:ext>
            </a:extLst>
          </p:cNvPr>
          <p:cNvSpPr>
            <a:spLocks noGrp="1"/>
          </p:cNvSpPr>
          <p:nvPr>
            <p:ph type="title"/>
          </p:nvPr>
        </p:nvSpPr>
        <p:spPr/>
        <p:txBody>
          <a:bodyPr>
            <a:normAutofit/>
          </a:bodyPr>
          <a:lstStyle/>
          <a:p>
            <a:pPr algn="ctr"/>
            <a:r>
              <a:rPr lang="en-US" sz="3200" dirty="0">
                <a:latin typeface="Times New Roman" panose="02020603050405020304" pitchFamily="18" charset="0"/>
                <a:cs typeface="Times New Roman" panose="02020603050405020304" pitchFamily="18" charset="0"/>
              </a:rPr>
              <a:t>Consumption in Morocco: 2001-2013</a:t>
            </a:r>
          </a:p>
        </p:txBody>
      </p:sp>
      <p:sp>
        <p:nvSpPr>
          <p:cNvPr id="3" name="Text Placeholder 2">
            <a:extLst>
              <a:ext uri="{FF2B5EF4-FFF2-40B4-BE49-F238E27FC236}">
                <a16:creationId xmlns:a16="http://schemas.microsoft.com/office/drawing/2014/main" xmlns="" id="{920E8628-8FA9-4847-A31B-7684306AC8DE}"/>
              </a:ext>
            </a:extLst>
          </p:cNvPr>
          <p:cNvSpPr>
            <a:spLocks noGrp="1"/>
          </p:cNvSpPr>
          <p:nvPr>
            <p:ph type="body" idx="1"/>
          </p:nvPr>
        </p:nvSpPr>
        <p:spPr/>
        <p:txBody>
          <a:bodyPr>
            <a:normAutofit lnSpcReduction="10000"/>
          </a:bodyPr>
          <a:lstStyle/>
          <a:p>
            <a:pPr algn="ctr"/>
            <a:r>
              <a:rPr lang="en-US" dirty="0"/>
              <a:t>Kernel densities: 2001-2013 </a:t>
            </a:r>
          </a:p>
        </p:txBody>
      </p:sp>
      <p:sp>
        <p:nvSpPr>
          <p:cNvPr id="5" name="Text Placeholder 4">
            <a:extLst>
              <a:ext uri="{FF2B5EF4-FFF2-40B4-BE49-F238E27FC236}">
                <a16:creationId xmlns:a16="http://schemas.microsoft.com/office/drawing/2014/main" xmlns="" id="{A03D61DA-0A52-4F42-99AB-876DEB6277F7}"/>
              </a:ext>
            </a:extLst>
          </p:cNvPr>
          <p:cNvSpPr>
            <a:spLocks noGrp="1"/>
          </p:cNvSpPr>
          <p:nvPr>
            <p:ph type="body" sz="half" idx="3"/>
          </p:nvPr>
        </p:nvSpPr>
        <p:spPr/>
        <p:txBody>
          <a:bodyPr/>
          <a:lstStyle/>
          <a:p>
            <a:pPr algn="ctr"/>
            <a:r>
              <a:rPr lang="en-US" dirty="0"/>
              <a:t>Overall</a:t>
            </a:r>
          </a:p>
        </p:txBody>
      </p:sp>
      <p:pic>
        <p:nvPicPr>
          <p:cNvPr id="7" name="Content Placeholder 6">
            <a:extLst>
              <a:ext uri="{FF2B5EF4-FFF2-40B4-BE49-F238E27FC236}">
                <a16:creationId xmlns:a16="http://schemas.microsoft.com/office/drawing/2014/main" xmlns="" id="{8B1166FC-1EAA-4333-A8E0-D6010A43DEA7}"/>
              </a:ext>
            </a:extLst>
          </p:cNvPr>
          <p:cNvPicPr>
            <a:picLocks noGrp="1" noChangeAspect="1"/>
          </p:cNvPicPr>
          <p:nvPr>
            <p:ph sz="quarter" idx="2"/>
          </p:nvPr>
        </p:nvPicPr>
        <p:blipFill>
          <a:blip r:embed="rId2"/>
          <a:stretch>
            <a:fillRect/>
          </a:stretch>
        </p:blipFill>
        <p:spPr>
          <a:xfrm>
            <a:off x="663615" y="2736056"/>
            <a:ext cx="3800794" cy="2763441"/>
          </a:xfrm>
          <a:prstGeom prst="rect">
            <a:avLst/>
          </a:prstGeom>
        </p:spPr>
      </p:pic>
      <p:pic>
        <p:nvPicPr>
          <p:cNvPr id="8" name="Content Placeholder 7">
            <a:extLst>
              <a:ext uri="{FF2B5EF4-FFF2-40B4-BE49-F238E27FC236}">
                <a16:creationId xmlns:a16="http://schemas.microsoft.com/office/drawing/2014/main" xmlns="" id="{DCD7DFA4-0A2B-42E4-BDDC-F62066BC32B0}"/>
              </a:ext>
            </a:extLst>
          </p:cNvPr>
          <p:cNvPicPr>
            <a:picLocks noGrp="1" noChangeAspect="1"/>
          </p:cNvPicPr>
          <p:nvPr>
            <p:ph sz="quarter" idx="4"/>
          </p:nvPr>
        </p:nvPicPr>
        <p:blipFill>
          <a:blip r:embed="rId3"/>
          <a:stretch>
            <a:fillRect/>
          </a:stretch>
        </p:blipFill>
        <p:spPr>
          <a:xfrm>
            <a:off x="4672449" y="2736056"/>
            <a:ext cx="3800794" cy="2763441"/>
          </a:xfrm>
          <a:prstGeom prst="rect">
            <a:avLst/>
          </a:prstGeom>
        </p:spPr>
      </p:pic>
      <p:sp>
        <p:nvSpPr>
          <p:cNvPr id="9" name="Slide Number Placeholder 3">
            <a:extLst>
              <a:ext uri="{FF2B5EF4-FFF2-40B4-BE49-F238E27FC236}">
                <a16:creationId xmlns:a16="http://schemas.microsoft.com/office/drawing/2014/main" xmlns="" id="{F81B10D5-D99A-4816-8AD8-4E522C699B7C}"/>
              </a:ext>
            </a:extLst>
          </p:cNvPr>
          <p:cNvSpPr>
            <a:spLocks noGrp="1"/>
          </p:cNvSpPr>
          <p:nvPr>
            <p:ph type="sldNum" sz="quarter" idx="12"/>
          </p:nvPr>
        </p:nvSpPr>
        <p:spPr>
          <a:xfrm>
            <a:off x="357188" y="6350000"/>
            <a:ext cx="552450" cy="358775"/>
          </a:xfrm>
        </p:spPr>
        <p:txBody>
          <a:bodyPr/>
          <a:lstStyle/>
          <a:p>
            <a:fld id="{D73B7D28-FA51-45C2-87F2-37E7B45AFF77}" type="slidenum">
              <a:rPr lang="en-US" sz="1100" b="0" smtClean="0">
                <a:latin typeface="Arial" panose="020B0604020202020204" pitchFamily="34" charset="0"/>
                <a:cs typeface="Arial" panose="020B0604020202020204" pitchFamily="34" charset="0"/>
              </a:rPr>
              <a:pPr/>
              <a:t>22</a:t>
            </a:fld>
            <a:endParaRPr lang="en-US" sz="11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0036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7978AE-D24A-4A22-A635-C18E360B9658}"/>
              </a:ext>
            </a:extLst>
          </p:cNvPr>
          <p:cNvSpPr>
            <a:spLocks noGrp="1"/>
          </p:cNvSpPr>
          <p:nvPr>
            <p:ph type="title"/>
          </p:nvPr>
        </p:nvSpPr>
        <p:spPr/>
        <p:txBody>
          <a:bodyPr>
            <a:normAutofit/>
          </a:bodyPr>
          <a:lstStyle/>
          <a:p>
            <a:pPr algn="ctr"/>
            <a:r>
              <a:rPr lang="fr-FR" sz="3200" dirty="0" err="1">
                <a:latin typeface="Times New Roman" panose="02020603050405020304" pitchFamily="18" charset="0"/>
                <a:cs typeface="Times New Roman" panose="02020603050405020304" pitchFamily="18" charset="0"/>
              </a:rPr>
              <a:t>Decomposition</a:t>
            </a:r>
            <a:r>
              <a:rPr lang="fr-FR" sz="3200" dirty="0">
                <a:latin typeface="Times New Roman" panose="02020603050405020304" pitchFamily="18" charset="0"/>
                <a:cs typeface="Times New Roman" panose="02020603050405020304" pitchFamily="18" charset="0"/>
              </a:rPr>
              <a:t> in </a:t>
            </a:r>
            <a:r>
              <a:rPr lang="en-US" sz="3200" dirty="0">
                <a:latin typeface="Times New Roman" panose="02020603050405020304" pitchFamily="18" charset="0"/>
                <a:cs typeface="Times New Roman" panose="02020603050405020304" pitchFamily="18" charset="0"/>
              </a:rPr>
              <a:t>‘location’ and ‘shape’</a:t>
            </a:r>
          </a:p>
        </p:txBody>
      </p:sp>
      <p:sp>
        <p:nvSpPr>
          <p:cNvPr id="3" name="Text Placeholder 2">
            <a:extLst>
              <a:ext uri="{FF2B5EF4-FFF2-40B4-BE49-F238E27FC236}">
                <a16:creationId xmlns:a16="http://schemas.microsoft.com/office/drawing/2014/main" xmlns="" id="{920E8628-8FA9-4847-A31B-7684306AC8DE}"/>
              </a:ext>
            </a:extLst>
          </p:cNvPr>
          <p:cNvSpPr>
            <a:spLocks noGrp="1"/>
          </p:cNvSpPr>
          <p:nvPr>
            <p:ph type="body" idx="1"/>
          </p:nvPr>
        </p:nvSpPr>
        <p:spPr/>
        <p:txBody>
          <a:bodyPr/>
          <a:lstStyle/>
          <a:p>
            <a:pPr algn="ctr"/>
            <a:r>
              <a:rPr lang="en-US" dirty="0"/>
              <a:t>Location effect </a:t>
            </a:r>
          </a:p>
        </p:txBody>
      </p:sp>
      <p:sp>
        <p:nvSpPr>
          <p:cNvPr id="5" name="Text Placeholder 4">
            <a:extLst>
              <a:ext uri="{FF2B5EF4-FFF2-40B4-BE49-F238E27FC236}">
                <a16:creationId xmlns:a16="http://schemas.microsoft.com/office/drawing/2014/main" xmlns="" id="{A03D61DA-0A52-4F42-99AB-876DEB6277F7}"/>
              </a:ext>
            </a:extLst>
          </p:cNvPr>
          <p:cNvSpPr>
            <a:spLocks noGrp="1"/>
          </p:cNvSpPr>
          <p:nvPr>
            <p:ph type="body" sz="half" idx="3"/>
          </p:nvPr>
        </p:nvSpPr>
        <p:spPr/>
        <p:txBody>
          <a:bodyPr/>
          <a:lstStyle/>
          <a:p>
            <a:pPr algn="ctr"/>
            <a:r>
              <a:rPr lang="en-US" dirty="0"/>
              <a:t>Shape effect</a:t>
            </a:r>
          </a:p>
        </p:txBody>
      </p:sp>
      <p:pic>
        <p:nvPicPr>
          <p:cNvPr id="9" name="Content Placeholder 8">
            <a:extLst>
              <a:ext uri="{FF2B5EF4-FFF2-40B4-BE49-F238E27FC236}">
                <a16:creationId xmlns:a16="http://schemas.microsoft.com/office/drawing/2014/main" xmlns="" id="{F3AFE356-CA06-454E-8D3D-2551976BEB64}"/>
              </a:ext>
            </a:extLst>
          </p:cNvPr>
          <p:cNvPicPr>
            <a:picLocks noGrp="1" noChangeAspect="1"/>
          </p:cNvPicPr>
          <p:nvPr>
            <p:ph sz="quarter" idx="2"/>
          </p:nvPr>
        </p:nvPicPr>
        <p:blipFill>
          <a:blip r:embed="rId2"/>
          <a:stretch>
            <a:fillRect/>
          </a:stretch>
        </p:blipFill>
        <p:spPr>
          <a:xfrm>
            <a:off x="663615" y="2736056"/>
            <a:ext cx="3800794" cy="2763441"/>
          </a:xfrm>
          <a:prstGeom prst="rect">
            <a:avLst/>
          </a:prstGeom>
        </p:spPr>
      </p:pic>
      <p:pic>
        <p:nvPicPr>
          <p:cNvPr id="12" name="Content Placeholder 11">
            <a:extLst>
              <a:ext uri="{FF2B5EF4-FFF2-40B4-BE49-F238E27FC236}">
                <a16:creationId xmlns:a16="http://schemas.microsoft.com/office/drawing/2014/main" xmlns="" id="{9D9C58B4-C784-483A-A3C1-69889359C26C}"/>
              </a:ext>
            </a:extLst>
          </p:cNvPr>
          <p:cNvPicPr>
            <a:picLocks noGrp="1" noChangeAspect="1"/>
          </p:cNvPicPr>
          <p:nvPr>
            <p:ph sz="quarter" idx="4"/>
          </p:nvPr>
        </p:nvPicPr>
        <p:blipFill>
          <a:blip r:embed="rId3"/>
          <a:stretch>
            <a:fillRect/>
          </a:stretch>
        </p:blipFill>
        <p:spPr>
          <a:xfrm>
            <a:off x="4672449" y="2736056"/>
            <a:ext cx="3800794" cy="2763441"/>
          </a:xfrm>
          <a:prstGeom prst="rect">
            <a:avLst/>
          </a:prstGeom>
        </p:spPr>
      </p:pic>
      <p:sp>
        <p:nvSpPr>
          <p:cNvPr id="7" name="Slide Number Placeholder 3">
            <a:extLst>
              <a:ext uri="{FF2B5EF4-FFF2-40B4-BE49-F238E27FC236}">
                <a16:creationId xmlns:a16="http://schemas.microsoft.com/office/drawing/2014/main" xmlns="" id="{332CE60E-4E5E-486B-9091-269E05889301}"/>
              </a:ext>
            </a:extLst>
          </p:cNvPr>
          <p:cNvSpPr>
            <a:spLocks noGrp="1"/>
          </p:cNvSpPr>
          <p:nvPr>
            <p:ph type="sldNum" sz="quarter" idx="12"/>
          </p:nvPr>
        </p:nvSpPr>
        <p:spPr>
          <a:xfrm>
            <a:off x="357188" y="6350000"/>
            <a:ext cx="552450" cy="358775"/>
          </a:xfrm>
        </p:spPr>
        <p:txBody>
          <a:bodyPr/>
          <a:lstStyle/>
          <a:p>
            <a:fld id="{D73B7D28-FA51-45C2-87F2-37E7B45AFF77}" type="slidenum">
              <a:rPr lang="en-US" sz="1100" b="0" smtClean="0">
                <a:latin typeface="Arial" panose="020B0604020202020204" pitchFamily="34" charset="0"/>
                <a:cs typeface="Arial" panose="020B0604020202020204" pitchFamily="34" charset="0"/>
              </a:rPr>
              <a:pPr/>
              <a:t>23</a:t>
            </a:fld>
            <a:endParaRPr lang="en-US" sz="11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7065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F071628-BAE9-4433-92EC-AE83A7EECC03}"/>
              </a:ext>
            </a:extLst>
          </p:cNvPr>
          <p:cNvSpPr/>
          <p:nvPr/>
        </p:nvSpPr>
        <p:spPr>
          <a:xfrm>
            <a:off x="175438" y="331848"/>
            <a:ext cx="8793123" cy="954107"/>
          </a:xfrm>
          <a:prstGeom prst="rect">
            <a:avLst/>
          </a:prstGeom>
        </p:spPr>
        <p:txBody>
          <a:bodyPr wrap="square">
            <a:spAutoFit/>
          </a:bodyPr>
          <a:lstStyle/>
          <a:p>
            <a:pPr algn="ctr" eaLnBrk="0" hangingPunct="0">
              <a:buFont typeface="Arial" charset="0"/>
            </a:pPr>
            <a:r>
              <a:rPr lang="en-US" sz="2800" b="0" dirty="0" smtClean="0">
                <a:solidFill>
                  <a:srgbClr val="595959"/>
                </a:solidFill>
                <a:latin typeface="Times New Roman" panose="02020603050405020304" pitchFamily="18" charset="0"/>
                <a:ea typeface="MS PGothic" pitchFamily="34" charset="-128"/>
                <a:cs typeface="Times New Roman" panose="02020603050405020304" pitchFamily="18" charset="0"/>
              </a:rPr>
              <a:t>Testing </a:t>
            </a:r>
            <a:r>
              <a:rPr lang="en-US" sz="2800" b="0" dirty="0">
                <a:solidFill>
                  <a:srgbClr val="595959"/>
                </a:solidFill>
                <a:latin typeface="Times New Roman" panose="02020603050405020304" pitchFamily="18" charset="0"/>
                <a:ea typeface="MS PGothic" pitchFamily="34" charset="-128"/>
                <a:cs typeface="Times New Roman" panose="02020603050405020304" pitchFamily="18" charset="0"/>
              </a:rPr>
              <a:t>the association between consumption polarization and household self-reported </a:t>
            </a:r>
            <a:r>
              <a:rPr lang="en-US" sz="2800" b="0" dirty="0" smtClean="0">
                <a:solidFill>
                  <a:srgbClr val="595959"/>
                </a:solidFill>
                <a:latin typeface="Times New Roman" panose="02020603050405020304" pitchFamily="18" charset="0"/>
                <a:ea typeface="MS PGothic" pitchFamily="34" charset="-128"/>
                <a:cs typeface="Times New Roman" panose="02020603050405020304" pitchFamily="18" charset="0"/>
              </a:rPr>
              <a:t>welfare (1)</a:t>
            </a:r>
            <a:endParaRPr lang="en-US" sz="2800" b="0" dirty="0">
              <a:solidFill>
                <a:srgbClr val="595959"/>
              </a:solidFill>
              <a:latin typeface="Times New Roman" panose="02020603050405020304" pitchFamily="18" charset="0"/>
              <a:ea typeface="MS PGothic" pitchFamily="34"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Segnaposto contenuto 6">
                <a:extLst>
                  <a:ext uri="{FF2B5EF4-FFF2-40B4-BE49-F238E27FC236}">
                    <a16:creationId xmlns:a16="http://schemas.microsoft.com/office/drawing/2014/main" xmlns="" id="{23FB324B-86D7-4C1F-BA17-338A3C4966BE}"/>
                  </a:ext>
                </a:extLst>
              </p:cNvPr>
              <p:cNvSpPr txBox="1">
                <a:spLocks/>
              </p:cNvSpPr>
              <p:nvPr/>
            </p:nvSpPr>
            <p:spPr>
              <a:xfrm>
                <a:off x="457200" y="1440744"/>
                <a:ext cx="8229600" cy="5346636"/>
              </a:xfrm>
              <a:prstGeom prst="rect">
                <a:avLst/>
              </a:prstGeom>
            </p:spPr>
            <p:txBody>
              <a:bodyPr>
                <a:noAutofit/>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algn="just">
                  <a:lnSpc>
                    <a:spcPct val="100000"/>
                  </a:lnSpc>
                  <a:spcBef>
                    <a:spcPts val="0"/>
                  </a:spcBef>
                  <a:buFont typeface="Arial" panose="020B0604020202020204" pitchFamily="34" charset="0"/>
                  <a:buChar char="•"/>
                </a:pPr>
                <a:r>
                  <a:rPr lang="en-US" sz="1800" b="0" dirty="0" smtClean="0">
                    <a:latin typeface="Times New Roman" panose="02020603050405020304" pitchFamily="18" charset="0"/>
                    <a:cs typeface="Times New Roman" panose="02020603050405020304" pitchFamily="18" charset="0"/>
                  </a:rPr>
                  <a:t>Multinomial </a:t>
                </a:r>
                <a:r>
                  <a:rPr lang="en-US" sz="1800" b="0" dirty="0">
                    <a:latin typeface="Times New Roman" panose="02020603050405020304" pitchFamily="18" charset="0"/>
                    <a:cs typeface="Times New Roman" panose="02020603050405020304" pitchFamily="18" charset="0"/>
                  </a:rPr>
                  <a:t>logit (MNL) model based on 2013 </a:t>
                </a:r>
                <a:r>
                  <a:rPr lang="en-US" sz="1800" b="0" dirty="0" smtClean="0">
                    <a:latin typeface="Times New Roman" panose="02020603050405020304" pitchFamily="18" charset="0"/>
                    <a:cs typeface="Times New Roman" panose="02020603050405020304" pitchFamily="18" charset="0"/>
                  </a:rPr>
                  <a:t>data:</a:t>
                </a:r>
              </a:p>
              <a:p>
                <a:pPr algn="just">
                  <a:lnSpc>
                    <a:spcPct val="100000"/>
                  </a:lnSpc>
                  <a:spcBef>
                    <a:spcPts val="0"/>
                  </a:spcBef>
                  <a:buFont typeface="Arial" panose="020B0604020202020204" pitchFamily="34" charset="0"/>
                  <a:buChar char="•"/>
                </a:pPr>
                <a:endParaRPr lang="en-US" sz="1800" b="0" dirty="0" smtClean="0">
                  <a:latin typeface="Times New Roman" panose="02020603050405020304" pitchFamily="18" charset="0"/>
                  <a:cs typeface="Times New Roman" panose="02020603050405020304" pitchFamily="18" charset="0"/>
                </a:endParaRPr>
              </a:p>
              <a:p>
                <a:pPr algn="ctr">
                  <a:lnSpc>
                    <a:spcPct val="100000"/>
                  </a:lnSpc>
                  <a:spcBef>
                    <a:spcPts val="0"/>
                  </a:spcBef>
                  <a:buFont typeface="Arial" panose="020B0604020202020204" pitchFamily="34" charset="0"/>
                  <a:buChar char="•"/>
                </a:pPr>
                <a:endParaRPr lang="en-US" sz="1800" b="0" dirty="0">
                  <a:latin typeface="Times New Roman" panose="02020603050405020304" pitchFamily="18" charset="0"/>
                  <a:cs typeface="Times New Roman" panose="02020603050405020304" pitchFamily="18" charset="0"/>
                </a:endParaRPr>
              </a:p>
              <a:p>
                <a:pPr algn="just">
                  <a:lnSpc>
                    <a:spcPct val="100000"/>
                  </a:lnSpc>
                  <a:spcBef>
                    <a:spcPts val="0"/>
                  </a:spcBef>
                  <a:buFont typeface="Arial" panose="020B0604020202020204" pitchFamily="34" charset="0"/>
                  <a:buChar char="•"/>
                </a:pPr>
                <a:endParaRPr lang="en-US" sz="1800" b="0" dirty="0">
                  <a:latin typeface="Times New Roman" panose="02020603050405020304" pitchFamily="18" charset="0"/>
                  <a:cs typeface="Times New Roman" panose="02020603050405020304" pitchFamily="18" charset="0"/>
                </a:endParaRPr>
              </a:p>
              <a:p>
                <a:pPr algn="just">
                  <a:lnSpc>
                    <a:spcPct val="100000"/>
                  </a:lnSpc>
                  <a:spcBef>
                    <a:spcPts val="0"/>
                  </a:spcBef>
                  <a:spcAft>
                    <a:spcPts val="1200"/>
                  </a:spcAft>
                  <a:buFont typeface="Arial" panose="020B0604020202020204" pitchFamily="34" charset="0"/>
                  <a:buChar char="•"/>
                </a:pPr>
                <a:r>
                  <a:rPr lang="en-US" sz="1800" b="0" dirty="0" smtClean="0">
                    <a:latin typeface="Times New Roman" panose="02020603050405020304" pitchFamily="18" charset="0"/>
                    <a:cs typeface="Times New Roman" panose="02020603050405020304" pitchFamily="18" charset="0"/>
                  </a:rPr>
                  <a:t>The </a:t>
                </a:r>
                <a14:m>
                  <m:oMath xmlns:m="http://schemas.openxmlformats.org/officeDocument/2006/math">
                    <m:r>
                      <a:rPr lang="it-IT" sz="1800" b="0" i="1" smtClean="0">
                        <a:latin typeface="Cambria Math" panose="02040503050406030204" pitchFamily="18" charset="0"/>
                        <a:cs typeface="Times New Roman" panose="02020603050405020304" pitchFamily="18" charset="0"/>
                      </a:rPr>
                      <m:t>𝐽</m:t>
                    </m:r>
                    <m:r>
                      <a:rPr lang="it-IT" sz="1800" b="0" i="1" smtClean="0">
                        <a:latin typeface="Cambria Math" panose="02040503050406030204" pitchFamily="18" charset="0"/>
                        <a:cs typeface="Times New Roman" panose="02020603050405020304" pitchFamily="18" charset="0"/>
                      </a:rPr>
                      <m:t>=</m:t>
                    </m:r>
                    <m:r>
                      <a:rPr lang="it-IT" sz="1800" b="0" i="1" smtClean="0">
                        <a:latin typeface="Cambria Math" panose="02040503050406030204" pitchFamily="18" charset="0"/>
                        <a:cs typeface="Times New Roman" panose="02020603050405020304" pitchFamily="18" charset="0"/>
                      </a:rPr>
                      <m:t>4</m:t>
                    </m:r>
                  </m:oMath>
                </a14:m>
                <a:r>
                  <a:rPr lang="en-US" sz="1800" b="0" dirty="0" smtClean="0">
                    <a:latin typeface="Times New Roman" panose="02020603050405020304" pitchFamily="18" charset="0"/>
                    <a:cs typeface="Times New Roman" panose="02020603050405020304" pitchFamily="18" charset="0"/>
                  </a:rPr>
                  <a:t> categories are possible answering options (1 </a:t>
                </a:r>
                <a:r>
                  <a:rPr lang="en-US" sz="1800" b="0" dirty="0">
                    <a:latin typeface="Times New Roman" panose="02020603050405020304" pitchFamily="18" charset="0"/>
                    <a:cs typeface="Times New Roman" panose="02020603050405020304" pitchFamily="18" charset="0"/>
                  </a:rPr>
                  <a:t>= Improved; 2 = Not changed; 3 = Worsened; 4 = Do not </a:t>
                </a:r>
                <a:r>
                  <a:rPr lang="en-US" sz="1800" b="0" dirty="0" smtClean="0">
                    <a:latin typeface="Times New Roman" panose="02020603050405020304" pitchFamily="18" charset="0"/>
                    <a:cs typeface="Times New Roman" panose="02020603050405020304" pitchFamily="18" charset="0"/>
                  </a:rPr>
                  <a:t>know) to the question: “</a:t>
                </a:r>
                <a:r>
                  <a:rPr lang="en-US" sz="1800" b="0" i="1" dirty="0">
                    <a:latin typeface="Times New Roman" panose="02020603050405020304" pitchFamily="18" charset="0"/>
                    <a:cs typeface="Times New Roman" panose="02020603050405020304" pitchFamily="18" charset="0"/>
                  </a:rPr>
                  <a:t>If we compare the current living standards of your family with those ten years ago (in about 2003), do you think … </a:t>
                </a:r>
                <a:r>
                  <a:rPr lang="en-US" sz="1800" b="0" i="1" dirty="0" smtClean="0">
                    <a:latin typeface="Times New Roman" panose="02020603050405020304" pitchFamily="18" charset="0"/>
                    <a:cs typeface="Times New Roman" panose="02020603050405020304" pitchFamily="18" charset="0"/>
                  </a:rPr>
                  <a:t>?</a:t>
                </a:r>
                <a:r>
                  <a:rPr lang="en-US" sz="1800" b="0" dirty="0" smtClean="0">
                    <a:latin typeface="Times New Roman" panose="02020603050405020304" pitchFamily="18" charset="0"/>
                    <a:cs typeface="Times New Roman" panose="02020603050405020304" pitchFamily="18" charset="0"/>
                  </a:rPr>
                  <a:t>”; the </a:t>
                </a:r>
                <a:r>
                  <a:rPr lang="en-US" sz="1800" b="0" dirty="0">
                    <a:latin typeface="Times New Roman" panose="02020603050405020304" pitchFamily="18" charset="0"/>
                    <a:cs typeface="Times New Roman" panose="02020603050405020304" pitchFamily="18" charset="0"/>
                  </a:rPr>
                  <a:t>response option “Not changed</a:t>
                </a:r>
                <a:r>
                  <a:rPr lang="en-US" sz="1800" b="0" dirty="0" smtClean="0">
                    <a:latin typeface="Times New Roman" panose="02020603050405020304" pitchFamily="18" charset="0"/>
                    <a:cs typeface="Times New Roman" panose="02020603050405020304" pitchFamily="18" charset="0"/>
                  </a:rPr>
                  <a:t>” is the </a:t>
                </a:r>
                <a:r>
                  <a:rPr lang="en-US" sz="1800" b="0" dirty="0">
                    <a:latin typeface="Times New Roman" panose="02020603050405020304" pitchFamily="18" charset="0"/>
                    <a:cs typeface="Times New Roman" panose="02020603050405020304" pitchFamily="18" charset="0"/>
                  </a:rPr>
                  <a:t>reference </a:t>
                </a:r>
                <a:r>
                  <a:rPr lang="en-US" sz="1800" b="0" dirty="0" smtClean="0">
                    <a:latin typeface="Times New Roman" panose="02020603050405020304" pitchFamily="18" charset="0"/>
                    <a:cs typeface="Times New Roman" panose="02020603050405020304" pitchFamily="18" charset="0"/>
                  </a:rPr>
                  <a:t>category.</a:t>
                </a:r>
              </a:p>
              <a:p>
                <a:pPr algn="just">
                  <a:lnSpc>
                    <a:spcPct val="100000"/>
                  </a:lnSpc>
                  <a:spcBef>
                    <a:spcPts val="0"/>
                  </a:spcBef>
                  <a:spcAft>
                    <a:spcPts val="1200"/>
                  </a:spcAft>
                  <a:buFont typeface="Arial" panose="020B0604020202020204" pitchFamily="34" charset="0"/>
                  <a:buChar char="•"/>
                </a:pPr>
                <a:r>
                  <a:rPr lang="en-US" sz="1800" b="0" dirty="0" smtClean="0">
                    <a:latin typeface="Times New Roman" panose="02020603050405020304" pitchFamily="18" charset="0"/>
                    <a:cs typeface="Times New Roman" panose="02020603050405020304" pitchFamily="18" charset="0"/>
                  </a:rPr>
                  <a:t>The </a:t>
                </a:r>
                <a14:m>
                  <m:oMath xmlns:m="http://schemas.openxmlformats.org/officeDocument/2006/math">
                    <m:r>
                      <a:rPr lang="it-IT" sz="1800" b="0" i="1" smtClean="0">
                        <a:latin typeface="Cambria Math" panose="02040503050406030204" pitchFamily="18" charset="0"/>
                        <a:cs typeface="Times New Roman" panose="02020603050405020304" pitchFamily="18" charset="0"/>
                      </a:rPr>
                      <m:t>𝑋</m:t>
                    </m:r>
                  </m:oMath>
                </a14:m>
                <a:r>
                  <a:rPr lang="en-US" sz="1800" b="0" dirty="0" smtClean="0">
                    <a:latin typeface="Times New Roman" panose="02020603050405020304" pitchFamily="18" charset="0"/>
                    <a:cs typeface="Times New Roman" panose="02020603050405020304" pitchFamily="18" charset="0"/>
                  </a:rPr>
                  <a:t>’s </a:t>
                </a:r>
                <a:r>
                  <a:rPr lang="en-US" sz="1800" b="0" dirty="0">
                    <a:latin typeface="Times New Roman" panose="02020603050405020304" pitchFamily="18" charset="0"/>
                    <a:cs typeface="Times New Roman" panose="02020603050405020304" pitchFamily="18" charset="0"/>
                  </a:rPr>
                  <a:t>are household-level controls including household size, gender, age, marital status, literacy, education, employment status and location (rural/urban and region</a:t>
                </a:r>
                <a:r>
                  <a:rPr lang="en-US" sz="1800" b="0" dirty="0" smtClean="0">
                    <a:latin typeface="Times New Roman" panose="02020603050405020304" pitchFamily="18" charset="0"/>
                    <a:cs typeface="Times New Roman" panose="02020603050405020304" pitchFamily="18" charset="0"/>
                  </a:rPr>
                  <a:t>).</a:t>
                </a:r>
              </a:p>
              <a:p>
                <a:pPr algn="just">
                  <a:lnSpc>
                    <a:spcPct val="100000"/>
                  </a:lnSpc>
                  <a:spcBef>
                    <a:spcPts val="0"/>
                  </a:spcBef>
                  <a:buFont typeface="Arial" panose="020B0604020202020204" pitchFamily="34" charset="0"/>
                  <a:buChar char="•"/>
                </a:pPr>
                <a:r>
                  <a:rPr lang="en-US" sz="1800" b="0" dirty="0" smtClean="0">
                    <a:latin typeface="Times New Roman" panose="02020603050405020304" pitchFamily="18" charset="0"/>
                    <a:cs typeface="Times New Roman" panose="02020603050405020304" pitchFamily="18" charset="0"/>
                  </a:rPr>
                  <a:t>The </a:t>
                </a:r>
                <a:r>
                  <a:rPr lang="en-US" sz="1800" b="0" dirty="0">
                    <a:latin typeface="Times New Roman" panose="02020603050405020304" pitchFamily="18" charset="0"/>
                    <a:cs typeface="Times New Roman" panose="02020603050405020304" pitchFamily="18" charset="0"/>
                  </a:rPr>
                  <a:t>variable </a:t>
                </a:r>
                <a14:m>
                  <m:oMath xmlns:m="http://schemas.openxmlformats.org/officeDocument/2006/math">
                    <m:r>
                      <a:rPr lang="it-IT" sz="1800" b="0" i="1" smtClean="0">
                        <a:latin typeface="Cambria Math" panose="02040503050406030204" pitchFamily="18" charset="0"/>
                        <a:cs typeface="Times New Roman" panose="02020603050405020304" pitchFamily="18" charset="0"/>
                      </a:rPr>
                      <m:t>𝐶𝐿𝐴𝑆𝑆</m:t>
                    </m:r>
                  </m:oMath>
                </a14:m>
                <a:r>
                  <a:rPr lang="en-US" sz="1800" b="0" dirty="0" smtClean="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is an indicator variable identifying which economic class households belong to among the following five different </a:t>
                </a:r>
                <a:r>
                  <a:rPr lang="en-US" sz="1800" b="0" dirty="0" smtClean="0">
                    <a:latin typeface="Times New Roman" panose="02020603050405020304" pitchFamily="18" charset="0"/>
                    <a:cs typeface="Times New Roman" panose="02020603050405020304" pitchFamily="18" charset="0"/>
                  </a:rPr>
                  <a:t>groups: </a:t>
                </a:r>
                <a:r>
                  <a:rPr lang="en-US" sz="1800" b="0" dirty="0">
                    <a:latin typeface="Times New Roman" panose="02020603050405020304" pitchFamily="18" charset="0"/>
                    <a:cs typeface="Times New Roman" panose="02020603050405020304" pitchFamily="18" charset="0"/>
                  </a:rPr>
                  <a:t>1 = Poor; 2 = Vulnerable; 3 = Lower-middle class; 4 = Middle class; 5 = Upper-middle </a:t>
                </a:r>
                <a:r>
                  <a:rPr lang="en-US" sz="1800" b="0" dirty="0" smtClean="0">
                    <a:latin typeface="Times New Roman" panose="02020603050405020304" pitchFamily="18" charset="0"/>
                    <a:cs typeface="Times New Roman" panose="02020603050405020304" pitchFamily="18" charset="0"/>
                  </a:rPr>
                  <a:t>class; this variable </a:t>
                </a:r>
                <a:r>
                  <a:rPr lang="en-US" sz="1800" b="0" dirty="0">
                    <a:latin typeface="Times New Roman" panose="02020603050405020304" pitchFamily="18" charset="0"/>
                    <a:cs typeface="Times New Roman" panose="02020603050405020304" pitchFamily="18" charset="0"/>
                  </a:rPr>
                  <a:t>is interacted with </a:t>
                </a:r>
                <a14:m>
                  <m:oMath xmlns:m="http://schemas.openxmlformats.org/officeDocument/2006/math">
                    <m:r>
                      <a:rPr lang="it-IT" sz="1800" b="0" i="1" smtClean="0">
                        <a:latin typeface="Cambria Math" panose="02040503050406030204" pitchFamily="18" charset="0"/>
                        <a:cs typeface="Times New Roman" panose="02020603050405020304" pitchFamily="18" charset="0"/>
                      </a:rPr>
                      <m:t>𝑀𝑅𝑃</m:t>
                    </m:r>
                  </m:oMath>
                </a14:m>
                <a:r>
                  <a:rPr lang="en-US" sz="1800" b="0" dirty="0" smtClean="0">
                    <a:latin typeface="Times New Roman" panose="02020603050405020304" pitchFamily="18" charset="0"/>
                    <a:cs typeface="Times New Roman" panose="02020603050405020304" pitchFamily="18" charset="0"/>
                  </a:rPr>
                  <a:t> </a:t>
                </a:r>
                <a:r>
                  <a:rPr lang="en-US" sz="1800" b="0" dirty="0">
                    <a:latin typeface="Times New Roman" panose="02020603050405020304" pitchFamily="18" charset="0"/>
                    <a:cs typeface="Times New Roman" panose="02020603050405020304" pitchFamily="18" charset="0"/>
                  </a:rPr>
                  <a:t>to investigate how the impact of the latter on households’ welfare perceptions varies across classes with different economic status.</a:t>
                </a:r>
                <a:endParaRPr lang="en-US" sz="1800" b="0" dirty="0" smtClean="0">
                  <a:latin typeface="Times New Roman" panose="02020603050405020304" pitchFamily="18" charset="0"/>
                  <a:cs typeface="Times New Roman" panose="02020603050405020304" pitchFamily="18" charset="0"/>
                </a:endParaRPr>
              </a:p>
            </p:txBody>
          </p:sp>
        </mc:Choice>
        <mc:Fallback xmlns="">
          <p:sp>
            <p:nvSpPr>
              <p:cNvPr id="6" name="Segnaposto contenuto 6">
                <a:extLst>
                  <a:ext uri="{FF2B5EF4-FFF2-40B4-BE49-F238E27FC236}">
                    <a16:creationId xmlns="" xmlns:a14="http://schemas.microsoft.com/office/drawing/2010/main" xmlns:a16="http://schemas.microsoft.com/office/drawing/2014/main" id="{23FB324B-86D7-4C1F-BA17-338A3C4966BE}"/>
                  </a:ext>
                </a:extLst>
              </p:cNvPr>
              <p:cNvSpPr txBox="1">
                <a:spLocks noRot="1" noChangeAspect="1" noMove="1" noResize="1" noEditPoints="1" noAdjustHandles="1" noChangeArrowheads="1" noChangeShapeType="1" noTextEdit="1"/>
              </p:cNvSpPr>
              <p:nvPr/>
            </p:nvSpPr>
            <p:spPr>
              <a:xfrm>
                <a:off x="457200" y="1440744"/>
                <a:ext cx="8229600" cy="5346636"/>
              </a:xfrm>
              <a:prstGeom prst="rect">
                <a:avLst/>
              </a:prstGeom>
              <a:blipFill rotWithShape="0">
                <a:blip r:embed="rId3"/>
                <a:stretch>
                  <a:fillRect l="-444" t="-570" r="-593"/>
                </a:stretch>
              </a:blipFill>
            </p:spPr>
            <p:txBody>
              <a:bodyPr/>
              <a:lstStyle/>
              <a:p>
                <a:r>
                  <a:rPr lang="it-IT">
                    <a:noFill/>
                  </a:rPr>
                  <a:t> </a:t>
                </a:r>
              </a:p>
            </p:txBody>
          </p:sp>
        </mc:Fallback>
      </mc:AlternateContent>
      <p:sp>
        <p:nvSpPr>
          <p:cNvPr id="42" name="Slide Number Placeholder 3">
            <a:extLst>
              <a:ext uri="{FF2B5EF4-FFF2-40B4-BE49-F238E27FC236}">
                <a16:creationId xmlns:a16="http://schemas.microsoft.com/office/drawing/2014/main" xmlns="" id="{332CE60E-4E5E-486B-9091-269E05889301}"/>
              </a:ext>
            </a:extLst>
          </p:cNvPr>
          <p:cNvSpPr txBox="1">
            <a:spLocks/>
          </p:cNvSpPr>
          <p:nvPr/>
        </p:nvSpPr>
        <p:spPr>
          <a:xfrm>
            <a:off x="357188" y="6350000"/>
            <a:ext cx="552450" cy="35877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b="1" kern="1200">
                <a:solidFill>
                  <a:schemeClr val="tx1">
                    <a:tint val="75000"/>
                  </a:schemeClr>
                </a:solidFill>
                <a:latin typeface="Trebuchet MS" charset="0"/>
                <a:ea typeface="MS PGothic" charset="-128"/>
                <a:cs typeface="+mn-cs"/>
              </a:defRPr>
            </a:lvl1pPr>
            <a:lvl2pPr marL="457200" algn="l" rtl="0" fontAlgn="base">
              <a:spcBef>
                <a:spcPct val="0"/>
              </a:spcBef>
              <a:spcAft>
                <a:spcPct val="0"/>
              </a:spcAft>
              <a:defRPr sz="1600" b="1" kern="1200">
                <a:solidFill>
                  <a:schemeClr val="tx1"/>
                </a:solidFill>
                <a:latin typeface="Trebuchet MS" charset="0"/>
                <a:ea typeface="MS PGothic" charset="-128"/>
                <a:cs typeface="+mn-cs"/>
              </a:defRPr>
            </a:lvl2pPr>
            <a:lvl3pPr marL="914400" algn="l" rtl="0" fontAlgn="base">
              <a:spcBef>
                <a:spcPct val="0"/>
              </a:spcBef>
              <a:spcAft>
                <a:spcPct val="0"/>
              </a:spcAft>
              <a:defRPr sz="1600" b="1" kern="1200">
                <a:solidFill>
                  <a:schemeClr val="tx1"/>
                </a:solidFill>
                <a:latin typeface="Trebuchet MS" charset="0"/>
                <a:ea typeface="MS PGothic" charset="-128"/>
                <a:cs typeface="+mn-cs"/>
              </a:defRPr>
            </a:lvl3pPr>
            <a:lvl4pPr marL="1371600" algn="l" rtl="0" fontAlgn="base">
              <a:spcBef>
                <a:spcPct val="0"/>
              </a:spcBef>
              <a:spcAft>
                <a:spcPct val="0"/>
              </a:spcAft>
              <a:defRPr sz="1600" b="1" kern="1200">
                <a:solidFill>
                  <a:schemeClr val="tx1"/>
                </a:solidFill>
                <a:latin typeface="Trebuchet MS" charset="0"/>
                <a:ea typeface="MS PGothic" charset="-128"/>
                <a:cs typeface="+mn-cs"/>
              </a:defRPr>
            </a:lvl4pPr>
            <a:lvl5pPr marL="1828800" algn="l" rtl="0" fontAlgn="base">
              <a:spcBef>
                <a:spcPct val="0"/>
              </a:spcBef>
              <a:spcAft>
                <a:spcPct val="0"/>
              </a:spcAft>
              <a:defRPr sz="1600" b="1" kern="1200">
                <a:solidFill>
                  <a:schemeClr val="tx1"/>
                </a:solidFill>
                <a:latin typeface="Trebuchet MS" charset="0"/>
                <a:ea typeface="MS PGothic" charset="-128"/>
                <a:cs typeface="+mn-cs"/>
              </a:defRPr>
            </a:lvl5pPr>
            <a:lvl6pPr marL="2286000" algn="l" defTabSz="914400" rtl="0" eaLnBrk="1" latinLnBrk="0" hangingPunct="1">
              <a:defRPr sz="1600" b="1" kern="1200">
                <a:solidFill>
                  <a:schemeClr val="tx1"/>
                </a:solidFill>
                <a:latin typeface="Trebuchet MS" charset="0"/>
                <a:ea typeface="MS PGothic" charset="-128"/>
                <a:cs typeface="+mn-cs"/>
              </a:defRPr>
            </a:lvl6pPr>
            <a:lvl7pPr marL="2743200" algn="l" defTabSz="914400" rtl="0" eaLnBrk="1" latinLnBrk="0" hangingPunct="1">
              <a:defRPr sz="1600" b="1" kern="1200">
                <a:solidFill>
                  <a:schemeClr val="tx1"/>
                </a:solidFill>
                <a:latin typeface="Trebuchet MS" charset="0"/>
                <a:ea typeface="MS PGothic" charset="-128"/>
                <a:cs typeface="+mn-cs"/>
              </a:defRPr>
            </a:lvl7pPr>
            <a:lvl8pPr marL="3200400" algn="l" defTabSz="914400" rtl="0" eaLnBrk="1" latinLnBrk="0" hangingPunct="1">
              <a:defRPr sz="1600" b="1" kern="1200">
                <a:solidFill>
                  <a:schemeClr val="tx1"/>
                </a:solidFill>
                <a:latin typeface="Trebuchet MS" charset="0"/>
                <a:ea typeface="MS PGothic" charset="-128"/>
                <a:cs typeface="+mn-cs"/>
              </a:defRPr>
            </a:lvl8pPr>
            <a:lvl9pPr marL="3657600" algn="l" defTabSz="914400" rtl="0" eaLnBrk="1" latinLnBrk="0" hangingPunct="1">
              <a:defRPr sz="1600" b="1" kern="1200">
                <a:solidFill>
                  <a:schemeClr val="tx1"/>
                </a:solidFill>
                <a:latin typeface="Trebuchet MS" charset="0"/>
                <a:ea typeface="MS PGothic" charset="-128"/>
                <a:cs typeface="+mn-cs"/>
              </a:defRPr>
            </a:lvl9pPr>
          </a:lstStyle>
          <a:p>
            <a:r>
              <a:rPr lang="en-US" sz="1100" b="0" smtClean="0">
                <a:latin typeface="Arial" panose="020B0604020202020204" pitchFamily="34" charset="0"/>
                <a:cs typeface="Arial" panose="020B0604020202020204" pitchFamily="34" charset="0"/>
              </a:rPr>
              <a:t>27</a:t>
            </a:r>
            <a:endParaRPr lang="en-US" sz="1100" b="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ttangolo 9"/>
              <p:cNvSpPr/>
              <p:nvPr/>
            </p:nvSpPr>
            <p:spPr>
              <a:xfrm>
                <a:off x="1079158" y="1840260"/>
                <a:ext cx="7092778" cy="70108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it-IT" sz="1400">
                          <a:latin typeface="Cambria Math" panose="02040503050406030204" pitchFamily="18" charset="0"/>
                        </a:rPr>
                        <m:t>ln</m:t>
                      </m:r>
                      <m:d>
                        <m:dPr>
                          <m:begChr m:val="["/>
                          <m:endChr m:val="]"/>
                          <m:ctrlPr>
                            <a:rPr lang="it-IT" sz="1400" i="1">
                              <a:latin typeface="Cambria Math"/>
                            </a:rPr>
                          </m:ctrlPr>
                        </m:dPr>
                        <m:e>
                          <m:f>
                            <m:fPr>
                              <m:ctrlPr>
                                <a:rPr lang="it-IT" sz="1400" i="1">
                                  <a:latin typeface="Cambria Math"/>
                                </a:rPr>
                              </m:ctrlPr>
                            </m:fPr>
                            <m:num>
                              <m:r>
                                <m:rPr>
                                  <m:sty m:val="p"/>
                                </m:rPr>
                                <a:rPr lang="it-IT" sz="1400" i="0">
                                  <a:latin typeface="Cambria Math" panose="02040503050406030204" pitchFamily="18" charset="0"/>
                                </a:rPr>
                                <m:t>Pr</m:t>
                              </m:r>
                              <m:d>
                                <m:dPr>
                                  <m:ctrlPr>
                                    <a:rPr lang="it-IT" sz="1400" i="1">
                                      <a:latin typeface="Cambria Math"/>
                                    </a:rPr>
                                  </m:ctrlPr>
                                </m:dPr>
                                <m:e>
                                  <m:sSub>
                                    <m:sSubPr>
                                      <m:ctrlPr>
                                        <a:rPr lang="it-IT" sz="1400" i="1">
                                          <a:latin typeface="Cambria Math"/>
                                        </a:rPr>
                                      </m:ctrlPr>
                                    </m:sSubPr>
                                    <m:e>
                                      <m:r>
                                        <a:rPr lang="it-IT" sz="1400" i="1">
                                          <a:latin typeface="Cambria Math" panose="02040503050406030204" pitchFamily="18" charset="0"/>
                                        </a:rPr>
                                        <m:t>𝑌</m:t>
                                      </m:r>
                                    </m:e>
                                    <m:sub>
                                      <m:r>
                                        <a:rPr lang="it-IT" sz="1400" i="1">
                                          <a:latin typeface="Cambria Math" panose="02040503050406030204" pitchFamily="18" charset="0"/>
                                        </a:rPr>
                                        <m:t>𝑖</m:t>
                                      </m:r>
                                    </m:sub>
                                  </m:sSub>
                                  <m:r>
                                    <a:rPr lang="it-IT" sz="1400" i="0">
                                      <a:latin typeface="Cambria Math" panose="02040503050406030204" pitchFamily="18" charset="0"/>
                                    </a:rPr>
                                    <m:t>=</m:t>
                                  </m:r>
                                  <m:r>
                                    <a:rPr lang="it-IT" sz="1400" i="1">
                                      <a:latin typeface="Cambria Math" panose="02040503050406030204" pitchFamily="18" charset="0"/>
                                    </a:rPr>
                                    <m:t>𝑗</m:t>
                                  </m:r>
                                </m:e>
                              </m:d>
                            </m:num>
                            <m:den>
                              <m:r>
                                <m:rPr>
                                  <m:sty m:val="p"/>
                                </m:rPr>
                                <a:rPr lang="it-IT" sz="1400" i="0">
                                  <a:latin typeface="Cambria Math" panose="02040503050406030204" pitchFamily="18" charset="0"/>
                                </a:rPr>
                                <m:t>Pr</m:t>
                              </m:r>
                              <m:d>
                                <m:dPr>
                                  <m:ctrlPr>
                                    <a:rPr lang="it-IT" sz="1400" i="1">
                                      <a:latin typeface="Cambria Math"/>
                                    </a:rPr>
                                  </m:ctrlPr>
                                </m:dPr>
                                <m:e>
                                  <m:sSub>
                                    <m:sSubPr>
                                      <m:ctrlPr>
                                        <a:rPr lang="it-IT" sz="1400" i="1">
                                          <a:latin typeface="Cambria Math"/>
                                        </a:rPr>
                                      </m:ctrlPr>
                                    </m:sSubPr>
                                    <m:e>
                                      <m:r>
                                        <a:rPr lang="it-IT" sz="1400" i="1">
                                          <a:latin typeface="Cambria Math" panose="02040503050406030204" pitchFamily="18" charset="0"/>
                                        </a:rPr>
                                        <m:t>𝑌</m:t>
                                      </m:r>
                                    </m:e>
                                    <m:sub>
                                      <m:r>
                                        <a:rPr lang="it-IT" sz="1400" i="1">
                                          <a:latin typeface="Cambria Math" panose="02040503050406030204" pitchFamily="18" charset="0"/>
                                        </a:rPr>
                                        <m:t>𝑖</m:t>
                                      </m:r>
                                    </m:sub>
                                  </m:sSub>
                                  <m:r>
                                    <a:rPr lang="it-IT" sz="1400" i="0">
                                      <a:latin typeface="Cambria Math" panose="02040503050406030204" pitchFamily="18" charset="0"/>
                                    </a:rPr>
                                    <m:t>=</m:t>
                                  </m:r>
                                  <m:r>
                                    <a:rPr lang="it-IT" sz="1400" i="0">
                                      <a:latin typeface="Cambria Math" panose="02040503050406030204" pitchFamily="18" charset="0"/>
                                    </a:rPr>
                                    <m:t>2</m:t>
                                  </m:r>
                                </m:e>
                              </m:d>
                            </m:den>
                          </m:f>
                        </m:e>
                      </m:d>
                      <m:r>
                        <a:rPr lang="it-IT" sz="1400" i="0">
                          <a:latin typeface="Cambria Math" panose="02040503050406030204" pitchFamily="18" charset="0"/>
                        </a:rPr>
                        <m:t>=</m:t>
                      </m:r>
                      <m:sSub>
                        <m:sSubPr>
                          <m:ctrlPr>
                            <a:rPr lang="it-IT" sz="1400" i="1">
                              <a:latin typeface="Cambria Math"/>
                            </a:rPr>
                          </m:ctrlPr>
                        </m:sSubPr>
                        <m:e>
                          <m:r>
                            <a:rPr lang="it-IT" sz="1400" i="1">
                              <a:latin typeface="Cambria Math" panose="02040503050406030204" pitchFamily="18" charset="0"/>
                            </a:rPr>
                            <m:t>𝛼</m:t>
                          </m:r>
                        </m:e>
                        <m:sub>
                          <m:r>
                            <a:rPr lang="it-IT" sz="1400" i="1">
                              <a:latin typeface="Cambria Math" panose="02040503050406030204" pitchFamily="18" charset="0"/>
                            </a:rPr>
                            <m:t>𝑗</m:t>
                          </m:r>
                        </m:sub>
                      </m:sSub>
                      <m:r>
                        <a:rPr lang="it-IT" sz="1400" i="0">
                          <a:latin typeface="Cambria Math" panose="02040503050406030204" pitchFamily="18" charset="0"/>
                        </a:rPr>
                        <m:t>+</m:t>
                      </m:r>
                      <m:nary>
                        <m:naryPr>
                          <m:chr m:val="∑"/>
                          <m:limLoc m:val="undOvr"/>
                          <m:grow m:val="on"/>
                          <m:ctrlPr>
                            <a:rPr lang="it-IT" sz="1400" i="1">
                              <a:latin typeface="Cambria Math"/>
                            </a:rPr>
                          </m:ctrlPr>
                        </m:naryPr>
                        <m:sub>
                          <m:r>
                            <a:rPr lang="it-IT" sz="1400" i="1">
                              <a:latin typeface="Cambria Math" panose="02040503050406030204" pitchFamily="18" charset="0"/>
                            </a:rPr>
                            <m:t>h</m:t>
                          </m:r>
                          <m:r>
                            <a:rPr lang="it-IT" sz="1400" i="0">
                              <a:latin typeface="Cambria Math" panose="02040503050406030204" pitchFamily="18" charset="0"/>
                            </a:rPr>
                            <m:t>=</m:t>
                          </m:r>
                          <m:r>
                            <a:rPr lang="it-IT" sz="1400" i="0">
                              <a:latin typeface="Cambria Math" panose="02040503050406030204" pitchFamily="18" charset="0"/>
                            </a:rPr>
                            <m:t>1</m:t>
                          </m:r>
                        </m:sub>
                        <m:sup>
                          <m:r>
                            <a:rPr lang="it-IT" sz="1400" i="0">
                              <a:latin typeface="Cambria Math" panose="02040503050406030204" pitchFamily="18" charset="0"/>
                            </a:rPr>
                            <m:t>5</m:t>
                          </m:r>
                        </m:sup>
                        <m:e>
                          <m:sSub>
                            <m:sSubPr>
                              <m:ctrlPr>
                                <a:rPr lang="it-IT" sz="1400" i="1">
                                  <a:latin typeface="Cambria Math"/>
                                </a:rPr>
                              </m:ctrlPr>
                            </m:sSubPr>
                            <m:e>
                              <m:r>
                                <a:rPr lang="it-IT" sz="1400" i="1">
                                  <a:latin typeface="Cambria Math" panose="02040503050406030204" pitchFamily="18" charset="0"/>
                                </a:rPr>
                                <m:t>𝛽</m:t>
                              </m:r>
                            </m:e>
                            <m:sub>
                              <m:r>
                                <a:rPr lang="it-IT" sz="1400" i="1">
                                  <a:latin typeface="Cambria Math" panose="02040503050406030204" pitchFamily="18" charset="0"/>
                                </a:rPr>
                                <m:t>𝑗</m:t>
                              </m:r>
                              <m:r>
                                <a:rPr lang="it-IT" sz="1400" i="1">
                                  <a:latin typeface="Cambria Math" panose="02040503050406030204" pitchFamily="18" charset="0"/>
                                </a:rPr>
                                <m:t>h</m:t>
                              </m:r>
                            </m:sub>
                          </m:sSub>
                          <m:d>
                            <m:dPr>
                              <m:ctrlPr>
                                <a:rPr lang="it-IT" sz="1400" i="1">
                                  <a:latin typeface="Cambria Math"/>
                                </a:rPr>
                              </m:ctrlPr>
                            </m:dPr>
                            <m:e>
                              <m:r>
                                <a:rPr lang="it-IT" sz="1400" i="1">
                                  <a:latin typeface="Cambria Math" panose="02040503050406030204" pitchFamily="18" charset="0"/>
                                </a:rPr>
                                <m:t>𝑀𝑅</m:t>
                              </m:r>
                              <m:sSub>
                                <m:sSubPr>
                                  <m:ctrlPr>
                                    <a:rPr lang="it-IT" sz="1400" i="1">
                                      <a:latin typeface="Cambria Math"/>
                                    </a:rPr>
                                  </m:ctrlPr>
                                </m:sSubPr>
                                <m:e>
                                  <m:r>
                                    <a:rPr lang="it-IT" sz="1400" i="1">
                                      <a:latin typeface="Cambria Math" panose="02040503050406030204" pitchFamily="18" charset="0"/>
                                    </a:rPr>
                                    <m:t>𝑃</m:t>
                                  </m:r>
                                </m:e>
                                <m:sub>
                                  <m:r>
                                    <a:rPr lang="it-IT" sz="1400" i="1">
                                      <a:latin typeface="Cambria Math" panose="02040503050406030204" pitchFamily="18" charset="0"/>
                                    </a:rPr>
                                    <m:t>𝑖</m:t>
                                  </m:r>
                                  <m:r>
                                    <a:rPr lang="it-IT" sz="1400" i="1">
                                      <a:latin typeface="Cambria Math" panose="02040503050406030204" pitchFamily="18" charset="0"/>
                                    </a:rPr>
                                    <m:t>h</m:t>
                                  </m:r>
                                </m:sub>
                              </m:sSub>
                              <m:r>
                                <a:rPr lang="it-IT" sz="1400" i="0">
                                  <a:latin typeface="Cambria Math" panose="02040503050406030204" pitchFamily="18" charset="0"/>
                                </a:rPr>
                                <m:t>×</m:t>
                              </m:r>
                              <m:r>
                                <a:rPr lang="it-IT" sz="1400" i="1">
                                  <a:latin typeface="Cambria Math" panose="02040503050406030204" pitchFamily="18" charset="0"/>
                                </a:rPr>
                                <m:t>𝐶𝐿𝐴𝑆</m:t>
                              </m:r>
                              <m:sSub>
                                <m:sSubPr>
                                  <m:ctrlPr>
                                    <a:rPr lang="it-IT" sz="1400" i="1">
                                      <a:latin typeface="Cambria Math"/>
                                    </a:rPr>
                                  </m:ctrlPr>
                                </m:sSubPr>
                                <m:e>
                                  <m:r>
                                    <a:rPr lang="it-IT" sz="1400" i="1">
                                      <a:latin typeface="Cambria Math" panose="02040503050406030204" pitchFamily="18" charset="0"/>
                                    </a:rPr>
                                    <m:t>𝑆</m:t>
                                  </m:r>
                                </m:e>
                                <m:sub>
                                  <m:r>
                                    <a:rPr lang="it-IT" sz="1400" i="1">
                                      <a:latin typeface="Cambria Math" panose="02040503050406030204" pitchFamily="18" charset="0"/>
                                    </a:rPr>
                                    <m:t>h</m:t>
                                  </m:r>
                                </m:sub>
                              </m:sSub>
                            </m:e>
                          </m:d>
                        </m:e>
                      </m:nary>
                      <m:r>
                        <a:rPr lang="it-IT" sz="1400" i="0">
                          <a:latin typeface="Cambria Math" panose="02040503050406030204" pitchFamily="18" charset="0"/>
                        </a:rPr>
                        <m:t>+</m:t>
                      </m:r>
                      <m:nary>
                        <m:naryPr>
                          <m:chr m:val="∑"/>
                          <m:limLoc m:val="undOvr"/>
                          <m:grow m:val="on"/>
                          <m:ctrlPr>
                            <a:rPr lang="it-IT" sz="1400" i="1">
                              <a:latin typeface="Cambria Math"/>
                            </a:rPr>
                          </m:ctrlPr>
                        </m:naryPr>
                        <m:sub>
                          <m:r>
                            <a:rPr lang="it-IT" sz="1400" i="1">
                              <a:latin typeface="Cambria Math" panose="02040503050406030204" pitchFamily="18" charset="0"/>
                            </a:rPr>
                            <m:t>𝑘</m:t>
                          </m:r>
                          <m:r>
                            <a:rPr lang="it-IT" sz="1400" i="0">
                              <a:latin typeface="Cambria Math" panose="02040503050406030204" pitchFamily="18" charset="0"/>
                            </a:rPr>
                            <m:t>=</m:t>
                          </m:r>
                          <m:r>
                            <a:rPr lang="it-IT" sz="1400" i="0">
                              <a:latin typeface="Cambria Math" panose="02040503050406030204" pitchFamily="18" charset="0"/>
                            </a:rPr>
                            <m:t>1</m:t>
                          </m:r>
                        </m:sub>
                        <m:sup>
                          <m:r>
                            <a:rPr lang="it-IT" sz="1400" i="0">
                              <a:latin typeface="Cambria Math" panose="02040503050406030204" pitchFamily="18" charset="0"/>
                            </a:rPr>
                            <m:t>9</m:t>
                          </m:r>
                        </m:sup>
                        <m:e>
                          <m:sSub>
                            <m:sSubPr>
                              <m:ctrlPr>
                                <a:rPr lang="it-IT" sz="1400" i="1">
                                  <a:latin typeface="Cambria Math"/>
                                </a:rPr>
                              </m:ctrlPr>
                            </m:sSubPr>
                            <m:e>
                              <m:r>
                                <a:rPr lang="it-IT" sz="1400" i="1">
                                  <a:latin typeface="Cambria Math" panose="02040503050406030204" pitchFamily="18" charset="0"/>
                                </a:rPr>
                                <m:t>𝛾</m:t>
                              </m:r>
                            </m:e>
                            <m:sub>
                              <m:r>
                                <a:rPr lang="it-IT" sz="1400" i="1">
                                  <a:latin typeface="Cambria Math" panose="02040503050406030204" pitchFamily="18" charset="0"/>
                                </a:rPr>
                                <m:t>𝑗𝑘</m:t>
                              </m:r>
                            </m:sub>
                          </m:sSub>
                          <m:sSub>
                            <m:sSubPr>
                              <m:ctrlPr>
                                <a:rPr lang="it-IT" sz="1400" i="1">
                                  <a:latin typeface="Cambria Math"/>
                                </a:rPr>
                              </m:ctrlPr>
                            </m:sSubPr>
                            <m:e>
                              <m:r>
                                <a:rPr lang="it-IT" sz="1400" i="1">
                                  <a:latin typeface="Cambria Math" panose="02040503050406030204" pitchFamily="18" charset="0"/>
                                </a:rPr>
                                <m:t>𝑋</m:t>
                              </m:r>
                            </m:e>
                            <m:sub>
                              <m:r>
                                <a:rPr lang="it-IT" sz="1400" i="1">
                                  <a:latin typeface="Cambria Math" panose="02040503050406030204" pitchFamily="18" charset="0"/>
                                </a:rPr>
                                <m:t>𝑖𝑘</m:t>
                              </m:r>
                            </m:sub>
                          </m:sSub>
                        </m:e>
                      </m:nary>
                      <m:r>
                        <a:rPr lang="it-IT" sz="1400" i="0">
                          <a:latin typeface="Cambria Math" panose="02040503050406030204" pitchFamily="18" charset="0"/>
                        </a:rPr>
                        <m:t>,</m:t>
                      </m:r>
                      <m:r>
                        <m:rPr>
                          <m:nor/>
                        </m:rPr>
                        <a:rPr lang="it-IT" sz="1400" i="1">
                          <a:latin typeface="Cambria Math" panose="02040503050406030204" pitchFamily="18" charset="0"/>
                        </a:rPr>
                        <m:t> </m:t>
                      </m:r>
                      <m:r>
                        <a:rPr lang="it-IT" sz="1400" i="1">
                          <a:latin typeface="Cambria Math" panose="02040503050406030204" pitchFamily="18" charset="0"/>
                        </a:rPr>
                        <m:t>𝑖</m:t>
                      </m:r>
                      <m:r>
                        <a:rPr lang="it-IT" sz="1400" i="0">
                          <a:latin typeface="Cambria Math" panose="02040503050406030204" pitchFamily="18" charset="0"/>
                        </a:rPr>
                        <m:t>=</m:t>
                      </m:r>
                      <m:r>
                        <a:rPr lang="it-IT" sz="1400" i="0">
                          <a:latin typeface="Cambria Math" panose="02040503050406030204" pitchFamily="18" charset="0"/>
                        </a:rPr>
                        <m:t>1</m:t>
                      </m:r>
                      <m:r>
                        <a:rPr lang="it-IT" sz="1400" i="0">
                          <a:latin typeface="Cambria Math" panose="02040503050406030204" pitchFamily="18" charset="0"/>
                        </a:rPr>
                        <m:t>,</m:t>
                      </m:r>
                      <m:r>
                        <a:rPr lang="it-IT" sz="1400" i="0">
                          <a:latin typeface="Cambria Math" panose="02040503050406030204" pitchFamily="18" charset="0"/>
                        </a:rPr>
                        <m:t>2</m:t>
                      </m:r>
                      <m:r>
                        <a:rPr lang="it-IT" sz="1400" i="0">
                          <a:latin typeface="Cambria Math" panose="02040503050406030204" pitchFamily="18" charset="0"/>
                        </a:rPr>
                        <m:t>,…,</m:t>
                      </m:r>
                      <m:r>
                        <a:rPr lang="it-IT" sz="1400" i="1">
                          <a:latin typeface="Cambria Math" panose="02040503050406030204" pitchFamily="18" charset="0"/>
                        </a:rPr>
                        <m:t>𝑁</m:t>
                      </m:r>
                      <m:r>
                        <a:rPr lang="it-IT" sz="1400" i="0">
                          <a:latin typeface="Cambria Math" panose="02040503050406030204" pitchFamily="18" charset="0"/>
                        </a:rPr>
                        <m:t>,</m:t>
                      </m:r>
                      <m:r>
                        <m:rPr>
                          <m:nor/>
                        </m:rPr>
                        <a:rPr lang="it-IT" sz="1400" i="1">
                          <a:latin typeface="Cambria Math" panose="02040503050406030204" pitchFamily="18" charset="0"/>
                        </a:rPr>
                        <m:t> </m:t>
                      </m:r>
                      <m:r>
                        <a:rPr lang="it-IT" sz="1400" i="1">
                          <a:latin typeface="Cambria Math" panose="02040503050406030204" pitchFamily="18" charset="0"/>
                        </a:rPr>
                        <m:t>𝑗</m:t>
                      </m:r>
                      <m:r>
                        <a:rPr lang="it-IT" sz="1400" i="0">
                          <a:latin typeface="Cambria Math" panose="02040503050406030204" pitchFamily="18" charset="0"/>
                        </a:rPr>
                        <m:t>=</m:t>
                      </m:r>
                      <m:r>
                        <a:rPr lang="it-IT" sz="1400" i="0">
                          <a:latin typeface="Cambria Math" panose="02040503050406030204" pitchFamily="18" charset="0"/>
                        </a:rPr>
                        <m:t>1</m:t>
                      </m:r>
                      <m:r>
                        <a:rPr lang="it-IT" sz="1400" i="0">
                          <a:latin typeface="Cambria Math" panose="02040503050406030204" pitchFamily="18" charset="0"/>
                        </a:rPr>
                        <m:t>,</m:t>
                      </m:r>
                      <m:r>
                        <a:rPr lang="it-IT" sz="1400" i="0">
                          <a:latin typeface="Cambria Math" panose="02040503050406030204" pitchFamily="18" charset="0"/>
                        </a:rPr>
                        <m:t>3</m:t>
                      </m:r>
                      <m:r>
                        <a:rPr lang="it-IT" sz="1400" i="0">
                          <a:latin typeface="Cambria Math" panose="02040503050406030204" pitchFamily="18" charset="0"/>
                        </a:rPr>
                        <m:t>,</m:t>
                      </m:r>
                      <m:r>
                        <a:rPr lang="it-IT" sz="1400" i="0">
                          <a:latin typeface="Cambria Math" panose="02040503050406030204" pitchFamily="18" charset="0"/>
                        </a:rPr>
                        <m:t>4</m:t>
                      </m:r>
                      <m:r>
                        <a:rPr lang="it-IT" sz="1400" i="0">
                          <a:latin typeface="Cambria Math" panose="02040503050406030204" pitchFamily="18" charset="0"/>
                        </a:rPr>
                        <m:t>.</m:t>
                      </m:r>
                    </m:oMath>
                  </m:oMathPara>
                </a14:m>
                <a:endParaRPr lang="it-IT" sz="1400" dirty="0"/>
              </a:p>
            </p:txBody>
          </p:sp>
        </mc:Choice>
        <mc:Fallback xmlns="">
          <p:sp>
            <p:nvSpPr>
              <p:cNvPr id="10" name="Rettangolo 9"/>
              <p:cNvSpPr>
                <a:spLocks noRot="1" noChangeAspect="1" noMove="1" noResize="1" noEditPoints="1" noAdjustHandles="1" noChangeArrowheads="1" noChangeShapeType="1" noTextEdit="1"/>
              </p:cNvSpPr>
              <p:nvPr/>
            </p:nvSpPr>
            <p:spPr>
              <a:xfrm>
                <a:off x="1079158" y="1840260"/>
                <a:ext cx="7092778" cy="701089"/>
              </a:xfrm>
              <a:prstGeom prst="rect">
                <a:avLst/>
              </a:prstGeom>
              <a:blipFill rotWithShape="0">
                <a:blip r:embed="rId4"/>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15798940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F071628-BAE9-4433-92EC-AE83A7EECC03}"/>
              </a:ext>
            </a:extLst>
          </p:cNvPr>
          <p:cNvSpPr/>
          <p:nvPr/>
        </p:nvSpPr>
        <p:spPr>
          <a:xfrm>
            <a:off x="175438" y="331848"/>
            <a:ext cx="8793123" cy="954107"/>
          </a:xfrm>
          <a:prstGeom prst="rect">
            <a:avLst/>
          </a:prstGeom>
        </p:spPr>
        <p:txBody>
          <a:bodyPr wrap="square">
            <a:spAutoFit/>
          </a:bodyPr>
          <a:lstStyle/>
          <a:p>
            <a:pPr algn="ctr" eaLnBrk="0" hangingPunct="0">
              <a:buFont typeface="Arial" charset="0"/>
            </a:pPr>
            <a:r>
              <a:rPr lang="en-US" sz="2800" b="0" dirty="0" smtClean="0">
                <a:solidFill>
                  <a:srgbClr val="595959"/>
                </a:solidFill>
                <a:latin typeface="Times New Roman" panose="02020603050405020304" pitchFamily="18" charset="0"/>
                <a:ea typeface="MS PGothic" pitchFamily="34" charset="-128"/>
                <a:cs typeface="Times New Roman" panose="02020603050405020304" pitchFamily="18" charset="0"/>
              </a:rPr>
              <a:t>Testing </a:t>
            </a:r>
            <a:r>
              <a:rPr lang="en-US" sz="2800" b="0" dirty="0">
                <a:solidFill>
                  <a:srgbClr val="595959"/>
                </a:solidFill>
                <a:latin typeface="Times New Roman" panose="02020603050405020304" pitchFamily="18" charset="0"/>
                <a:ea typeface="MS PGothic" pitchFamily="34" charset="-128"/>
                <a:cs typeface="Times New Roman" panose="02020603050405020304" pitchFamily="18" charset="0"/>
              </a:rPr>
              <a:t>the association between consumption polarization and household self-reported </a:t>
            </a:r>
            <a:r>
              <a:rPr lang="en-US" sz="2800" b="0" dirty="0" smtClean="0">
                <a:solidFill>
                  <a:srgbClr val="595959"/>
                </a:solidFill>
                <a:latin typeface="Times New Roman" panose="02020603050405020304" pitchFamily="18" charset="0"/>
                <a:ea typeface="MS PGothic" pitchFamily="34" charset="-128"/>
                <a:cs typeface="Times New Roman" panose="02020603050405020304" pitchFamily="18" charset="0"/>
              </a:rPr>
              <a:t>welfare (2)</a:t>
            </a:r>
            <a:endParaRPr lang="en-US" sz="2800" b="0" dirty="0">
              <a:solidFill>
                <a:srgbClr val="595959"/>
              </a:solidFill>
              <a:latin typeface="Times New Roman" panose="02020603050405020304" pitchFamily="18" charset="0"/>
              <a:ea typeface="MS PGothic" pitchFamily="34"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Segnaposto contenuto 6">
                <a:extLst>
                  <a:ext uri="{FF2B5EF4-FFF2-40B4-BE49-F238E27FC236}">
                    <a16:creationId xmlns:a16="http://schemas.microsoft.com/office/drawing/2014/main" xmlns="" id="{23FB324B-86D7-4C1F-BA17-338A3C4966BE}"/>
                  </a:ext>
                </a:extLst>
              </p:cNvPr>
              <p:cNvSpPr txBox="1">
                <a:spLocks/>
              </p:cNvSpPr>
              <p:nvPr/>
            </p:nvSpPr>
            <p:spPr>
              <a:xfrm>
                <a:off x="457200" y="1440744"/>
                <a:ext cx="8229600" cy="5346636"/>
              </a:xfrm>
              <a:prstGeom prst="rect">
                <a:avLst/>
              </a:prstGeom>
            </p:spPr>
            <p:txBody>
              <a:bodyPr>
                <a:noAutofit/>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284400" indent="-284400" algn="just">
                  <a:lnSpc>
                    <a:spcPct val="100000"/>
                  </a:lnSpc>
                  <a:spcBef>
                    <a:spcPts val="0"/>
                  </a:spcBef>
                  <a:buFont typeface="Arial" panose="020B0604020202020204" pitchFamily="34" charset="0"/>
                  <a:buChar char="•"/>
                </a:pPr>
                <a:r>
                  <a:rPr lang="en-US" sz="1700" b="0" dirty="0" smtClean="0">
                    <a:latin typeface="Times New Roman" panose="02020603050405020304" pitchFamily="18" charset="0"/>
                    <a:cs typeface="Times New Roman" panose="02020603050405020304" pitchFamily="18" charset="0"/>
                  </a:rPr>
                  <a:t>The polarization variable:</a:t>
                </a:r>
              </a:p>
              <a:p>
                <a:pPr algn="just">
                  <a:lnSpc>
                    <a:spcPct val="100000"/>
                  </a:lnSpc>
                  <a:spcBef>
                    <a:spcPts val="0"/>
                  </a:spcBef>
                  <a:buFont typeface="Arial" panose="020B0604020202020204" pitchFamily="34" charset="0"/>
                  <a:buChar char="•"/>
                </a:pPr>
                <a:endParaRPr lang="en-US" sz="1700" b="0" dirty="0" smtClean="0">
                  <a:latin typeface="Times New Roman" panose="02020603050405020304" pitchFamily="18" charset="0"/>
                  <a:cs typeface="Times New Roman" panose="02020603050405020304" pitchFamily="18" charset="0"/>
                </a:endParaRPr>
              </a:p>
              <a:p>
                <a:pPr marL="342000" indent="0" algn="ctr">
                  <a:lnSpc>
                    <a:spcPct val="100000"/>
                  </a:lnSpc>
                  <a:spcBef>
                    <a:spcPts val="0"/>
                  </a:spcBef>
                  <a:spcAft>
                    <a:spcPts val="600"/>
                  </a:spcAft>
                </a:pPr>
                <a:endParaRPr lang="en-US" sz="1400" b="0" i="1" dirty="0">
                  <a:latin typeface="Cambria Math" panose="02040503050406030204" pitchFamily="18" charset="0"/>
                  <a:cs typeface="Times New Roman" panose="02020603050405020304" pitchFamily="18" charset="0"/>
                </a:endParaRPr>
              </a:p>
              <a:p>
                <a:pPr marL="284400" indent="0" algn="just">
                  <a:lnSpc>
                    <a:spcPct val="100000"/>
                  </a:lnSpc>
                  <a:spcBef>
                    <a:spcPts val="0"/>
                  </a:spcBef>
                  <a:spcAft>
                    <a:spcPts val="600"/>
                  </a:spcAft>
                </a:pPr>
                <a:r>
                  <a:rPr lang="en-US" sz="1700" b="0" dirty="0" smtClean="0">
                    <a:latin typeface="Times New Roman" panose="02020603050405020304" pitchFamily="18" charset="0"/>
                    <a:cs typeface="Times New Roman" panose="02020603050405020304" pitchFamily="18" charset="0"/>
                  </a:rPr>
                  <a:t>ranges between -1 and 1 and measures how far the </a:t>
                </a:r>
                <a:r>
                  <a:rPr lang="en-US" sz="1700" b="0" dirty="0">
                    <a:latin typeface="Times New Roman" panose="02020603050405020304" pitchFamily="18" charset="0"/>
                    <a:cs typeface="Times New Roman" panose="02020603050405020304" pitchFamily="18" charset="0"/>
                  </a:rPr>
                  <a:t>relative ranks </a:t>
                </a:r>
                <a:r>
                  <a:rPr lang="en-US" sz="1700" b="0" dirty="0" smtClean="0">
                    <a:latin typeface="Times New Roman" panose="02020603050405020304" pitchFamily="18" charset="0"/>
                    <a:cs typeface="Times New Roman" panose="02020603050405020304" pitchFamily="18" charset="0"/>
                  </a:rPr>
                  <a:t>of </a:t>
                </a:r>
                <a:r>
                  <a:rPr lang="en-US" sz="1700" b="0" dirty="0">
                    <a:latin typeface="Times New Roman" panose="02020603050405020304" pitchFamily="18" charset="0"/>
                    <a:cs typeface="Times New Roman" panose="02020603050405020304" pitchFamily="18" charset="0"/>
                  </a:rPr>
                  <a:t>the 2013 consumption values in the median-adjusted consumption distribution of 2000 </a:t>
                </a:r>
                <a:r>
                  <a:rPr lang="en-US" sz="1700" b="0" dirty="0" smtClean="0">
                    <a:latin typeface="Times New Roman" panose="02020603050405020304" pitchFamily="18" charset="0"/>
                    <a:cs typeface="Times New Roman" panose="02020603050405020304" pitchFamily="18" charset="0"/>
                  </a:rPr>
                  <a:t>deviate (in absolute value) from </a:t>
                </a:r>
                <a14:m>
                  <m:oMath xmlns:m="http://schemas.openxmlformats.org/officeDocument/2006/math">
                    <m:f>
                      <m:fPr>
                        <m:type m:val="skw"/>
                        <m:ctrlPr>
                          <a:rPr lang="en-US" sz="1700" b="0" i="1" smtClean="0">
                            <a:latin typeface="Cambria Math"/>
                            <a:cs typeface="Times New Roman" panose="02020603050405020304" pitchFamily="18" charset="0"/>
                          </a:rPr>
                        </m:ctrlPr>
                      </m:fPr>
                      <m:num>
                        <m:r>
                          <a:rPr lang="it-IT" sz="1700" b="0" i="1" smtClean="0">
                            <a:latin typeface="Cambria Math" panose="02040503050406030204" pitchFamily="18" charset="0"/>
                            <a:cs typeface="Times New Roman" panose="02020603050405020304" pitchFamily="18" charset="0"/>
                          </a:rPr>
                          <m:t>1</m:t>
                        </m:r>
                      </m:num>
                      <m:den>
                        <m:r>
                          <a:rPr lang="it-IT" sz="1700" b="0" i="1" smtClean="0">
                            <a:latin typeface="Cambria Math" panose="02040503050406030204" pitchFamily="18" charset="0"/>
                            <a:cs typeface="Times New Roman" panose="02020603050405020304" pitchFamily="18" charset="0"/>
                          </a:rPr>
                          <m:t>2</m:t>
                        </m:r>
                      </m:den>
                    </m:f>
                  </m:oMath>
                </a14:m>
                <a:r>
                  <a:rPr lang="en-US" sz="1700" b="0" dirty="0" smtClean="0">
                    <a:latin typeface="Times New Roman" panose="02020603050405020304" pitchFamily="18" charset="0"/>
                    <a:cs typeface="Times New Roman" panose="02020603050405020304" pitchFamily="18" charset="0"/>
                  </a:rPr>
                  <a:t>, i.e. the </a:t>
                </a:r>
                <a:r>
                  <a:rPr lang="en-US" sz="1700" b="0" dirty="0">
                    <a:latin typeface="Times New Roman" panose="02020603050405020304" pitchFamily="18" charset="0"/>
                    <a:cs typeface="Times New Roman" panose="02020603050405020304" pitchFamily="18" charset="0"/>
                  </a:rPr>
                  <a:t>median </a:t>
                </a:r>
                <a:r>
                  <a:rPr lang="en-US" sz="1700" b="0" dirty="0" smtClean="0">
                    <a:latin typeface="Times New Roman" panose="02020603050405020304" pitchFamily="18" charset="0"/>
                    <a:cs typeface="Times New Roman" panose="02020603050405020304" pitchFamily="18" charset="0"/>
                  </a:rPr>
                  <a:t>value of the </a:t>
                </a:r>
                <a:r>
                  <a:rPr lang="en-US" sz="1700" b="0" dirty="0">
                    <a:latin typeface="Times New Roman" panose="02020603050405020304" pitchFamily="18" charset="0"/>
                    <a:cs typeface="Times New Roman" panose="02020603050405020304" pitchFamily="18" charset="0"/>
                  </a:rPr>
                  <a:t>relative distribution between the comparison and the location-adjusted reference </a:t>
                </a:r>
                <a:r>
                  <a:rPr lang="en-US" sz="1700" b="0" dirty="0" smtClean="0">
                    <a:latin typeface="Times New Roman" panose="02020603050405020304" pitchFamily="18" charset="0"/>
                    <a:cs typeface="Times New Roman" panose="02020603050405020304" pitchFamily="18" charset="0"/>
                  </a:rPr>
                  <a:t>distributions.</a:t>
                </a:r>
              </a:p>
              <a:p>
                <a:pPr marL="285750" indent="-285750" algn="just">
                  <a:lnSpc>
                    <a:spcPct val="100000"/>
                  </a:lnSpc>
                  <a:spcBef>
                    <a:spcPts val="0"/>
                  </a:spcBef>
                  <a:spcAft>
                    <a:spcPts val="600"/>
                  </a:spcAft>
                  <a:buFont typeface="Arial" panose="020B0604020202020204" pitchFamily="34" charset="0"/>
                  <a:buChar char="•"/>
                </a:pPr>
                <a:r>
                  <a:rPr lang="en-US" sz="1700" b="0" dirty="0" smtClean="0">
                    <a:latin typeface="Times New Roman" panose="02020603050405020304" pitchFamily="18" charset="0"/>
                    <a:cs typeface="Times New Roman" panose="02020603050405020304" pitchFamily="18" charset="0"/>
                  </a:rPr>
                  <a:t>Negative </a:t>
                </a:r>
                <a:r>
                  <a:rPr lang="en-US" sz="1700" b="0" dirty="0">
                    <a:latin typeface="Times New Roman" panose="02020603050405020304" pitchFamily="18" charset="0"/>
                    <a:cs typeface="Times New Roman" panose="02020603050405020304" pitchFamily="18" charset="0"/>
                  </a:rPr>
                  <a:t>values would mean that households in the lower (upper) quantiles of the comparison population tend to concentrate at the median of </a:t>
                </a:r>
                <a:r>
                  <a:rPr lang="en-US" sz="1700" b="0" dirty="0" smtClean="0">
                    <a:latin typeface="Times New Roman" panose="02020603050405020304" pitchFamily="18" charset="0"/>
                    <a:cs typeface="Times New Roman" panose="02020603050405020304" pitchFamily="18" charset="0"/>
                  </a:rPr>
                  <a:t>the reference, </a:t>
                </a:r>
                <a:r>
                  <a:rPr lang="en-US" sz="1700" b="0" dirty="0">
                    <a:latin typeface="Times New Roman" panose="02020603050405020304" pitchFamily="18" charset="0"/>
                    <a:cs typeface="Times New Roman" panose="02020603050405020304" pitchFamily="18" charset="0"/>
                  </a:rPr>
                  <a:t>a very strong sense in which they are better-off (worse-off) than households in the corresponding reference </a:t>
                </a:r>
                <a:r>
                  <a:rPr lang="en-US" sz="1700" b="0" dirty="0" smtClean="0">
                    <a:latin typeface="Times New Roman" panose="02020603050405020304" pitchFamily="18" charset="0"/>
                    <a:cs typeface="Times New Roman" panose="02020603050405020304" pitchFamily="18" charset="0"/>
                  </a:rPr>
                  <a:t>population.</a:t>
                </a:r>
              </a:p>
              <a:p>
                <a:pPr marL="285750" indent="-285750" algn="just">
                  <a:lnSpc>
                    <a:spcPct val="100000"/>
                  </a:lnSpc>
                  <a:spcBef>
                    <a:spcPts val="0"/>
                  </a:spcBef>
                  <a:spcAft>
                    <a:spcPts val="600"/>
                  </a:spcAft>
                  <a:buFont typeface="Arial" panose="020B0604020202020204" pitchFamily="34" charset="0"/>
                  <a:buChar char="•"/>
                </a:pPr>
                <a:r>
                  <a:rPr lang="en-US" sz="1700" b="0" dirty="0" smtClean="0">
                    <a:latin typeface="Times New Roman" panose="02020603050405020304" pitchFamily="18" charset="0"/>
                    <a:cs typeface="Times New Roman" panose="02020603050405020304" pitchFamily="18" charset="0"/>
                  </a:rPr>
                  <a:t>On </a:t>
                </a:r>
                <a:r>
                  <a:rPr lang="en-US" sz="1700" b="0" dirty="0">
                    <a:latin typeface="Times New Roman" panose="02020603050405020304" pitchFamily="18" charset="0"/>
                    <a:cs typeface="Times New Roman" panose="02020603050405020304" pitchFamily="18" charset="0"/>
                  </a:rPr>
                  <a:t>the other hand, positive values would correspond to a situation where households in the lower (upper) quantiles of the comparison population tend to concentrate near the bottom (top) of </a:t>
                </a:r>
                <a:r>
                  <a:rPr lang="en-US" sz="1700" b="0" dirty="0" smtClean="0">
                    <a:latin typeface="Times New Roman" panose="02020603050405020304" pitchFamily="18" charset="0"/>
                    <a:cs typeface="Times New Roman" panose="02020603050405020304" pitchFamily="18" charset="0"/>
                  </a:rPr>
                  <a:t>the reference, meaning </a:t>
                </a:r>
                <a:r>
                  <a:rPr lang="en-US" sz="1700" b="0" dirty="0">
                    <a:latin typeface="Times New Roman" panose="02020603050405020304" pitchFamily="18" charset="0"/>
                    <a:cs typeface="Times New Roman" panose="02020603050405020304" pitchFamily="18" charset="0"/>
                  </a:rPr>
                  <a:t>they are worse-off (better-off) than households in the corresponding reference population</a:t>
                </a:r>
                <a:r>
                  <a:rPr lang="en-US" sz="1700" b="0" dirty="0" smtClean="0">
                    <a:latin typeface="Times New Roman" panose="02020603050405020304" pitchFamily="18" charset="0"/>
                    <a:cs typeface="Times New Roman" panose="02020603050405020304" pitchFamily="18" charset="0"/>
                  </a:rPr>
                  <a:t>.</a:t>
                </a:r>
              </a:p>
              <a:p>
                <a:pPr marL="285750" indent="-285750" algn="just">
                  <a:lnSpc>
                    <a:spcPct val="100000"/>
                  </a:lnSpc>
                  <a:spcBef>
                    <a:spcPts val="0"/>
                  </a:spcBef>
                  <a:spcAft>
                    <a:spcPts val="600"/>
                  </a:spcAft>
                  <a:buFont typeface="Arial" panose="020B0604020202020204" pitchFamily="34" charset="0"/>
                  <a:buChar char="•"/>
                </a:pPr>
                <a:r>
                  <a:rPr lang="en-US" sz="1700" b="0" dirty="0">
                    <a:latin typeface="Times New Roman" panose="02020603050405020304" pitchFamily="18" charset="0"/>
                    <a:cs typeface="Times New Roman" panose="02020603050405020304" pitchFamily="18" charset="0"/>
                  </a:rPr>
                  <a:t>On average:</a:t>
                </a:r>
              </a:p>
              <a:p>
                <a:pPr marL="0" indent="0" algn="ctr">
                  <a:lnSpc>
                    <a:spcPct val="100000"/>
                  </a:lnSpc>
                  <a:spcBef>
                    <a:spcPts val="0"/>
                  </a:spcBef>
                  <a:spcAft>
                    <a:spcPts val="600"/>
                  </a:spcAft>
                </a:pPr>
                <a14:m>
                  <m:oMath xmlns:m="http://schemas.openxmlformats.org/officeDocument/2006/math">
                    <m:f>
                      <m:fPr>
                        <m:ctrlPr>
                          <a:rPr lang="en-US" sz="1400" b="0" i="1">
                            <a:latin typeface="Cambria Math"/>
                            <a:cs typeface="Times New Roman" panose="02020603050405020304" pitchFamily="18" charset="0"/>
                          </a:rPr>
                        </m:ctrlPr>
                      </m:fPr>
                      <m:num>
                        <m:r>
                          <a:rPr lang="it-IT" sz="1400" b="0" i="1">
                            <a:latin typeface="Cambria Math" panose="02040503050406030204" pitchFamily="18" charset="0"/>
                            <a:cs typeface="Times New Roman" panose="02020603050405020304" pitchFamily="18" charset="0"/>
                          </a:rPr>
                          <m:t>1</m:t>
                        </m:r>
                      </m:num>
                      <m:den>
                        <m:r>
                          <a:rPr lang="it-IT" sz="1400" b="0" i="1">
                            <a:latin typeface="Cambria Math" panose="02040503050406030204" pitchFamily="18" charset="0"/>
                            <a:cs typeface="Times New Roman" panose="02020603050405020304" pitchFamily="18" charset="0"/>
                          </a:rPr>
                          <m:t>𝑁</m:t>
                        </m:r>
                      </m:den>
                    </m:f>
                    <m:nary>
                      <m:naryPr>
                        <m:chr m:val="∑"/>
                        <m:limLoc m:val="subSup"/>
                        <m:ctrlPr>
                          <a:rPr lang="en-US" sz="1400" b="0" i="1">
                            <a:latin typeface="Cambria Math"/>
                            <a:cs typeface="Times New Roman" panose="02020603050405020304" pitchFamily="18" charset="0"/>
                          </a:rPr>
                        </m:ctrlPr>
                      </m:naryPr>
                      <m:sub>
                        <m:r>
                          <m:rPr>
                            <m:brk m:alnAt="25"/>
                          </m:rPr>
                          <a:rPr lang="it-IT" sz="1400" b="0" i="1">
                            <a:latin typeface="Cambria Math" panose="02040503050406030204" pitchFamily="18" charset="0"/>
                            <a:cs typeface="Times New Roman" panose="02020603050405020304" pitchFamily="18" charset="0"/>
                          </a:rPr>
                          <m:t>𝑖</m:t>
                        </m:r>
                        <m:r>
                          <a:rPr lang="it-IT" sz="1400" b="0" i="1">
                            <a:latin typeface="Cambria Math" panose="02040503050406030204" pitchFamily="18" charset="0"/>
                            <a:cs typeface="Times New Roman" panose="02020603050405020304" pitchFamily="18" charset="0"/>
                          </a:rPr>
                          <m:t>=</m:t>
                        </m:r>
                        <m:r>
                          <m:rPr>
                            <m:brk m:alnAt="25"/>
                          </m:rPr>
                          <a:rPr lang="it-IT" sz="1400" b="0" i="1">
                            <a:latin typeface="Cambria Math" panose="02040503050406030204" pitchFamily="18" charset="0"/>
                            <a:cs typeface="Times New Roman" panose="02020603050405020304" pitchFamily="18" charset="0"/>
                          </a:rPr>
                          <m:t>1</m:t>
                        </m:r>
                      </m:sub>
                      <m:sup>
                        <m:r>
                          <a:rPr lang="it-IT" sz="1400" b="0" i="1">
                            <a:latin typeface="Cambria Math" panose="02040503050406030204" pitchFamily="18" charset="0"/>
                            <a:cs typeface="Times New Roman" panose="02020603050405020304" pitchFamily="18" charset="0"/>
                          </a:rPr>
                          <m:t>𝑁</m:t>
                        </m:r>
                      </m:sup>
                      <m:e>
                        <m:sSub>
                          <m:sSubPr>
                            <m:ctrlPr>
                              <a:rPr lang="en-US" sz="1400" b="0" i="1">
                                <a:latin typeface="Cambria Math"/>
                                <a:cs typeface="Times New Roman" panose="02020603050405020304" pitchFamily="18" charset="0"/>
                              </a:rPr>
                            </m:ctrlPr>
                          </m:sSubPr>
                          <m:e>
                            <m:r>
                              <a:rPr lang="it-IT" sz="1400" b="0" i="1">
                                <a:latin typeface="Cambria Math" panose="02040503050406030204" pitchFamily="18" charset="0"/>
                                <a:cs typeface="Times New Roman" panose="02020603050405020304" pitchFamily="18" charset="0"/>
                              </a:rPr>
                              <m:t>𝑀𝑅𝑃</m:t>
                            </m:r>
                          </m:e>
                          <m:sub>
                            <m:r>
                              <a:rPr lang="it-IT" sz="1400" b="0" i="1">
                                <a:latin typeface="Cambria Math" panose="02040503050406030204" pitchFamily="18" charset="0"/>
                                <a:cs typeface="Times New Roman" panose="02020603050405020304" pitchFamily="18" charset="0"/>
                              </a:rPr>
                              <m:t>𝑖</m:t>
                            </m:r>
                          </m:sub>
                        </m:sSub>
                        <m:r>
                          <a:rPr lang="it-IT" sz="1400" b="0" i="1">
                            <a:latin typeface="Cambria Math" panose="02040503050406030204" pitchFamily="18" charset="0"/>
                            <a:cs typeface="Times New Roman" panose="02020603050405020304" pitchFamily="18" charset="0"/>
                          </a:rPr>
                          <m:t>=</m:t>
                        </m:r>
                        <m:r>
                          <a:rPr lang="it-IT" sz="1400" b="0" i="1">
                            <a:latin typeface="Cambria Math" panose="02040503050406030204" pitchFamily="18" charset="0"/>
                            <a:cs typeface="Times New Roman" panose="02020603050405020304" pitchFamily="18" charset="0"/>
                          </a:rPr>
                          <m:t>𝑀𝑅𝑃</m:t>
                        </m:r>
                      </m:e>
                    </m:nary>
                  </m:oMath>
                </a14:m>
                <a:r>
                  <a:rPr lang="en-US" sz="1400" b="0" dirty="0">
                    <a:latin typeface="Times New Roman" panose="02020603050405020304" pitchFamily="18" charset="0"/>
                    <a:cs typeface="Times New Roman" panose="02020603050405020304" pitchFamily="18" charset="0"/>
                  </a:rPr>
                  <a:t>.</a:t>
                </a:r>
              </a:p>
              <a:p>
                <a:pPr marL="285750" indent="-285750" algn="just">
                  <a:lnSpc>
                    <a:spcPct val="100000"/>
                  </a:lnSpc>
                  <a:spcBef>
                    <a:spcPts val="0"/>
                  </a:spcBef>
                  <a:spcAft>
                    <a:spcPts val="600"/>
                  </a:spcAft>
                  <a:buFont typeface="Arial" panose="020B0604020202020204" pitchFamily="34" charset="0"/>
                  <a:buChar char="•"/>
                </a:pPr>
                <a:endParaRPr lang="en-US" sz="1700" b="0" dirty="0" smtClean="0">
                  <a:latin typeface="Times New Roman" panose="02020603050405020304" pitchFamily="18" charset="0"/>
                  <a:cs typeface="Times New Roman" panose="02020603050405020304" pitchFamily="18" charset="0"/>
                </a:endParaRPr>
              </a:p>
            </p:txBody>
          </p:sp>
        </mc:Choice>
        <mc:Fallback xmlns="">
          <p:sp>
            <p:nvSpPr>
              <p:cNvPr id="6" name="Segnaposto contenuto 6">
                <a:extLst>
                  <a:ext uri="{FF2B5EF4-FFF2-40B4-BE49-F238E27FC236}">
                    <a16:creationId xmlns="" xmlns:a14="http://schemas.microsoft.com/office/drawing/2010/main" xmlns:a16="http://schemas.microsoft.com/office/drawing/2014/main" id="{23FB324B-86D7-4C1F-BA17-338A3C4966BE}"/>
                  </a:ext>
                </a:extLst>
              </p:cNvPr>
              <p:cNvSpPr txBox="1">
                <a:spLocks noRot="1" noChangeAspect="1" noMove="1" noResize="1" noEditPoints="1" noAdjustHandles="1" noChangeArrowheads="1" noChangeShapeType="1" noTextEdit="1"/>
              </p:cNvSpPr>
              <p:nvPr/>
            </p:nvSpPr>
            <p:spPr>
              <a:xfrm>
                <a:off x="457200" y="1440744"/>
                <a:ext cx="8229600" cy="5346636"/>
              </a:xfrm>
              <a:prstGeom prst="rect">
                <a:avLst/>
              </a:prstGeom>
              <a:blipFill rotWithShape="0">
                <a:blip r:embed="rId3"/>
                <a:stretch>
                  <a:fillRect l="-370" t="-228" r="-444"/>
                </a:stretch>
              </a:blipFill>
            </p:spPr>
            <p:txBody>
              <a:bodyPr/>
              <a:lstStyle/>
              <a:p>
                <a:r>
                  <a:rPr lang="it-IT">
                    <a:noFill/>
                  </a:rPr>
                  <a:t> </a:t>
                </a:r>
              </a:p>
            </p:txBody>
          </p:sp>
        </mc:Fallback>
      </mc:AlternateContent>
      <p:sp>
        <p:nvSpPr>
          <p:cNvPr id="42" name="Slide Number Placeholder 3">
            <a:extLst>
              <a:ext uri="{FF2B5EF4-FFF2-40B4-BE49-F238E27FC236}">
                <a16:creationId xmlns:a16="http://schemas.microsoft.com/office/drawing/2014/main" xmlns="" id="{332CE60E-4E5E-486B-9091-269E05889301}"/>
              </a:ext>
            </a:extLst>
          </p:cNvPr>
          <p:cNvSpPr txBox="1">
            <a:spLocks/>
          </p:cNvSpPr>
          <p:nvPr/>
        </p:nvSpPr>
        <p:spPr>
          <a:xfrm>
            <a:off x="357188" y="6350000"/>
            <a:ext cx="552450" cy="35877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b="1" kern="1200">
                <a:solidFill>
                  <a:schemeClr val="tx1">
                    <a:tint val="75000"/>
                  </a:schemeClr>
                </a:solidFill>
                <a:latin typeface="Trebuchet MS" charset="0"/>
                <a:ea typeface="MS PGothic" charset="-128"/>
                <a:cs typeface="+mn-cs"/>
              </a:defRPr>
            </a:lvl1pPr>
            <a:lvl2pPr marL="457200" algn="l" rtl="0" fontAlgn="base">
              <a:spcBef>
                <a:spcPct val="0"/>
              </a:spcBef>
              <a:spcAft>
                <a:spcPct val="0"/>
              </a:spcAft>
              <a:defRPr sz="1600" b="1" kern="1200">
                <a:solidFill>
                  <a:schemeClr val="tx1"/>
                </a:solidFill>
                <a:latin typeface="Trebuchet MS" charset="0"/>
                <a:ea typeface="MS PGothic" charset="-128"/>
                <a:cs typeface="+mn-cs"/>
              </a:defRPr>
            </a:lvl2pPr>
            <a:lvl3pPr marL="914400" algn="l" rtl="0" fontAlgn="base">
              <a:spcBef>
                <a:spcPct val="0"/>
              </a:spcBef>
              <a:spcAft>
                <a:spcPct val="0"/>
              </a:spcAft>
              <a:defRPr sz="1600" b="1" kern="1200">
                <a:solidFill>
                  <a:schemeClr val="tx1"/>
                </a:solidFill>
                <a:latin typeface="Trebuchet MS" charset="0"/>
                <a:ea typeface="MS PGothic" charset="-128"/>
                <a:cs typeface="+mn-cs"/>
              </a:defRPr>
            </a:lvl3pPr>
            <a:lvl4pPr marL="1371600" algn="l" rtl="0" fontAlgn="base">
              <a:spcBef>
                <a:spcPct val="0"/>
              </a:spcBef>
              <a:spcAft>
                <a:spcPct val="0"/>
              </a:spcAft>
              <a:defRPr sz="1600" b="1" kern="1200">
                <a:solidFill>
                  <a:schemeClr val="tx1"/>
                </a:solidFill>
                <a:latin typeface="Trebuchet MS" charset="0"/>
                <a:ea typeface="MS PGothic" charset="-128"/>
                <a:cs typeface="+mn-cs"/>
              </a:defRPr>
            </a:lvl4pPr>
            <a:lvl5pPr marL="1828800" algn="l" rtl="0" fontAlgn="base">
              <a:spcBef>
                <a:spcPct val="0"/>
              </a:spcBef>
              <a:spcAft>
                <a:spcPct val="0"/>
              </a:spcAft>
              <a:defRPr sz="1600" b="1" kern="1200">
                <a:solidFill>
                  <a:schemeClr val="tx1"/>
                </a:solidFill>
                <a:latin typeface="Trebuchet MS" charset="0"/>
                <a:ea typeface="MS PGothic" charset="-128"/>
                <a:cs typeface="+mn-cs"/>
              </a:defRPr>
            </a:lvl5pPr>
            <a:lvl6pPr marL="2286000" algn="l" defTabSz="914400" rtl="0" eaLnBrk="1" latinLnBrk="0" hangingPunct="1">
              <a:defRPr sz="1600" b="1" kern="1200">
                <a:solidFill>
                  <a:schemeClr val="tx1"/>
                </a:solidFill>
                <a:latin typeface="Trebuchet MS" charset="0"/>
                <a:ea typeface="MS PGothic" charset="-128"/>
                <a:cs typeface="+mn-cs"/>
              </a:defRPr>
            </a:lvl6pPr>
            <a:lvl7pPr marL="2743200" algn="l" defTabSz="914400" rtl="0" eaLnBrk="1" latinLnBrk="0" hangingPunct="1">
              <a:defRPr sz="1600" b="1" kern="1200">
                <a:solidFill>
                  <a:schemeClr val="tx1"/>
                </a:solidFill>
                <a:latin typeface="Trebuchet MS" charset="0"/>
                <a:ea typeface="MS PGothic" charset="-128"/>
                <a:cs typeface="+mn-cs"/>
              </a:defRPr>
            </a:lvl7pPr>
            <a:lvl8pPr marL="3200400" algn="l" defTabSz="914400" rtl="0" eaLnBrk="1" latinLnBrk="0" hangingPunct="1">
              <a:defRPr sz="1600" b="1" kern="1200">
                <a:solidFill>
                  <a:schemeClr val="tx1"/>
                </a:solidFill>
                <a:latin typeface="Trebuchet MS" charset="0"/>
                <a:ea typeface="MS PGothic" charset="-128"/>
                <a:cs typeface="+mn-cs"/>
              </a:defRPr>
            </a:lvl8pPr>
            <a:lvl9pPr marL="3657600" algn="l" defTabSz="914400" rtl="0" eaLnBrk="1" latinLnBrk="0" hangingPunct="1">
              <a:defRPr sz="1600" b="1" kern="1200">
                <a:solidFill>
                  <a:schemeClr val="tx1"/>
                </a:solidFill>
                <a:latin typeface="Trebuchet MS" charset="0"/>
                <a:ea typeface="MS PGothic" charset="-128"/>
                <a:cs typeface="+mn-cs"/>
              </a:defRPr>
            </a:lvl9pPr>
          </a:lstStyle>
          <a:p>
            <a:r>
              <a:rPr lang="en-US" sz="1100" b="0" dirty="0" smtClean="0">
                <a:latin typeface="Arial" panose="020B0604020202020204" pitchFamily="34" charset="0"/>
                <a:cs typeface="Arial" panose="020B0604020202020204" pitchFamily="34" charset="0"/>
              </a:rPr>
              <a:t>28</a:t>
            </a:r>
            <a:endParaRPr lang="en-US" sz="1100" b="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9" name="Rettangolo 8"/>
              <p:cNvSpPr/>
              <p:nvPr/>
            </p:nvSpPr>
            <p:spPr>
              <a:xfrm>
                <a:off x="2987398" y="1809571"/>
                <a:ext cx="3197286" cy="4956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sz="1400" b="0" i="1" smtClean="0">
                          <a:latin typeface="Cambria Math" panose="02040503050406030204" pitchFamily="18" charset="0"/>
                        </a:rPr>
                        <m:t>𝑀𝑅</m:t>
                      </m:r>
                      <m:sSub>
                        <m:sSubPr>
                          <m:ctrlPr>
                            <a:rPr lang="it-IT" sz="1400" b="0" i="1">
                              <a:latin typeface="Cambria Math"/>
                            </a:rPr>
                          </m:ctrlPr>
                        </m:sSubPr>
                        <m:e>
                          <m:r>
                            <a:rPr lang="it-IT" sz="1400" b="0" i="1">
                              <a:latin typeface="Cambria Math" panose="02040503050406030204" pitchFamily="18" charset="0"/>
                            </a:rPr>
                            <m:t>𝑃</m:t>
                          </m:r>
                        </m:e>
                        <m:sub>
                          <m:r>
                            <a:rPr lang="it-IT" sz="1400" b="0" i="1">
                              <a:latin typeface="Cambria Math" panose="02040503050406030204" pitchFamily="18" charset="0"/>
                            </a:rPr>
                            <m:t>𝑖</m:t>
                          </m:r>
                        </m:sub>
                      </m:sSub>
                      <m:r>
                        <a:rPr lang="it-IT" sz="1400" b="0" i="0">
                          <a:latin typeface="Cambria Math" panose="02040503050406030204" pitchFamily="18" charset="0"/>
                        </a:rPr>
                        <m:t>=4|</m:t>
                      </m:r>
                      <m:sSub>
                        <m:sSubPr>
                          <m:ctrlPr>
                            <a:rPr lang="it-IT" sz="1400" b="0" i="1" smtClean="0">
                              <a:latin typeface="Cambria Math"/>
                            </a:rPr>
                          </m:ctrlPr>
                        </m:sSubPr>
                        <m:e>
                          <m:r>
                            <a:rPr lang="it-IT" sz="1400" b="0" i="1" smtClean="0">
                              <a:latin typeface="Cambria Math" panose="02040503050406030204" pitchFamily="18" charset="0"/>
                            </a:rPr>
                            <m:t>𝑟</m:t>
                          </m:r>
                        </m:e>
                        <m:sub>
                          <m:r>
                            <a:rPr lang="it-IT" sz="1400" b="0" i="1" smtClean="0">
                              <a:latin typeface="Cambria Math" panose="02040503050406030204" pitchFamily="18" charset="0"/>
                            </a:rPr>
                            <m:t>𝑖</m:t>
                          </m:r>
                        </m:sub>
                      </m:sSub>
                      <m:r>
                        <a:rPr lang="it-IT" sz="1400" b="0" i="0">
                          <a:latin typeface="Cambria Math" panose="02040503050406030204" pitchFamily="18" charset="0"/>
                        </a:rPr>
                        <m:t>−</m:t>
                      </m:r>
                      <m:f>
                        <m:fPr>
                          <m:ctrlPr>
                            <a:rPr lang="it-IT" sz="1400" b="0" i="1">
                              <a:latin typeface="Cambria Math"/>
                            </a:rPr>
                          </m:ctrlPr>
                        </m:fPr>
                        <m:num>
                          <m:r>
                            <a:rPr lang="it-IT" sz="1400" b="0" i="0">
                              <a:latin typeface="Cambria Math" panose="02040503050406030204" pitchFamily="18" charset="0"/>
                            </a:rPr>
                            <m:t>1</m:t>
                          </m:r>
                        </m:num>
                        <m:den>
                          <m:r>
                            <a:rPr lang="it-IT" sz="1400" b="0" i="0">
                              <a:latin typeface="Cambria Math" panose="02040503050406030204" pitchFamily="18" charset="0"/>
                            </a:rPr>
                            <m:t>2</m:t>
                          </m:r>
                        </m:den>
                      </m:f>
                      <m:r>
                        <a:rPr lang="it-IT" sz="1400" b="0" i="0">
                          <a:latin typeface="Cambria Math" panose="02040503050406030204" pitchFamily="18" charset="0"/>
                        </a:rPr>
                        <m:t>|−1,</m:t>
                      </m:r>
                      <m:r>
                        <m:rPr>
                          <m:nor/>
                        </m:rPr>
                        <a:rPr lang="it-IT" sz="1400" b="0" i="1">
                          <a:latin typeface="Cambria Math" panose="02040503050406030204" pitchFamily="18" charset="0"/>
                        </a:rPr>
                        <m:t> </m:t>
                      </m:r>
                      <m:r>
                        <a:rPr lang="it-IT" sz="1400" b="0" i="1">
                          <a:latin typeface="Cambria Math" panose="02040503050406030204" pitchFamily="18" charset="0"/>
                        </a:rPr>
                        <m:t>𝑖</m:t>
                      </m:r>
                      <m:r>
                        <a:rPr lang="it-IT" sz="1400" b="0" i="0">
                          <a:latin typeface="Cambria Math" panose="02040503050406030204" pitchFamily="18" charset="0"/>
                        </a:rPr>
                        <m:t>=1,2,...,</m:t>
                      </m:r>
                      <m:r>
                        <a:rPr lang="it-IT" sz="1400" b="0" i="1">
                          <a:latin typeface="Cambria Math" panose="02040503050406030204" pitchFamily="18" charset="0"/>
                        </a:rPr>
                        <m:t>𝑁</m:t>
                      </m:r>
                      <m:r>
                        <a:rPr lang="it-IT" sz="1400" b="0" i="0">
                          <a:latin typeface="Cambria Math" panose="02040503050406030204" pitchFamily="18" charset="0"/>
                        </a:rPr>
                        <m:t>,</m:t>
                      </m:r>
                    </m:oMath>
                  </m:oMathPara>
                </a14:m>
                <a:endParaRPr lang="it-IT" sz="1400" b="0" dirty="0"/>
              </a:p>
            </p:txBody>
          </p:sp>
        </mc:Choice>
        <mc:Fallback xmlns="">
          <p:sp>
            <p:nvSpPr>
              <p:cNvPr id="9" name="Rettangolo 8"/>
              <p:cNvSpPr>
                <a:spLocks noRot="1" noChangeAspect="1" noMove="1" noResize="1" noEditPoints="1" noAdjustHandles="1" noChangeArrowheads="1" noChangeShapeType="1" noTextEdit="1"/>
              </p:cNvSpPr>
              <p:nvPr/>
            </p:nvSpPr>
            <p:spPr>
              <a:xfrm>
                <a:off x="2987398" y="1809571"/>
                <a:ext cx="3197286" cy="495649"/>
              </a:xfrm>
              <a:prstGeom prst="rect">
                <a:avLst/>
              </a:prstGeom>
              <a:blipFill rotWithShape="0">
                <a:blip r:embed="rId4"/>
                <a:stretch>
                  <a:fillRect b="-1235"/>
                </a:stretch>
              </a:blipFill>
            </p:spPr>
            <p:txBody>
              <a:bodyPr/>
              <a:lstStyle/>
              <a:p>
                <a:r>
                  <a:rPr lang="it-IT">
                    <a:noFill/>
                  </a:rPr>
                  <a:t> </a:t>
                </a:r>
              </a:p>
            </p:txBody>
          </p:sp>
        </mc:Fallback>
      </mc:AlternateContent>
    </p:spTree>
    <p:extLst>
      <p:ext uri="{BB962C8B-B14F-4D97-AF65-F5344CB8AC3E}">
        <p14:creationId xmlns:p14="http://schemas.microsoft.com/office/powerpoint/2010/main" val="4398583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F071628-BAE9-4433-92EC-AE83A7EECC03}"/>
              </a:ext>
            </a:extLst>
          </p:cNvPr>
          <p:cNvSpPr/>
          <p:nvPr/>
        </p:nvSpPr>
        <p:spPr>
          <a:xfrm>
            <a:off x="175438" y="331848"/>
            <a:ext cx="8793123" cy="954107"/>
          </a:xfrm>
          <a:prstGeom prst="rect">
            <a:avLst/>
          </a:prstGeom>
        </p:spPr>
        <p:txBody>
          <a:bodyPr wrap="square">
            <a:spAutoFit/>
          </a:bodyPr>
          <a:lstStyle/>
          <a:p>
            <a:pPr algn="ctr" eaLnBrk="0" hangingPunct="0">
              <a:buFont typeface="Arial" charset="0"/>
            </a:pPr>
            <a:r>
              <a:rPr lang="en-US" sz="2800" b="0" dirty="0" smtClean="0">
                <a:solidFill>
                  <a:srgbClr val="595959"/>
                </a:solidFill>
                <a:latin typeface="Times New Roman" panose="02020603050405020304" pitchFamily="18" charset="0"/>
                <a:ea typeface="MS PGothic" pitchFamily="34" charset="-128"/>
                <a:cs typeface="Times New Roman" panose="02020603050405020304" pitchFamily="18" charset="0"/>
              </a:rPr>
              <a:t>Testing </a:t>
            </a:r>
            <a:r>
              <a:rPr lang="en-US" sz="2800" b="0" dirty="0">
                <a:solidFill>
                  <a:srgbClr val="595959"/>
                </a:solidFill>
                <a:latin typeface="Times New Roman" panose="02020603050405020304" pitchFamily="18" charset="0"/>
                <a:ea typeface="MS PGothic" pitchFamily="34" charset="-128"/>
                <a:cs typeface="Times New Roman" panose="02020603050405020304" pitchFamily="18" charset="0"/>
              </a:rPr>
              <a:t>the association between consumption polarization and household self-reported </a:t>
            </a:r>
            <a:r>
              <a:rPr lang="en-US" sz="2800" b="0" dirty="0" smtClean="0">
                <a:solidFill>
                  <a:srgbClr val="595959"/>
                </a:solidFill>
                <a:latin typeface="Times New Roman" panose="02020603050405020304" pitchFamily="18" charset="0"/>
                <a:ea typeface="MS PGothic" pitchFamily="34" charset="-128"/>
                <a:cs typeface="Times New Roman" panose="02020603050405020304" pitchFamily="18" charset="0"/>
              </a:rPr>
              <a:t>welfare (3)</a:t>
            </a:r>
            <a:endParaRPr lang="en-US" sz="2800" b="0" dirty="0">
              <a:solidFill>
                <a:srgbClr val="595959"/>
              </a:solidFill>
              <a:latin typeface="Times New Roman" panose="02020603050405020304" pitchFamily="18" charset="0"/>
              <a:ea typeface="MS PGothic" pitchFamily="34"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Segnaposto contenuto 6">
                <a:extLst>
                  <a:ext uri="{FF2B5EF4-FFF2-40B4-BE49-F238E27FC236}">
                    <a16:creationId xmlns:a16="http://schemas.microsoft.com/office/drawing/2014/main" xmlns="" id="{23FB324B-86D7-4C1F-BA17-338A3C4966BE}"/>
                  </a:ext>
                </a:extLst>
              </p:cNvPr>
              <p:cNvSpPr txBox="1">
                <a:spLocks/>
              </p:cNvSpPr>
              <p:nvPr/>
            </p:nvSpPr>
            <p:spPr>
              <a:xfrm>
                <a:off x="457200" y="1333650"/>
                <a:ext cx="8229600" cy="5346636"/>
              </a:xfrm>
              <a:prstGeom prst="rect">
                <a:avLst/>
              </a:prstGeom>
            </p:spPr>
            <p:txBody>
              <a:bodyPr>
                <a:noAutofit/>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algn="just">
                  <a:lnSpc>
                    <a:spcPct val="100000"/>
                  </a:lnSpc>
                  <a:spcBef>
                    <a:spcPts val="0"/>
                  </a:spcBef>
                  <a:spcAft>
                    <a:spcPts val="600"/>
                  </a:spcAft>
                  <a:buFont typeface="Arial" panose="020B0604020202020204" pitchFamily="34" charset="0"/>
                  <a:buChar char="•"/>
                </a:pPr>
                <a:r>
                  <a:rPr lang="en-US" sz="1400" b="0" dirty="0" smtClean="0">
                    <a:latin typeface="Times New Roman" panose="02020603050405020304" pitchFamily="18" charset="0"/>
                    <a:cs typeface="Times New Roman" panose="02020603050405020304" pitchFamily="18" charset="0"/>
                  </a:rPr>
                  <a:t>Interpretation in terms of relative risk rates (</a:t>
                </a:r>
                <a14:m>
                  <m:oMath xmlns:m="http://schemas.openxmlformats.org/officeDocument/2006/math">
                    <m:r>
                      <a:rPr lang="it-IT" sz="1400" b="0" i="1" smtClean="0">
                        <a:latin typeface="Cambria Math" panose="02040503050406030204" pitchFamily="18" charset="0"/>
                        <a:cs typeface="Times New Roman" panose="02020603050405020304" pitchFamily="18" charset="0"/>
                      </a:rPr>
                      <m:t>𝑅𝑅𝑅</m:t>
                    </m:r>
                  </m:oMath>
                </a14:m>
                <a:r>
                  <a:rPr lang="en-US" sz="1400" b="0" dirty="0" smtClean="0">
                    <a:latin typeface="Times New Roman" panose="02020603050405020304" pitchFamily="18" charset="0"/>
                    <a:cs typeface="Times New Roman" panose="02020603050405020304" pitchFamily="18" charset="0"/>
                  </a:rPr>
                  <a:t>s):</a:t>
                </a:r>
              </a:p>
              <a:p>
                <a:pPr lvl="3" algn="just">
                  <a:lnSpc>
                    <a:spcPct val="100000"/>
                  </a:lnSpc>
                  <a:spcBef>
                    <a:spcPts val="0"/>
                  </a:spcBef>
                  <a:spcAft>
                    <a:spcPts val="600"/>
                  </a:spcAft>
                  <a:buFont typeface="Courier New" panose="02070309020205020404" pitchFamily="49" charset="0"/>
                  <a:buChar char="o"/>
                </a:pPr>
                <a14:m>
                  <m:oMath xmlns:m="http://schemas.openxmlformats.org/officeDocument/2006/math">
                    <m:r>
                      <a:rPr lang="it-IT" sz="1400" b="0" i="1" smtClean="0">
                        <a:latin typeface="Cambria Math" panose="02040503050406030204" pitchFamily="18" charset="0"/>
                        <a:cs typeface="Times New Roman" panose="02020603050405020304" pitchFamily="18" charset="0"/>
                      </a:rPr>
                      <m:t>𝑅𝑅𝑅</m:t>
                    </m:r>
                    <m:r>
                      <a:rPr lang="it-IT" sz="1400" b="0" i="1" smtClean="0">
                        <a:latin typeface="Cambria Math" panose="02040503050406030204" pitchFamily="18" charset="0"/>
                        <a:cs typeface="Times New Roman" panose="02020603050405020304" pitchFamily="18" charset="0"/>
                      </a:rPr>
                      <m:t>&gt;1</m:t>
                    </m:r>
                  </m:oMath>
                </a14:m>
                <a:r>
                  <a:rPr lang="en-US" sz="1400" b="0" dirty="0" smtClean="0">
                    <a:latin typeface="Times New Roman" panose="02020603050405020304" pitchFamily="18" charset="0"/>
                    <a:cs typeface="Times New Roman" panose="02020603050405020304" pitchFamily="18" charset="0"/>
                  </a:rPr>
                  <a:t> </a:t>
                </a:r>
                <a:r>
                  <a:rPr lang="en-US" sz="1400" b="0" dirty="0">
                    <a:latin typeface="Times New Roman" panose="02020603050405020304" pitchFamily="18" charset="0"/>
                    <a:cs typeface="Times New Roman" panose="02020603050405020304" pitchFamily="18" charset="0"/>
                  </a:rPr>
                  <a:t>indicates that the probability of selecting, say, the response option “Improved” compared to that of responding “Not changed” increases as the </a:t>
                </a:r>
                <a:r>
                  <a:rPr lang="en-US" sz="1400" b="0" dirty="0" smtClean="0">
                    <a:latin typeface="Times New Roman" panose="02020603050405020304" pitchFamily="18" charset="0"/>
                    <a:cs typeface="Times New Roman" panose="02020603050405020304" pitchFamily="18" charset="0"/>
                  </a:rPr>
                  <a:t>variable </a:t>
                </a:r>
                <a14:m>
                  <m:oMath xmlns:m="http://schemas.openxmlformats.org/officeDocument/2006/math">
                    <m:r>
                      <a:rPr lang="it-IT" sz="1400" b="0" i="1" smtClean="0">
                        <a:latin typeface="Cambria Math" panose="02040503050406030204" pitchFamily="18" charset="0"/>
                        <a:cs typeface="Times New Roman" panose="02020603050405020304" pitchFamily="18" charset="0"/>
                      </a:rPr>
                      <m:t>𝑀𝑅𝑃</m:t>
                    </m:r>
                  </m:oMath>
                </a14:m>
                <a:r>
                  <a:rPr lang="en-US" sz="1400" b="0" dirty="0" smtClean="0">
                    <a:latin typeface="Times New Roman" panose="02020603050405020304" pitchFamily="18" charset="0"/>
                    <a:cs typeface="Times New Roman" panose="02020603050405020304" pitchFamily="18" charset="0"/>
                  </a:rPr>
                  <a:t> (</a:t>
                </a:r>
                <a:r>
                  <a:rPr lang="en-US" sz="1400" b="0" dirty="0">
                    <a:latin typeface="Times New Roman" panose="02020603050405020304" pitchFamily="18" charset="0"/>
                    <a:cs typeface="Times New Roman" panose="02020603050405020304" pitchFamily="18" charset="0"/>
                  </a:rPr>
                  <a:t>and hence polarization) </a:t>
                </a:r>
                <a:r>
                  <a:rPr lang="en-US" sz="1400" b="0" dirty="0" smtClean="0">
                    <a:latin typeface="Times New Roman" panose="02020603050405020304" pitchFamily="18" charset="0"/>
                    <a:cs typeface="Times New Roman" panose="02020603050405020304" pitchFamily="18" charset="0"/>
                  </a:rPr>
                  <a:t>increases – the </a:t>
                </a:r>
                <a:r>
                  <a:rPr lang="en-US" sz="1400" b="0" dirty="0">
                    <a:latin typeface="Times New Roman" panose="02020603050405020304" pitchFamily="18" charset="0"/>
                    <a:cs typeface="Times New Roman" panose="02020603050405020304" pitchFamily="18" charset="0"/>
                  </a:rPr>
                  <a:t>comparison outcome is more </a:t>
                </a:r>
                <a:r>
                  <a:rPr lang="en-US" sz="1400" b="0" dirty="0" smtClean="0">
                    <a:latin typeface="Times New Roman" panose="02020603050405020304" pitchFamily="18" charset="0"/>
                    <a:cs typeface="Times New Roman" panose="02020603050405020304" pitchFamily="18" charset="0"/>
                  </a:rPr>
                  <a:t>likely.</a:t>
                </a:r>
              </a:p>
              <a:p>
                <a:pPr lvl="3" algn="just">
                  <a:lnSpc>
                    <a:spcPct val="100000"/>
                  </a:lnSpc>
                  <a:spcBef>
                    <a:spcPts val="0"/>
                  </a:spcBef>
                  <a:buFont typeface="Courier New" panose="02070309020205020404" pitchFamily="49" charset="0"/>
                  <a:buChar char="o"/>
                </a:pPr>
                <a14:m>
                  <m:oMath xmlns:m="http://schemas.openxmlformats.org/officeDocument/2006/math">
                    <m:r>
                      <a:rPr lang="it-IT" sz="1400" b="0" i="1" smtClean="0">
                        <a:latin typeface="Cambria Math" panose="02040503050406030204" pitchFamily="18" charset="0"/>
                        <a:cs typeface="Times New Roman" panose="02020603050405020304" pitchFamily="18" charset="0"/>
                      </a:rPr>
                      <m:t>𝑅𝑅𝑅</m:t>
                    </m:r>
                    <m:r>
                      <a:rPr lang="it-IT" sz="1400" b="0" i="1" smtClean="0">
                        <a:latin typeface="Cambria Math" panose="02040503050406030204" pitchFamily="18" charset="0"/>
                        <a:cs typeface="Times New Roman" panose="02020603050405020304" pitchFamily="18" charset="0"/>
                      </a:rPr>
                      <m:t>&lt;1</m:t>
                    </m:r>
                  </m:oMath>
                </a14:m>
                <a:r>
                  <a:rPr lang="en-US" sz="1400" b="0" dirty="0" smtClean="0">
                    <a:latin typeface="Times New Roman" panose="02020603050405020304" pitchFamily="18" charset="0"/>
                    <a:cs typeface="Times New Roman" panose="02020603050405020304" pitchFamily="18" charset="0"/>
                  </a:rPr>
                  <a:t> </a:t>
                </a:r>
                <a:r>
                  <a:rPr lang="en-US" sz="1400" b="0" dirty="0">
                    <a:latin typeface="Times New Roman" panose="02020603050405020304" pitchFamily="18" charset="0"/>
                    <a:cs typeface="Times New Roman" panose="02020603050405020304" pitchFamily="18" charset="0"/>
                  </a:rPr>
                  <a:t>indicates that the probability of selecting the response option “Improved” compared to that of responding “Not changed” decreases with </a:t>
                </a:r>
                <a:r>
                  <a:rPr lang="en-US" sz="1400" b="0" dirty="0" smtClean="0">
                    <a:latin typeface="Times New Roman" panose="02020603050405020304" pitchFamily="18" charset="0"/>
                    <a:cs typeface="Times New Roman" panose="02020603050405020304" pitchFamily="18" charset="0"/>
                  </a:rPr>
                  <a:t>polarization</a:t>
                </a:r>
                <a:r>
                  <a:rPr lang="en-US" sz="1400" b="0" dirty="0">
                    <a:latin typeface="Times New Roman" panose="02020603050405020304" pitchFamily="18" charset="0"/>
                    <a:cs typeface="Times New Roman" panose="02020603050405020304" pitchFamily="18" charset="0"/>
                  </a:rPr>
                  <a:t> </a:t>
                </a:r>
                <a:r>
                  <a:rPr lang="en-US" sz="1400" b="0" dirty="0" smtClean="0">
                    <a:latin typeface="Times New Roman" panose="02020603050405020304" pitchFamily="18" charset="0"/>
                    <a:cs typeface="Times New Roman" panose="02020603050405020304" pitchFamily="18" charset="0"/>
                  </a:rPr>
                  <a:t>– </a:t>
                </a:r>
                <a:r>
                  <a:rPr lang="en-US" sz="1400" b="0" dirty="0">
                    <a:latin typeface="Times New Roman" panose="02020603050405020304" pitchFamily="18" charset="0"/>
                    <a:cs typeface="Times New Roman" panose="02020603050405020304" pitchFamily="18" charset="0"/>
                  </a:rPr>
                  <a:t>the reference outcome is more likely</a:t>
                </a:r>
                <a:r>
                  <a:rPr lang="en-US" sz="1400" b="0" dirty="0" smtClean="0">
                    <a:latin typeface="Times New Roman" panose="02020603050405020304" pitchFamily="18" charset="0"/>
                    <a:cs typeface="Times New Roman" panose="02020603050405020304" pitchFamily="18" charset="0"/>
                  </a:rPr>
                  <a:t>.</a:t>
                </a:r>
                <a:endParaRPr lang="en-US" sz="1400" b="0" dirty="0">
                  <a:latin typeface="Times New Roman" panose="02020603050405020304" pitchFamily="18" charset="0"/>
                  <a:cs typeface="Times New Roman" panose="02020603050405020304" pitchFamily="18" charset="0"/>
                </a:endParaRPr>
              </a:p>
            </p:txBody>
          </p:sp>
        </mc:Choice>
        <mc:Fallback xmlns="">
          <p:sp>
            <p:nvSpPr>
              <p:cNvPr id="6" name="Segnaposto contenuto 6">
                <a:extLst>
                  <a:ext uri="{FF2B5EF4-FFF2-40B4-BE49-F238E27FC236}">
                    <a16:creationId xmlns="" xmlns:a14="http://schemas.microsoft.com/office/drawing/2010/main" xmlns:a16="http://schemas.microsoft.com/office/drawing/2014/main" id="{23FB324B-86D7-4C1F-BA17-338A3C4966BE}"/>
                  </a:ext>
                </a:extLst>
              </p:cNvPr>
              <p:cNvSpPr txBox="1">
                <a:spLocks noRot="1" noChangeAspect="1" noMove="1" noResize="1" noEditPoints="1" noAdjustHandles="1" noChangeArrowheads="1" noChangeShapeType="1" noTextEdit="1"/>
              </p:cNvSpPr>
              <p:nvPr/>
            </p:nvSpPr>
            <p:spPr>
              <a:xfrm>
                <a:off x="457200" y="1333650"/>
                <a:ext cx="8229600" cy="5346636"/>
              </a:xfrm>
              <a:prstGeom prst="rect">
                <a:avLst/>
              </a:prstGeom>
              <a:blipFill rotWithShape="0">
                <a:blip r:embed="rId3"/>
                <a:stretch>
                  <a:fillRect l="-74" t="-228" r="-222"/>
                </a:stretch>
              </a:blipFill>
            </p:spPr>
            <p:txBody>
              <a:bodyPr/>
              <a:lstStyle/>
              <a:p>
                <a:r>
                  <a:rPr lang="it-IT">
                    <a:noFill/>
                  </a:rPr>
                  <a:t> </a:t>
                </a:r>
              </a:p>
            </p:txBody>
          </p:sp>
        </mc:Fallback>
      </mc:AlternateContent>
      <p:sp>
        <p:nvSpPr>
          <p:cNvPr id="42" name="Slide Number Placeholder 3">
            <a:extLst>
              <a:ext uri="{FF2B5EF4-FFF2-40B4-BE49-F238E27FC236}">
                <a16:creationId xmlns:a16="http://schemas.microsoft.com/office/drawing/2014/main" xmlns="" id="{332CE60E-4E5E-486B-9091-269E05889301}"/>
              </a:ext>
            </a:extLst>
          </p:cNvPr>
          <p:cNvSpPr txBox="1">
            <a:spLocks/>
          </p:cNvSpPr>
          <p:nvPr/>
        </p:nvSpPr>
        <p:spPr>
          <a:xfrm>
            <a:off x="357188" y="6350000"/>
            <a:ext cx="552450" cy="35877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b="1" kern="1200">
                <a:solidFill>
                  <a:schemeClr val="tx1">
                    <a:tint val="75000"/>
                  </a:schemeClr>
                </a:solidFill>
                <a:latin typeface="Trebuchet MS" charset="0"/>
                <a:ea typeface="MS PGothic" charset="-128"/>
                <a:cs typeface="+mn-cs"/>
              </a:defRPr>
            </a:lvl1pPr>
            <a:lvl2pPr marL="457200" algn="l" rtl="0" fontAlgn="base">
              <a:spcBef>
                <a:spcPct val="0"/>
              </a:spcBef>
              <a:spcAft>
                <a:spcPct val="0"/>
              </a:spcAft>
              <a:defRPr sz="1600" b="1" kern="1200">
                <a:solidFill>
                  <a:schemeClr val="tx1"/>
                </a:solidFill>
                <a:latin typeface="Trebuchet MS" charset="0"/>
                <a:ea typeface="MS PGothic" charset="-128"/>
                <a:cs typeface="+mn-cs"/>
              </a:defRPr>
            </a:lvl2pPr>
            <a:lvl3pPr marL="914400" algn="l" rtl="0" fontAlgn="base">
              <a:spcBef>
                <a:spcPct val="0"/>
              </a:spcBef>
              <a:spcAft>
                <a:spcPct val="0"/>
              </a:spcAft>
              <a:defRPr sz="1600" b="1" kern="1200">
                <a:solidFill>
                  <a:schemeClr val="tx1"/>
                </a:solidFill>
                <a:latin typeface="Trebuchet MS" charset="0"/>
                <a:ea typeface="MS PGothic" charset="-128"/>
                <a:cs typeface="+mn-cs"/>
              </a:defRPr>
            </a:lvl3pPr>
            <a:lvl4pPr marL="1371600" algn="l" rtl="0" fontAlgn="base">
              <a:spcBef>
                <a:spcPct val="0"/>
              </a:spcBef>
              <a:spcAft>
                <a:spcPct val="0"/>
              </a:spcAft>
              <a:defRPr sz="1600" b="1" kern="1200">
                <a:solidFill>
                  <a:schemeClr val="tx1"/>
                </a:solidFill>
                <a:latin typeface="Trebuchet MS" charset="0"/>
                <a:ea typeface="MS PGothic" charset="-128"/>
                <a:cs typeface="+mn-cs"/>
              </a:defRPr>
            </a:lvl4pPr>
            <a:lvl5pPr marL="1828800" algn="l" rtl="0" fontAlgn="base">
              <a:spcBef>
                <a:spcPct val="0"/>
              </a:spcBef>
              <a:spcAft>
                <a:spcPct val="0"/>
              </a:spcAft>
              <a:defRPr sz="1600" b="1" kern="1200">
                <a:solidFill>
                  <a:schemeClr val="tx1"/>
                </a:solidFill>
                <a:latin typeface="Trebuchet MS" charset="0"/>
                <a:ea typeface="MS PGothic" charset="-128"/>
                <a:cs typeface="+mn-cs"/>
              </a:defRPr>
            </a:lvl5pPr>
            <a:lvl6pPr marL="2286000" algn="l" defTabSz="914400" rtl="0" eaLnBrk="1" latinLnBrk="0" hangingPunct="1">
              <a:defRPr sz="1600" b="1" kern="1200">
                <a:solidFill>
                  <a:schemeClr val="tx1"/>
                </a:solidFill>
                <a:latin typeface="Trebuchet MS" charset="0"/>
                <a:ea typeface="MS PGothic" charset="-128"/>
                <a:cs typeface="+mn-cs"/>
              </a:defRPr>
            </a:lvl6pPr>
            <a:lvl7pPr marL="2743200" algn="l" defTabSz="914400" rtl="0" eaLnBrk="1" latinLnBrk="0" hangingPunct="1">
              <a:defRPr sz="1600" b="1" kern="1200">
                <a:solidFill>
                  <a:schemeClr val="tx1"/>
                </a:solidFill>
                <a:latin typeface="Trebuchet MS" charset="0"/>
                <a:ea typeface="MS PGothic" charset="-128"/>
                <a:cs typeface="+mn-cs"/>
              </a:defRPr>
            </a:lvl7pPr>
            <a:lvl8pPr marL="3200400" algn="l" defTabSz="914400" rtl="0" eaLnBrk="1" latinLnBrk="0" hangingPunct="1">
              <a:defRPr sz="1600" b="1" kern="1200">
                <a:solidFill>
                  <a:schemeClr val="tx1"/>
                </a:solidFill>
                <a:latin typeface="Trebuchet MS" charset="0"/>
                <a:ea typeface="MS PGothic" charset="-128"/>
                <a:cs typeface="+mn-cs"/>
              </a:defRPr>
            </a:lvl8pPr>
            <a:lvl9pPr marL="3657600" algn="l" defTabSz="914400" rtl="0" eaLnBrk="1" latinLnBrk="0" hangingPunct="1">
              <a:defRPr sz="1600" b="1" kern="1200">
                <a:solidFill>
                  <a:schemeClr val="tx1"/>
                </a:solidFill>
                <a:latin typeface="Trebuchet MS" charset="0"/>
                <a:ea typeface="MS PGothic" charset="-128"/>
                <a:cs typeface="+mn-cs"/>
              </a:defRPr>
            </a:lvl9pPr>
          </a:lstStyle>
          <a:p>
            <a:r>
              <a:rPr lang="en-US" sz="1100" b="0" dirty="0" smtClean="0">
                <a:latin typeface="Arial" panose="020B0604020202020204" pitchFamily="34" charset="0"/>
                <a:cs typeface="Arial" panose="020B0604020202020204" pitchFamily="34" charset="0"/>
              </a:rPr>
              <a:t>29</a:t>
            </a:r>
            <a:endParaRPr lang="en-US" sz="1100" b="0" dirty="0">
              <a:latin typeface="Arial" panose="020B0604020202020204" pitchFamily="34" charset="0"/>
              <a:cs typeface="Arial" panose="020B0604020202020204" pitchFamily="34" charset="0"/>
            </a:endParaRPr>
          </a:p>
        </p:txBody>
      </p:sp>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5482" y="3291233"/>
            <a:ext cx="3960000" cy="2880000"/>
          </a:xfrm>
          <a:prstGeom prst="rect">
            <a:avLst/>
          </a:prstGeom>
          <a:ln>
            <a:solidFill>
              <a:schemeClr val="tx1"/>
            </a:solidFill>
          </a:ln>
        </p:spPr>
      </p:pic>
      <p:sp>
        <p:nvSpPr>
          <p:cNvPr id="7" name="CasellaDiTesto 6"/>
          <p:cNvSpPr txBox="1"/>
          <p:nvPr/>
        </p:nvSpPr>
        <p:spPr>
          <a:xfrm>
            <a:off x="1638130" y="2966537"/>
            <a:ext cx="1894703" cy="276999"/>
          </a:xfrm>
          <a:prstGeom prst="rect">
            <a:avLst/>
          </a:prstGeom>
          <a:noFill/>
        </p:spPr>
        <p:txBody>
          <a:bodyPr wrap="square" rtlCol="0">
            <a:spAutoFit/>
          </a:bodyPr>
          <a:lstStyle/>
          <a:p>
            <a:pPr algn="ctr"/>
            <a:r>
              <a:rPr lang="it-IT" sz="1200" i="1" dirty="0" smtClean="0">
                <a:latin typeface="Times New Roman" panose="02020603050405020304" pitchFamily="18" charset="0"/>
                <a:cs typeface="Times New Roman" panose="02020603050405020304" pitchFamily="18" charset="0"/>
              </a:rPr>
              <a:t>(a) By </a:t>
            </a:r>
            <a:r>
              <a:rPr lang="it-IT" sz="1200" i="1" dirty="0" err="1" smtClean="0">
                <a:latin typeface="Times New Roman" panose="02020603050405020304" pitchFamily="18" charset="0"/>
                <a:cs typeface="Times New Roman" panose="02020603050405020304" pitchFamily="18" charset="0"/>
              </a:rPr>
              <a:t>classes</a:t>
            </a:r>
            <a:endParaRPr lang="it-IT" sz="1200" i="1" dirty="0">
              <a:latin typeface="Times New Roman" panose="02020603050405020304" pitchFamily="18" charset="0"/>
              <a:cs typeface="Times New Roman" panose="02020603050405020304" pitchFamily="18" charset="0"/>
            </a:endParaRPr>
          </a:p>
        </p:txBody>
      </p:sp>
      <p:sp>
        <p:nvSpPr>
          <p:cNvPr id="10" name="CasellaDiTesto 9"/>
          <p:cNvSpPr txBox="1"/>
          <p:nvPr/>
        </p:nvSpPr>
        <p:spPr>
          <a:xfrm>
            <a:off x="5752929" y="2980157"/>
            <a:ext cx="1894703" cy="276999"/>
          </a:xfrm>
          <a:prstGeom prst="rect">
            <a:avLst/>
          </a:prstGeom>
          <a:noFill/>
        </p:spPr>
        <p:txBody>
          <a:bodyPr wrap="square" rtlCol="0">
            <a:spAutoFit/>
          </a:bodyPr>
          <a:lstStyle/>
          <a:p>
            <a:pPr algn="ctr"/>
            <a:r>
              <a:rPr lang="it-IT" sz="1200" i="1" dirty="0" smtClean="0">
                <a:latin typeface="Times New Roman" panose="02020603050405020304" pitchFamily="18" charset="0"/>
                <a:cs typeface="Times New Roman" panose="02020603050405020304" pitchFamily="18" charset="0"/>
              </a:rPr>
              <a:t>(b) By </a:t>
            </a:r>
            <a:r>
              <a:rPr lang="it-IT" sz="1200" i="1" dirty="0" err="1" smtClean="0">
                <a:latin typeface="Times New Roman" panose="02020603050405020304" pitchFamily="18" charset="0"/>
                <a:cs typeface="Times New Roman" panose="02020603050405020304" pitchFamily="18" charset="0"/>
              </a:rPr>
              <a:t>quintiles</a:t>
            </a:r>
            <a:endParaRPr lang="it-IT" sz="1200" i="1" dirty="0">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20281" y="3292966"/>
            <a:ext cx="3960000" cy="2880000"/>
          </a:xfrm>
          <a:prstGeom prst="rect">
            <a:avLst/>
          </a:prstGeom>
          <a:ln>
            <a:solidFill>
              <a:schemeClr val="tx1"/>
            </a:solidFill>
          </a:ln>
        </p:spPr>
      </p:pic>
    </p:spTree>
    <p:extLst>
      <p:ext uri="{BB962C8B-B14F-4D97-AF65-F5344CB8AC3E}">
        <p14:creationId xmlns:p14="http://schemas.microsoft.com/office/powerpoint/2010/main" val="1670361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F071628-BAE9-4433-92EC-AE83A7EECC03}"/>
              </a:ext>
            </a:extLst>
          </p:cNvPr>
          <p:cNvSpPr/>
          <p:nvPr/>
        </p:nvSpPr>
        <p:spPr>
          <a:xfrm>
            <a:off x="175438" y="331848"/>
            <a:ext cx="8793123" cy="954107"/>
          </a:xfrm>
          <a:prstGeom prst="rect">
            <a:avLst/>
          </a:prstGeom>
        </p:spPr>
        <p:txBody>
          <a:bodyPr wrap="square">
            <a:spAutoFit/>
          </a:bodyPr>
          <a:lstStyle/>
          <a:p>
            <a:pPr algn="ctr" eaLnBrk="0" hangingPunct="0">
              <a:buFont typeface="Arial" charset="0"/>
            </a:pPr>
            <a:r>
              <a:rPr lang="en-US" sz="2800" b="0" dirty="0" smtClean="0">
                <a:solidFill>
                  <a:srgbClr val="595959"/>
                </a:solidFill>
                <a:latin typeface="Times New Roman" panose="02020603050405020304" pitchFamily="18" charset="0"/>
                <a:ea typeface="MS PGothic" pitchFamily="34" charset="-128"/>
                <a:cs typeface="Times New Roman" panose="02020603050405020304" pitchFamily="18" charset="0"/>
              </a:rPr>
              <a:t>Testing </a:t>
            </a:r>
            <a:r>
              <a:rPr lang="en-US" sz="2800" b="0" dirty="0">
                <a:solidFill>
                  <a:srgbClr val="595959"/>
                </a:solidFill>
                <a:latin typeface="Times New Roman" panose="02020603050405020304" pitchFamily="18" charset="0"/>
                <a:ea typeface="MS PGothic" pitchFamily="34" charset="-128"/>
                <a:cs typeface="Times New Roman" panose="02020603050405020304" pitchFamily="18" charset="0"/>
              </a:rPr>
              <a:t>the association between consumption polarization and household self-reported </a:t>
            </a:r>
            <a:r>
              <a:rPr lang="en-US" sz="2800" b="0" dirty="0" smtClean="0">
                <a:solidFill>
                  <a:srgbClr val="595959"/>
                </a:solidFill>
                <a:latin typeface="Times New Roman" panose="02020603050405020304" pitchFamily="18" charset="0"/>
                <a:ea typeface="MS PGothic" pitchFamily="34" charset="-128"/>
                <a:cs typeface="Times New Roman" panose="02020603050405020304" pitchFamily="18" charset="0"/>
              </a:rPr>
              <a:t>welfare (4)</a:t>
            </a:r>
            <a:endParaRPr lang="en-US" sz="2800" b="0" dirty="0">
              <a:solidFill>
                <a:srgbClr val="595959"/>
              </a:solidFill>
              <a:latin typeface="Times New Roman" panose="02020603050405020304" pitchFamily="18" charset="0"/>
              <a:ea typeface="MS PGothic" pitchFamily="34"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Segnaposto contenuto 6">
                <a:extLst>
                  <a:ext uri="{FF2B5EF4-FFF2-40B4-BE49-F238E27FC236}">
                    <a16:creationId xmlns:a16="http://schemas.microsoft.com/office/drawing/2014/main" xmlns="" id="{23FB324B-86D7-4C1F-BA17-338A3C4966BE}"/>
                  </a:ext>
                </a:extLst>
              </p:cNvPr>
              <p:cNvSpPr txBox="1">
                <a:spLocks/>
              </p:cNvSpPr>
              <p:nvPr/>
            </p:nvSpPr>
            <p:spPr>
              <a:xfrm>
                <a:off x="457200" y="1350126"/>
                <a:ext cx="8229600" cy="5346636"/>
              </a:xfrm>
              <a:prstGeom prst="rect">
                <a:avLst/>
              </a:prstGeom>
            </p:spPr>
            <p:txBody>
              <a:bodyPr>
                <a:noAutofit/>
              </a:bodyPr>
              <a:lst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a:lstStyle>
              <a:p>
                <a:pPr marL="285750" indent="-285750" algn="just">
                  <a:lnSpc>
                    <a:spcPct val="100000"/>
                  </a:lnSpc>
                  <a:spcBef>
                    <a:spcPts val="0"/>
                  </a:spcBef>
                  <a:spcAft>
                    <a:spcPts val="600"/>
                  </a:spcAft>
                  <a:buFont typeface="Arial" panose="020B0604020202020204" pitchFamily="34" charset="0"/>
                  <a:buChar char="•"/>
                </a:pPr>
                <a:r>
                  <a:rPr lang="en-US" sz="1700" b="0" dirty="0" smtClean="0">
                    <a:latin typeface="Times New Roman" panose="02020603050405020304" pitchFamily="18" charset="0"/>
                    <a:cs typeface="Times New Roman" panose="02020603050405020304" pitchFamily="18" charset="0"/>
                  </a:rPr>
                  <a:t>The </a:t>
                </a:r>
                <a:r>
                  <a:rPr lang="en-US" sz="1700" b="0" dirty="0">
                    <a:latin typeface="Times New Roman" panose="02020603050405020304" pitchFamily="18" charset="0"/>
                    <a:cs typeface="Times New Roman" panose="02020603050405020304" pitchFamily="18" charset="0"/>
                  </a:rPr>
                  <a:t>results for “Improved” relative to “Not changed” reveal particularly insightful into the relation between consumption polarization and household self-reported </a:t>
                </a:r>
                <a:r>
                  <a:rPr lang="en-US" sz="1700" b="0" dirty="0" smtClean="0">
                    <a:latin typeface="Times New Roman" panose="02020603050405020304" pitchFamily="18" charset="0"/>
                    <a:cs typeface="Times New Roman" panose="02020603050405020304" pitchFamily="18" charset="0"/>
                  </a:rPr>
                  <a:t>welfare:</a:t>
                </a:r>
              </a:p>
              <a:p>
                <a:pPr marL="774700" lvl="3" algn="just">
                  <a:lnSpc>
                    <a:spcPct val="100000"/>
                  </a:lnSpc>
                  <a:spcBef>
                    <a:spcPts val="0"/>
                  </a:spcBef>
                  <a:spcAft>
                    <a:spcPts val="600"/>
                  </a:spcAft>
                  <a:buFont typeface="Courier New" panose="02070309020205020404" pitchFamily="49" charset="0"/>
                  <a:buChar char="o"/>
                </a:pPr>
                <a:r>
                  <a:rPr lang="en-US" sz="1700" b="0" dirty="0" smtClean="0">
                    <a:latin typeface="Times New Roman" panose="02020603050405020304" pitchFamily="18" charset="0"/>
                    <a:cs typeface="Times New Roman" panose="02020603050405020304" pitchFamily="18" charset="0"/>
                  </a:rPr>
                  <a:t>Keeping </a:t>
                </a:r>
                <a:r>
                  <a:rPr lang="en-US" sz="1700" b="0" dirty="0">
                    <a:latin typeface="Times New Roman" panose="02020603050405020304" pitchFamily="18" charset="0"/>
                    <a:cs typeface="Times New Roman" panose="02020603050405020304" pitchFamily="18" charset="0"/>
                  </a:rPr>
                  <a:t>all the other variables constant, if polarization were to increase, the relative probability of declaring that a household’s welfare improved, rather than not changed, </a:t>
                </a:r>
                <a:r>
                  <a:rPr lang="en-US" sz="1700" b="0" dirty="0" smtClean="0">
                    <a:latin typeface="Times New Roman" panose="02020603050405020304" pitchFamily="18" charset="0"/>
                    <a:cs typeface="Times New Roman" panose="02020603050405020304" pitchFamily="18" charset="0"/>
                  </a:rPr>
                  <a:t>is </a:t>
                </a:r>
                <a14:m>
                  <m:oMath xmlns:m="http://schemas.openxmlformats.org/officeDocument/2006/math">
                    <m:d>
                      <m:dPr>
                        <m:ctrlPr>
                          <a:rPr lang="en-US" sz="1700" b="0" i="1" smtClean="0">
                            <a:latin typeface="Cambria Math"/>
                            <a:cs typeface="Times New Roman" panose="02020603050405020304" pitchFamily="18" charset="0"/>
                          </a:rPr>
                        </m:ctrlPr>
                      </m:dPr>
                      <m:e>
                        <m:r>
                          <a:rPr lang="it-IT" sz="1700" b="0" i="1" smtClean="0">
                            <a:latin typeface="Cambria Math" panose="02040503050406030204" pitchFamily="18" charset="0"/>
                            <a:cs typeface="Times New Roman" panose="02020603050405020304" pitchFamily="18" charset="0"/>
                          </a:rPr>
                          <m:t>1−0.431</m:t>
                        </m:r>
                      </m:e>
                    </m:d>
                    <m:r>
                      <a:rPr lang="en-US" sz="1700" b="0" i="1" smtClean="0">
                        <a:latin typeface="Cambria Math" panose="02040503050406030204" pitchFamily="18" charset="0"/>
                        <a:ea typeface="Cambria Math" panose="02040503050406030204" pitchFamily="18" charset="0"/>
                        <a:cs typeface="Times New Roman" panose="02020603050405020304" pitchFamily="18" charset="0"/>
                      </a:rPr>
                      <m:t>×</m:t>
                    </m:r>
                    <m:r>
                      <a:rPr lang="it-IT" sz="1700" b="0" i="1" smtClean="0">
                        <a:latin typeface="Cambria Math" panose="02040503050406030204" pitchFamily="18" charset="0"/>
                        <a:ea typeface="Cambria Math" panose="02040503050406030204" pitchFamily="18" charset="0"/>
                        <a:cs typeface="Times New Roman" panose="02020603050405020304" pitchFamily="18" charset="0"/>
                      </a:rPr>
                      <m:t>100=56.9%</m:t>
                    </m:r>
                  </m:oMath>
                </a14:m>
                <a:r>
                  <a:rPr lang="en-US" sz="1700" b="0" dirty="0" smtClean="0">
                    <a:latin typeface="Times New Roman" panose="02020603050405020304" pitchFamily="18" charset="0"/>
                    <a:cs typeface="Times New Roman" panose="02020603050405020304" pitchFamily="18" charset="0"/>
                  </a:rPr>
                  <a:t> lower </a:t>
                </a:r>
                <a:r>
                  <a:rPr lang="en-US" sz="1700" b="0" dirty="0">
                    <a:latin typeface="Times New Roman" panose="02020603050405020304" pitchFamily="18" charset="0"/>
                    <a:cs typeface="Times New Roman" panose="02020603050405020304" pitchFamily="18" charset="0"/>
                  </a:rPr>
                  <a:t>for the poor, </a:t>
                </a:r>
                <a14:m>
                  <m:oMath xmlns:m="http://schemas.openxmlformats.org/officeDocument/2006/math">
                    <m:d>
                      <m:dPr>
                        <m:ctrlPr>
                          <a:rPr lang="en-US" sz="1700" b="0" i="1">
                            <a:latin typeface="Cambria Math"/>
                            <a:cs typeface="Times New Roman" panose="02020603050405020304" pitchFamily="18" charset="0"/>
                          </a:rPr>
                        </m:ctrlPr>
                      </m:dPr>
                      <m:e>
                        <m:r>
                          <a:rPr lang="it-IT" sz="1700" b="0" i="1">
                            <a:latin typeface="Cambria Math" panose="02040503050406030204" pitchFamily="18" charset="0"/>
                            <a:cs typeface="Times New Roman" panose="02020603050405020304" pitchFamily="18" charset="0"/>
                          </a:rPr>
                          <m:t>1−0.</m:t>
                        </m:r>
                        <m:r>
                          <a:rPr lang="it-IT" sz="1700" b="0" i="1" smtClean="0">
                            <a:latin typeface="Cambria Math" panose="02040503050406030204" pitchFamily="18" charset="0"/>
                            <a:cs typeface="Times New Roman" panose="02020603050405020304" pitchFamily="18" charset="0"/>
                          </a:rPr>
                          <m:t>574</m:t>
                        </m:r>
                      </m:e>
                    </m:d>
                    <m:r>
                      <a:rPr lang="en-US" sz="1700" b="0" i="1">
                        <a:latin typeface="Cambria Math" panose="02040503050406030204" pitchFamily="18" charset="0"/>
                        <a:ea typeface="Cambria Math" panose="02040503050406030204" pitchFamily="18" charset="0"/>
                        <a:cs typeface="Times New Roman" panose="02020603050405020304" pitchFamily="18" charset="0"/>
                      </a:rPr>
                      <m:t>×</m:t>
                    </m:r>
                    <m:r>
                      <a:rPr lang="it-IT" sz="1700" b="0" i="1">
                        <a:latin typeface="Cambria Math" panose="02040503050406030204" pitchFamily="18" charset="0"/>
                        <a:ea typeface="Cambria Math" panose="02040503050406030204" pitchFamily="18" charset="0"/>
                        <a:cs typeface="Times New Roman" panose="02020603050405020304" pitchFamily="18" charset="0"/>
                      </a:rPr>
                      <m:t>100=</m:t>
                    </m:r>
                    <m:r>
                      <a:rPr lang="it-IT" sz="1700" b="0" i="1" smtClean="0">
                        <a:latin typeface="Cambria Math" panose="02040503050406030204" pitchFamily="18" charset="0"/>
                        <a:ea typeface="Cambria Math" panose="02040503050406030204" pitchFamily="18" charset="0"/>
                        <a:cs typeface="Times New Roman" panose="02020603050405020304" pitchFamily="18" charset="0"/>
                      </a:rPr>
                      <m:t>42</m:t>
                    </m:r>
                    <m:r>
                      <a:rPr lang="it-IT" sz="1700" b="0" i="1">
                        <a:latin typeface="Cambria Math" panose="02040503050406030204" pitchFamily="18" charset="0"/>
                        <a:ea typeface="Cambria Math" panose="02040503050406030204" pitchFamily="18" charset="0"/>
                        <a:cs typeface="Times New Roman" panose="02020603050405020304" pitchFamily="18" charset="0"/>
                      </a:rPr>
                      <m:t>.</m:t>
                    </m:r>
                    <m:r>
                      <a:rPr lang="it-IT" sz="1700" b="0" i="1" smtClean="0">
                        <a:latin typeface="Cambria Math" panose="02040503050406030204" pitchFamily="18" charset="0"/>
                        <a:ea typeface="Cambria Math" panose="02040503050406030204" pitchFamily="18" charset="0"/>
                        <a:cs typeface="Times New Roman" panose="02020603050405020304" pitchFamily="18" charset="0"/>
                      </a:rPr>
                      <m:t>6</m:t>
                    </m:r>
                    <m:r>
                      <a:rPr lang="it-IT" sz="1700" b="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1700" b="0" dirty="0" smtClean="0">
                    <a:latin typeface="Times New Roman" panose="02020603050405020304" pitchFamily="18" charset="0"/>
                    <a:cs typeface="Times New Roman" panose="02020603050405020304" pitchFamily="18" charset="0"/>
                  </a:rPr>
                  <a:t> </a:t>
                </a:r>
                <a:r>
                  <a:rPr lang="en-US" sz="1700" b="0" dirty="0">
                    <a:latin typeface="Times New Roman" panose="02020603050405020304" pitchFamily="18" charset="0"/>
                    <a:cs typeface="Times New Roman" panose="02020603050405020304" pitchFamily="18" charset="0"/>
                  </a:rPr>
                  <a:t>lower for the vulnerable, and </a:t>
                </a:r>
                <a14:m>
                  <m:oMath xmlns:m="http://schemas.openxmlformats.org/officeDocument/2006/math">
                    <m:d>
                      <m:dPr>
                        <m:ctrlPr>
                          <a:rPr lang="en-US" sz="1700" b="0" i="1">
                            <a:latin typeface="Cambria Math"/>
                            <a:cs typeface="Times New Roman" panose="02020603050405020304" pitchFamily="18" charset="0"/>
                          </a:rPr>
                        </m:ctrlPr>
                      </m:dPr>
                      <m:e>
                        <m:r>
                          <a:rPr lang="it-IT" sz="1700" b="0" i="1">
                            <a:latin typeface="Cambria Math" panose="02040503050406030204" pitchFamily="18" charset="0"/>
                            <a:cs typeface="Times New Roman" panose="02020603050405020304" pitchFamily="18" charset="0"/>
                          </a:rPr>
                          <m:t>1−0.</m:t>
                        </m:r>
                        <m:r>
                          <a:rPr lang="it-IT" sz="1700" b="0" i="1" smtClean="0">
                            <a:latin typeface="Cambria Math" panose="02040503050406030204" pitchFamily="18" charset="0"/>
                            <a:cs typeface="Times New Roman" panose="02020603050405020304" pitchFamily="18" charset="0"/>
                          </a:rPr>
                          <m:t>872</m:t>
                        </m:r>
                      </m:e>
                    </m:d>
                    <m:r>
                      <a:rPr lang="en-US" sz="1700" b="0" i="1">
                        <a:latin typeface="Cambria Math" panose="02040503050406030204" pitchFamily="18" charset="0"/>
                        <a:ea typeface="Cambria Math" panose="02040503050406030204" pitchFamily="18" charset="0"/>
                        <a:cs typeface="Times New Roman" panose="02020603050405020304" pitchFamily="18" charset="0"/>
                      </a:rPr>
                      <m:t>×</m:t>
                    </m:r>
                    <m:r>
                      <a:rPr lang="it-IT" sz="1700" b="0" i="1">
                        <a:latin typeface="Cambria Math" panose="02040503050406030204" pitchFamily="18" charset="0"/>
                        <a:ea typeface="Cambria Math" panose="02040503050406030204" pitchFamily="18" charset="0"/>
                        <a:cs typeface="Times New Roman" panose="02020603050405020304" pitchFamily="18" charset="0"/>
                      </a:rPr>
                      <m:t>100=</m:t>
                    </m:r>
                    <m:r>
                      <a:rPr lang="it-IT" sz="1700" b="0" i="1" smtClean="0">
                        <a:latin typeface="Cambria Math" panose="02040503050406030204" pitchFamily="18" charset="0"/>
                        <a:ea typeface="Cambria Math" panose="02040503050406030204" pitchFamily="18" charset="0"/>
                        <a:cs typeface="Times New Roman" panose="02020603050405020304" pitchFamily="18" charset="0"/>
                      </a:rPr>
                      <m:t>12</m:t>
                    </m:r>
                    <m:r>
                      <a:rPr lang="it-IT" sz="1700" b="0" i="1">
                        <a:latin typeface="Cambria Math" panose="02040503050406030204" pitchFamily="18" charset="0"/>
                        <a:ea typeface="Cambria Math" panose="02040503050406030204" pitchFamily="18" charset="0"/>
                        <a:cs typeface="Times New Roman" panose="02020603050405020304" pitchFamily="18" charset="0"/>
                      </a:rPr>
                      <m:t>.</m:t>
                    </m:r>
                    <m:r>
                      <a:rPr lang="it-IT" sz="1700" b="0" i="1" smtClean="0">
                        <a:latin typeface="Cambria Math" panose="02040503050406030204" pitchFamily="18" charset="0"/>
                        <a:ea typeface="Cambria Math" panose="02040503050406030204" pitchFamily="18" charset="0"/>
                        <a:cs typeface="Times New Roman" panose="02020603050405020304" pitchFamily="18" charset="0"/>
                      </a:rPr>
                      <m:t>8</m:t>
                    </m:r>
                    <m:r>
                      <a:rPr lang="it-IT" sz="1700" b="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1700" b="0" dirty="0" smtClean="0">
                    <a:latin typeface="Times New Roman" panose="02020603050405020304" pitchFamily="18" charset="0"/>
                    <a:cs typeface="Times New Roman" panose="02020603050405020304" pitchFamily="18" charset="0"/>
                  </a:rPr>
                  <a:t> </a:t>
                </a:r>
                <a:r>
                  <a:rPr lang="en-US" sz="1700" b="0" dirty="0">
                    <a:latin typeface="Times New Roman" panose="02020603050405020304" pitchFamily="18" charset="0"/>
                    <a:cs typeface="Times New Roman" panose="02020603050405020304" pitchFamily="18" charset="0"/>
                  </a:rPr>
                  <a:t>lower for households in the lower-middle class—albeit </a:t>
                </a:r>
                <a:r>
                  <a:rPr lang="en-US" sz="1700" b="0" dirty="0" smtClean="0">
                    <a:latin typeface="Times New Roman" panose="02020603050405020304" pitchFamily="18" charset="0"/>
                    <a:cs typeface="Times New Roman" panose="02020603050405020304" pitchFamily="18" charset="0"/>
                  </a:rPr>
                  <a:t>this </a:t>
                </a:r>
                <a:r>
                  <a:rPr lang="en-US" sz="1700" b="0" dirty="0">
                    <a:latin typeface="Times New Roman" panose="02020603050405020304" pitchFamily="18" charset="0"/>
                    <a:cs typeface="Times New Roman" panose="02020603050405020304" pitchFamily="18" charset="0"/>
                  </a:rPr>
                  <a:t>decrease in relative probability is not </a:t>
                </a:r>
                <a:r>
                  <a:rPr lang="en-US" sz="1700" b="0" dirty="0" smtClean="0">
                    <a:latin typeface="Times New Roman" panose="02020603050405020304" pitchFamily="18" charset="0"/>
                    <a:cs typeface="Times New Roman" panose="02020603050405020304" pitchFamily="18" charset="0"/>
                  </a:rPr>
                  <a:t>significant.</a:t>
                </a:r>
              </a:p>
              <a:p>
                <a:pPr marL="774700" lvl="3" algn="just">
                  <a:lnSpc>
                    <a:spcPct val="100000"/>
                  </a:lnSpc>
                  <a:spcBef>
                    <a:spcPts val="0"/>
                  </a:spcBef>
                  <a:spcAft>
                    <a:spcPts val="600"/>
                  </a:spcAft>
                  <a:buFont typeface="Courier New" panose="02070309020205020404" pitchFamily="49" charset="0"/>
                  <a:buChar char="o"/>
                </a:pPr>
                <a:r>
                  <a:rPr lang="en-US" sz="1700" b="0" dirty="0" smtClean="0">
                    <a:latin typeface="Times New Roman" panose="02020603050405020304" pitchFamily="18" charset="0"/>
                    <a:cs typeface="Times New Roman" panose="02020603050405020304" pitchFamily="18" charset="0"/>
                  </a:rPr>
                  <a:t>For </a:t>
                </a:r>
                <a:r>
                  <a:rPr lang="en-US" sz="1700" b="0" dirty="0">
                    <a:latin typeface="Times New Roman" panose="02020603050405020304" pitchFamily="18" charset="0"/>
                    <a:cs typeface="Times New Roman" panose="02020603050405020304" pitchFamily="18" charset="0"/>
                  </a:rPr>
                  <a:t>middle-class and upper-middle-class households, instead, the same relative probabilities are, respectively, </a:t>
                </a:r>
                <a14:m>
                  <m:oMath xmlns:m="http://schemas.openxmlformats.org/officeDocument/2006/math">
                    <m:d>
                      <m:dPr>
                        <m:ctrlPr>
                          <a:rPr lang="en-US" sz="1700" b="0" i="1">
                            <a:latin typeface="Cambria Math"/>
                            <a:cs typeface="Times New Roman" panose="02020603050405020304" pitchFamily="18" charset="0"/>
                          </a:rPr>
                        </m:ctrlPr>
                      </m:dPr>
                      <m:e>
                        <m:r>
                          <a:rPr lang="it-IT" sz="1700" b="0" i="1" smtClean="0">
                            <a:latin typeface="Cambria Math" panose="02040503050406030204" pitchFamily="18" charset="0"/>
                            <a:cs typeface="Times New Roman" panose="02020603050405020304" pitchFamily="18" charset="0"/>
                          </a:rPr>
                          <m:t>3.217−1</m:t>
                        </m:r>
                      </m:e>
                    </m:d>
                    <m:r>
                      <a:rPr lang="en-US" sz="1700" b="0" i="1">
                        <a:latin typeface="Cambria Math" panose="02040503050406030204" pitchFamily="18" charset="0"/>
                        <a:ea typeface="Cambria Math" panose="02040503050406030204" pitchFamily="18" charset="0"/>
                        <a:cs typeface="Times New Roman" panose="02020603050405020304" pitchFamily="18" charset="0"/>
                      </a:rPr>
                      <m:t>×</m:t>
                    </m:r>
                    <m:r>
                      <a:rPr lang="it-IT" sz="1700" b="0" i="1">
                        <a:latin typeface="Cambria Math" panose="02040503050406030204" pitchFamily="18" charset="0"/>
                        <a:ea typeface="Cambria Math" panose="02040503050406030204" pitchFamily="18" charset="0"/>
                        <a:cs typeface="Times New Roman" panose="02020603050405020304" pitchFamily="18" charset="0"/>
                      </a:rPr>
                      <m:t>100=</m:t>
                    </m:r>
                    <m:r>
                      <a:rPr lang="it-IT" sz="1700" b="0" i="1" smtClean="0">
                        <a:latin typeface="Cambria Math" panose="02040503050406030204" pitchFamily="18" charset="0"/>
                        <a:ea typeface="Cambria Math" panose="02040503050406030204" pitchFamily="18" charset="0"/>
                        <a:cs typeface="Times New Roman" panose="02020603050405020304" pitchFamily="18" charset="0"/>
                      </a:rPr>
                      <m:t>221</m:t>
                    </m:r>
                    <m:r>
                      <a:rPr lang="it-IT" sz="1700" b="0" i="1">
                        <a:latin typeface="Cambria Math" panose="02040503050406030204" pitchFamily="18" charset="0"/>
                        <a:ea typeface="Cambria Math" panose="02040503050406030204" pitchFamily="18" charset="0"/>
                        <a:cs typeface="Times New Roman" panose="02020603050405020304" pitchFamily="18" charset="0"/>
                      </a:rPr>
                      <m:t>.</m:t>
                    </m:r>
                    <m:r>
                      <a:rPr lang="it-IT" sz="1700" b="0" i="1" smtClean="0">
                        <a:latin typeface="Cambria Math" panose="02040503050406030204" pitchFamily="18" charset="0"/>
                        <a:ea typeface="Cambria Math" panose="02040503050406030204" pitchFamily="18" charset="0"/>
                        <a:cs typeface="Times New Roman" panose="02020603050405020304" pitchFamily="18" charset="0"/>
                      </a:rPr>
                      <m:t>7</m:t>
                    </m:r>
                    <m:r>
                      <a:rPr lang="it-IT" sz="1700" b="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1700" b="0" dirty="0">
                    <a:latin typeface="Times New Roman" panose="02020603050405020304" pitchFamily="18" charset="0"/>
                    <a:cs typeface="Times New Roman" panose="02020603050405020304" pitchFamily="18" charset="0"/>
                  </a:rPr>
                  <a:t> and </a:t>
                </a:r>
                <a14:m>
                  <m:oMath xmlns:m="http://schemas.openxmlformats.org/officeDocument/2006/math">
                    <m:d>
                      <m:dPr>
                        <m:ctrlPr>
                          <a:rPr lang="en-US" sz="1700" b="0" i="1">
                            <a:latin typeface="Cambria Math"/>
                            <a:cs typeface="Times New Roman" panose="02020603050405020304" pitchFamily="18" charset="0"/>
                          </a:rPr>
                        </m:ctrlPr>
                      </m:dPr>
                      <m:e>
                        <m:r>
                          <a:rPr lang="it-IT" sz="1700" b="0" i="1" smtClean="0">
                            <a:latin typeface="Cambria Math" panose="02040503050406030204" pitchFamily="18" charset="0"/>
                            <a:cs typeface="Times New Roman" panose="02020603050405020304" pitchFamily="18" charset="0"/>
                          </a:rPr>
                          <m:t>3.425</m:t>
                        </m:r>
                        <m:r>
                          <a:rPr lang="it-IT" sz="1700" b="0" i="1">
                            <a:latin typeface="Cambria Math" panose="02040503050406030204" pitchFamily="18" charset="0"/>
                            <a:cs typeface="Times New Roman" panose="02020603050405020304" pitchFamily="18" charset="0"/>
                          </a:rPr>
                          <m:t>−1</m:t>
                        </m:r>
                      </m:e>
                    </m:d>
                    <m:r>
                      <a:rPr lang="en-US" sz="1700" b="0" i="1">
                        <a:latin typeface="Cambria Math" panose="02040503050406030204" pitchFamily="18" charset="0"/>
                        <a:ea typeface="Cambria Math" panose="02040503050406030204" pitchFamily="18" charset="0"/>
                        <a:cs typeface="Times New Roman" panose="02020603050405020304" pitchFamily="18" charset="0"/>
                      </a:rPr>
                      <m:t>×</m:t>
                    </m:r>
                    <m:r>
                      <a:rPr lang="it-IT" sz="1700" b="0" i="1">
                        <a:latin typeface="Cambria Math" panose="02040503050406030204" pitchFamily="18" charset="0"/>
                        <a:ea typeface="Cambria Math" panose="02040503050406030204" pitchFamily="18" charset="0"/>
                        <a:cs typeface="Times New Roman" panose="02020603050405020304" pitchFamily="18" charset="0"/>
                      </a:rPr>
                      <m:t>100=</m:t>
                    </m:r>
                    <m:r>
                      <a:rPr lang="it-IT" sz="1700" b="0" i="1" smtClean="0">
                        <a:latin typeface="Cambria Math" panose="02040503050406030204" pitchFamily="18" charset="0"/>
                        <a:ea typeface="Cambria Math" panose="02040503050406030204" pitchFamily="18" charset="0"/>
                        <a:cs typeface="Times New Roman" panose="02020603050405020304" pitchFamily="18" charset="0"/>
                      </a:rPr>
                      <m:t>242</m:t>
                    </m:r>
                    <m:r>
                      <a:rPr lang="it-IT" sz="1700" b="0" i="1">
                        <a:latin typeface="Cambria Math" panose="02040503050406030204" pitchFamily="18" charset="0"/>
                        <a:ea typeface="Cambria Math" panose="02040503050406030204" pitchFamily="18" charset="0"/>
                        <a:cs typeface="Times New Roman" panose="02020603050405020304" pitchFamily="18" charset="0"/>
                      </a:rPr>
                      <m:t>.</m:t>
                    </m:r>
                    <m:r>
                      <a:rPr lang="it-IT" sz="1700" b="0" i="1" smtClean="0">
                        <a:latin typeface="Cambria Math" panose="02040503050406030204" pitchFamily="18" charset="0"/>
                        <a:ea typeface="Cambria Math" panose="02040503050406030204" pitchFamily="18" charset="0"/>
                        <a:cs typeface="Times New Roman" panose="02020603050405020304" pitchFamily="18" charset="0"/>
                      </a:rPr>
                      <m:t>5</m:t>
                    </m:r>
                    <m:r>
                      <a:rPr lang="it-IT" sz="1700" b="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1700" b="0" dirty="0" smtClean="0">
                    <a:latin typeface="Times New Roman" panose="02020603050405020304" pitchFamily="18" charset="0"/>
                    <a:cs typeface="Times New Roman" panose="02020603050405020304" pitchFamily="18" charset="0"/>
                  </a:rPr>
                  <a:t> </a:t>
                </a:r>
                <a:r>
                  <a:rPr lang="en-US" sz="1700" b="0" dirty="0">
                    <a:latin typeface="Times New Roman" panose="02020603050405020304" pitchFamily="18" charset="0"/>
                    <a:cs typeface="Times New Roman" panose="02020603050405020304" pitchFamily="18" charset="0"/>
                  </a:rPr>
                  <a:t>higher</a:t>
                </a:r>
                <a:r>
                  <a:rPr lang="en-US" sz="1700" b="0" dirty="0" smtClean="0">
                    <a:latin typeface="Times New Roman" panose="02020603050405020304" pitchFamily="18" charset="0"/>
                    <a:cs typeface="Times New Roman" panose="02020603050405020304" pitchFamily="18" charset="0"/>
                  </a:rPr>
                  <a:t>.</a:t>
                </a:r>
              </a:p>
              <a:p>
                <a:pPr marL="284400" lvl="2" algn="just">
                  <a:lnSpc>
                    <a:spcPct val="100000"/>
                  </a:lnSpc>
                  <a:spcBef>
                    <a:spcPts val="0"/>
                  </a:spcBef>
                  <a:spcAft>
                    <a:spcPts val="600"/>
                  </a:spcAft>
                  <a:buFont typeface="Arial" panose="020B0604020202020204" pitchFamily="34" charset="0"/>
                  <a:buChar char="•"/>
                </a:pPr>
                <a:r>
                  <a:rPr lang="en-US" sz="1700" b="0" dirty="0">
                    <a:latin typeface="Times New Roman" panose="02020603050405020304" pitchFamily="18" charset="0"/>
                    <a:cs typeface="Times New Roman" panose="02020603050405020304" pitchFamily="18" charset="0"/>
                  </a:rPr>
                  <a:t>Similar results hold </a:t>
                </a:r>
                <a:r>
                  <a:rPr lang="en-US" sz="1700" b="0" i="1" dirty="0">
                    <a:latin typeface="Times New Roman" panose="02020603050405020304" pitchFamily="18" charset="0"/>
                    <a:cs typeface="Times New Roman" panose="02020603050405020304" pitchFamily="18" charset="0"/>
                  </a:rPr>
                  <a:t>vis-à-vis</a:t>
                </a:r>
                <a:r>
                  <a:rPr lang="en-US" sz="1700" b="0" dirty="0">
                    <a:latin typeface="Times New Roman" panose="02020603050405020304" pitchFamily="18" charset="0"/>
                    <a:cs typeface="Times New Roman" panose="02020603050405020304" pitchFamily="18" charset="0"/>
                  </a:rPr>
                  <a:t> a robustness check where </a:t>
                </a:r>
                <a:r>
                  <a:rPr lang="en-US" sz="1700" b="0" dirty="0" smtClean="0">
                    <a:latin typeface="Times New Roman" panose="02020603050405020304" pitchFamily="18" charset="0"/>
                    <a:cs typeface="Times New Roman" panose="02020603050405020304" pitchFamily="18" charset="0"/>
                  </a:rPr>
                  <a:t>the MNL model was </a:t>
                </a:r>
                <a:r>
                  <a:rPr lang="en-US" sz="1700" b="0" dirty="0">
                    <a:latin typeface="Times New Roman" panose="02020603050405020304" pitchFamily="18" charset="0"/>
                    <a:cs typeface="Times New Roman" panose="02020603050405020304" pitchFamily="18" charset="0"/>
                  </a:rPr>
                  <a:t>re-estimated by replacing the factor variable </a:t>
                </a:r>
                <a14:m>
                  <m:oMath xmlns:m="http://schemas.openxmlformats.org/officeDocument/2006/math">
                    <m:r>
                      <a:rPr lang="it-IT" sz="1700" b="0" i="1" smtClean="0">
                        <a:latin typeface="Cambria Math" panose="02040503050406030204" pitchFamily="18" charset="0"/>
                        <a:cs typeface="Times New Roman" panose="02020603050405020304" pitchFamily="18" charset="0"/>
                      </a:rPr>
                      <m:t>𝐶𝐿𝐴𝑆𝑆</m:t>
                    </m:r>
                  </m:oMath>
                </a14:m>
                <a:r>
                  <a:rPr lang="en-US" sz="1700" b="0" dirty="0" smtClean="0">
                    <a:latin typeface="Times New Roman" panose="02020603050405020304" pitchFamily="18" charset="0"/>
                    <a:cs typeface="Times New Roman" panose="02020603050405020304" pitchFamily="18" charset="0"/>
                  </a:rPr>
                  <a:t> </a:t>
                </a:r>
                <a:r>
                  <a:rPr lang="en-US" sz="1700" b="0" dirty="0">
                    <a:latin typeface="Times New Roman" panose="02020603050405020304" pitchFamily="18" charset="0"/>
                    <a:cs typeface="Times New Roman" panose="02020603050405020304" pitchFamily="18" charset="0"/>
                  </a:rPr>
                  <a:t>with a new indicator variable </a:t>
                </a:r>
                <a14:m>
                  <m:oMath xmlns:m="http://schemas.openxmlformats.org/officeDocument/2006/math">
                    <m:r>
                      <a:rPr lang="it-IT" sz="1700" b="0" i="1" smtClean="0">
                        <a:latin typeface="Cambria Math" panose="02040503050406030204" pitchFamily="18" charset="0"/>
                        <a:cs typeface="Times New Roman" panose="02020603050405020304" pitchFamily="18" charset="0"/>
                      </a:rPr>
                      <m:t>𝑄𝐺𝑃</m:t>
                    </m:r>
                  </m:oMath>
                </a14:m>
                <a:r>
                  <a:rPr lang="en-US" sz="1700" b="0" dirty="0" smtClean="0">
                    <a:latin typeface="Times New Roman" panose="02020603050405020304" pitchFamily="18" charset="0"/>
                    <a:cs typeface="Times New Roman" panose="02020603050405020304" pitchFamily="18" charset="0"/>
                  </a:rPr>
                  <a:t> </a:t>
                </a:r>
                <a:r>
                  <a:rPr lang="en-US" sz="1700" b="0" dirty="0">
                    <a:latin typeface="Times New Roman" panose="02020603050405020304" pitchFamily="18" charset="0"/>
                    <a:cs typeface="Times New Roman" panose="02020603050405020304" pitchFamily="18" charset="0"/>
                  </a:rPr>
                  <a:t>identifying quintiles of </a:t>
                </a:r>
                <a:r>
                  <a:rPr lang="en-US" sz="1700" b="0" dirty="0" smtClean="0">
                    <a:latin typeface="Times New Roman" panose="02020603050405020304" pitchFamily="18" charset="0"/>
                    <a:cs typeface="Times New Roman" panose="02020603050405020304" pitchFamily="18" charset="0"/>
                  </a:rPr>
                  <a:t>expenditure.</a:t>
                </a:r>
              </a:p>
              <a:p>
                <a:pPr marL="284400" lvl="2" algn="just">
                  <a:lnSpc>
                    <a:spcPct val="100000"/>
                  </a:lnSpc>
                  <a:spcBef>
                    <a:spcPts val="0"/>
                  </a:spcBef>
                  <a:spcAft>
                    <a:spcPts val="600"/>
                  </a:spcAft>
                  <a:buFont typeface="Arial" panose="020B0604020202020204" pitchFamily="34" charset="0"/>
                  <a:buChar char="•"/>
                </a:pPr>
                <a:r>
                  <a:rPr lang="en-US" sz="1700" b="0" dirty="0">
                    <a:latin typeface="Times New Roman" panose="02020603050405020304" pitchFamily="18" charset="0"/>
                    <a:cs typeface="Times New Roman" panose="02020603050405020304" pitchFamily="18" charset="0"/>
                  </a:rPr>
                  <a:t>Overall, the econometric findings </a:t>
                </a:r>
                <a:r>
                  <a:rPr lang="en-US" sz="1700" b="0" dirty="0" smtClean="0">
                    <a:latin typeface="Times New Roman" panose="02020603050405020304" pitchFamily="18" charset="0"/>
                    <a:cs typeface="Times New Roman" panose="02020603050405020304" pitchFamily="18" charset="0"/>
                  </a:rPr>
                  <a:t>consistently </a:t>
                </a:r>
                <a:r>
                  <a:rPr lang="en-US" sz="1700" b="0" dirty="0">
                    <a:latin typeface="Times New Roman" panose="02020603050405020304" pitchFamily="18" charset="0"/>
                    <a:cs typeface="Times New Roman" panose="02020603050405020304" pitchFamily="18" charset="0"/>
                  </a:rPr>
                  <a:t>converge towards a</a:t>
                </a:r>
                <a:r>
                  <a:rPr lang="en-US" sz="1700" b="0" dirty="0" smtClean="0">
                    <a:latin typeface="Times New Roman" panose="02020603050405020304" pitchFamily="18" charset="0"/>
                    <a:cs typeface="Times New Roman" panose="02020603050405020304" pitchFamily="18" charset="0"/>
                  </a:rPr>
                  <a:t> </a:t>
                </a:r>
                <a:r>
                  <a:rPr lang="en-US" sz="1700" b="0" dirty="0">
                    <a:latin typeface="Times New Roman" panose="02020603050405020304" pitchFamily="18" charset="0"/>
                    <a:cs typeface="Times New Roman" panose="02020603050405020304" pitchFamily="18" charset="0"/>
                  </a:rPr>
                  <a:t>story </a:t>
                </a:r>
                <a:r>
                  <a:rPr lang="en-US" sz="1700" b="0" dirty="0" smtClean="0">
                    <a:latin typeface="Times New Roman" panose="02020603050405020304" pitchFamily="18" charset="0"/>
                    <a:cs typeface="Times New Roman" panose="02020603050405020304" pitchFamily="18" charset="0"/>
                  </a:rPr>
                  <a:t>of downgrading self-perceived economic status that </a:t>
                </a:r>
                <a:r>
                  <a:rPr lang="en-US" sz="1700" b="0" dirty="0">
                    <a:latin typeface="Times New Roman" panose="02020603050405020304" pitchFamily="18" charset="0"/>
                    <a:cs typeface="Times New Roman" panose="02020603050405020304" pitchFamily="18" charset="0"/>
                  </a:rPr>
                  <a:t>is significantly explained by the increasing polarization that has affected the Morocco’s distribution of welfare between 2000 and 2013.</a:t>
                </a:r>
                <a:endParaRPr lang="en-US" sz="1700" b="0" dirty="0" smtClean="0">
                  <a:latin typeface="Times New Roman" panose="02020603050405020304" pitchFamily="18" charset="0"/>
                  <a:cs typeface="Times New Roman" panose="02020603050405020304" pitchFamily="18" charset="0"/>
                </a:endParaRPr>
              </a:p>
            </p:txBody>
          </p:sp>
        </mc:Choice>
        <mc:Fallback xmlns="">
          <p:sp>
            <p:nvSpPr>
              <p:cNvPr id="6" name="Segnaposto contenuto 6">
                <a:extLst>
                  <a:ext uri="{FF2B5EF4-FFF2-40B4-BE49-F238E27FC236}">
                    <a16:creationId xmlns="" xmlns:a14="http://schemas.microsoft.com/office/drawing/2010/main" xmlns:a16="http://schemas.microsoft.com/office/drawing/2014/main" id="{23FB324B-86D7-4C1F-BA17-338A3C4966BE}"/>
                  </a:ext>
                </a:extLst>
              </p:cNvPr>
              <p:cNvSpPr txBox="1">
                <a:spLocks noRot="1" noChangeAspect="1" noMove="1" noResize="1" noEditPoints="1" noAdjustHandles="1" noChangeArrowheads="1" noChangeShapeType="1" noTextEdit="1"/>
              </p:cNvSpPr>
              <p:nvPr/>
            </p:nvSpPr>
            <p:spPr>
              <a:xfrm>
                <a:off x="457200" y="1350126"/>
                <a:ext cx="8229600" cy="5346636"/>
              </a:xfrm>
              <a:prstGeom prst="rect">
                <a:avLst/>
              </a:prstGeom>
              <a:blipFill rotWithShape="0">
                <a:blip r:embed="rId3"/>
                <a:stretch>
                  <a:fillRect l="-370" t="-228" r="-444"/>
                </a:stretch>
              </a:blipFill>
            </p:spPr>
            <p:txBody>
              <a:bodyPr/>
              <a:lstStyle/>
              <a:p>
                <a:r>
                  <a:rPr lang="it-IT">
                    <a:noFill/>
                  </a:rPr>
                  <a:t> </a:t>
                </a:r>
              </a:p>
            </p:txBody>
          </p:sp>
        </mc:Fallback>
      </mc:AlternateContent>
      <p:sp>
        <p:nvSpPr>
          <p:cNvPr id="42" name="Slide Number Placeholder 3">
            <a:extLst>
              <a:ext uri="{FF2B5EF4-FFF2-40B4-BE49-F238E27FC236}">
                <a16:creationId xmlns:a16="http://schemas.microsoft.com/office/drawing/2014/main" xmlns="" id="{332CE60E-4E5E-486B-9091-269E05889301}"/>
              </a:ext>
            </a:extLst>
          </p:cNvPr>
          <p:cNvSpPr txBox="1">
            <a:spLocks/>
          </p:cNvSpPr>
          <p:nvPr/>
        </p:nvSpPr>
        <p:spPr>
          <a:xfrm>
            <a:off x="357188" y="6350000"/>
            <a:ext cx="552450" cy="358775"/>
          </a:xfrm>
          <a:prstGeom prst="rect">
            <a:avLst/>
          </a:prstGeom>
        </p:spPr>
        <p:txBody>
          <a:bodyPr vert="horz" lIns="91440" tIns="45720" rIns="91440" bIns="45720" rtlCol="0" anchor="ctr"/>
          <a:lstStyle>
            <a:defPPr>
              <a:defRPr lang="en-US"/>
            </a:defPPr>
            <a:lvl1pPr algn="r" rtl="0" fontAlgn="base">
              <a:spcBef>
                <a:spcPct val="0"/>
              </a:spcBef>
              <a:spcAft>
                <a:spcPct val="0"/>
              </a:spcAft>
              <a:defRPr sz="900" b="1" kern="1200">
                <a:solidFill>
                  <a:schemeClr val="tx1">
                    <a:tint val="75000"/>
                  </a:schemeClr>
                </a:solidFill>
                <a:latin typeface="Trebuchet MS" charset="0"/>
                <a:ea typeface="MS PGothic" charset="-128"/>
                <a:cs typeface="+mn-cs"/>
              </a:defRPr>
            </a:lvl1pPr>
            <a:lvl2pPr marL="457200" algn="l" rtl="0" fontAlgn="base">
              <a:spcBef>
                <a:spcPct val="0"/>
              </a:spcBef>
              <a:spcAft>
                <a:spcPct val="0"/>
              </a:spcAft>
              <a:defRPr sz="1600" b="1" kern="1200">
                <a:solidFill>
                  <a:schemeClr val="tx1"/>
                </a:solidFill>
                <a:latin typeface="Trebuchet MS" charset="0"/>
                <a:ea typeface="MS PGothic" charset="-128"/>
                <a:cs typeface="+mn-cs"/>
              </a:defRPr>
            </a:lvl2pPr>
            <a:lvl3pPr marL="914400" algn="l" rtl="0" fontAlgn="base">
              <a:spcBef>
                <a:spcPct val="0"/>
              </a:spcBef>
              <a:spcAft>
                <a:spcPct val="0"/>
              </a:spcAft>
              <a:defRPr sz="1600" b="1" kern="1200">
                <a:solidFill>
                  <a:schemeClr val="tx1"/>
                </a:solidFill>
                <a:latin typeface="Trebuchet MS" charset="0"/>
                <a:ea typeface="MS PGothic" charset="-128"/>
                <a:cs typeface="+mn-cs"/>
              </a:defRPr>
            </a:lvl3pPr>
            <a:lvl4pPr marL="1371600" algn="l" rtl="0" fontAlgn="base">
              <a:spcBef>
                <a:spcPct val="0"/>
              </a:spcBef>
              <a:spcAft>
                <a:spcPct val="0"/>
              </a:spcAft>
              <a:defRPr sz="1600" b="1" kern="1200">
                <a:solidFill>
                  <a:schemeClr val="tx1"/>
                </a:solidFill>
                <a:latin typeface="Trebuchet MS" charset="0"/>
                <a:ea typeface="MS PGothic" charset="-128"/>
                <a:cs typeface="+mn-cs"/>
              </a:defRPr>
            </a:lvl4pPr>
            <a:lvl5pPr marL="1828800" algn="l" rtl="0" fontAlgn="base">
              <a:spcBef>
                <a:spcPct val="0"/>
              </a:spcBef>
              <a:spcAft>
                <a:spcPct val="0"/>
              </a:spcAft>
              <a:defRPr sz="1600" b="1" kern="1200">
                <a:solidFill>
                  <a:schemeClr val="tx1"/>
                </a:solidFill>
                <a:latin typeface="Trebuchet MS" charset="0"/>
                <a:ea typeface="MS PGothic" charset="-128"/>
                <a:cs typeface="+mn-cs"/>
              </a:defRPr>
            </a:lvl5pPr>
            <a:lvl6pPr marL="2286000" algn="l" defTabSz="914400" rtl="0" eaLnBrk="1" latinLnBrk="0" hangingPunct="1">
              <a:defRPr sz="1600" b="1" kern="1200">
                <a:solidFill>
                  <a:schemeClr val="tx1"/>
                </a:solidFill>
                <a:latin typeface="Trebuchet MS" charset="0"/>
                <a:ea typeface="MS PGothic" charset="-128"/>
                <a:cs typeface="+mn-cs"/>
              </a:defRPr>
            </a:lvl6pPr>
            <a:lvl7pPr marL="2743200" algn="l" defTabSz="914400" rtl="0" eaLnBrk="1" latinLnBrk="0" hangingPunct="1">
              <a:defRPr sz="1600" b="1" kern="1200">
                <a:solidFill>
                  <a:schemeClr val="tx1"/>
                </a:solidFill>
                <a:latin typeface="Trebuchet MS" charset="0"/>
                <a:ea typeface="MS PGothic" charset="-128"/>
                <a:cs typeface="+mn-cs"/>
              </a:defRPr>
            </a:lvl7pPr>
            <a:lvl8pPr marL="3200400" algn="l" defTabSz="914400" rtl="0" eaLnBrk="1" latinLnBrk="0" hangingPunct="1">
              <a:defRPr sz="1600" b="1" kern="1200">
                <a:solidFill>
                  <a:schemeClr val="tx1"/>
                </a:solidFill>
                <a:latin typeface="Trebuchet MS" charset="0"/>
                <a:ea typeface="MS PGothic" charset="-128"/>
                <a:cs typeface="+mn-cs"/>
              </a:defRPr>
            </a:lvl8pPr>
            <a:lvl9pPr marL="3657600" algn="l" defTabSz="914400" rtl="0" eaLnBrk="1" latinLnBrk="0" hangingPunct="1">
              <a:defRPr sz="1600" b="1" kern="1200">
                <a:solidFill>
                  <a:schemeClr val="tx1"/>
                </a:solidFill>
                <a:latin typeface="Trebuchet MS" charset="0"/>
                <a:ea typeface="MS PGothic" charset="-128"/>
                <a:cs typeface="+mn-cs"/>
              </a:defRPr>
            </a:lvl9pPr>
          </a:lstStyle>
          <a:p>
            <a:r>
              <a:rPr lang="en-US" sz="1100" b="0" dirty="0" smtClean="0">
                <a:latin typeface="Arial" panose="020B0604020202020204" pitchFamily="34" charset="0"/>
                <a:cs typeface="Arial" panose="020B0604020202020204" pitchFamily="34" charset="0"/>
              </a:rPr>
              <a:t>30</a:t>
            </a:r>
            <a:endParaRPr lang="en-US" sz="11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96279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10" y="1306551"/>
            <a:ext cx="7296726" cy="1200980"/>
          </a:xfrm>
        </p:spPr>
        <p:txBody>
          <a:bodyPr>
            <a:normAutofit/>
          </a:bodyPr>
          <a:lstStyle/>
          <a:p>
            <a:pPr algn="ctr"/>
            <a:r>
              <a:rPr lang="ar-SA" altLang="en-US" sz="7200" b="0" dirty="0">
                <a:solidFill>
                  <a:srgbClr val="212121"/>
                </a:solidFill>
                <a:latin typeface="inherit"/>
                <a:cs typeface="Arial" panose="020B0604020202020204" pitchFamily="34" charset="0"/>
              </a:rPr>
              <a:t>شكرا</a:t>
            </a:r>
            <a:r>
              <a:rPr lang="fr-FR" sz="4800" b="0" dirty="0">
                <a:latin typeface="Arial" charset="0"/>
                <a:ea typeface="Arial" charset="0"/>
                <a:cs typeface="Arial" charset="0"/>
              </a:rPr>
              <a:t> </a:t>
            </a:r>
          </a:p>
        </p:txBody>
      </p:sp>
      <p:sp>
        <p:nvSpPr>
          <p:cNvPr id="3" name="Rectangle 1">
            <a:extLst>
              <a:ext uri="{FF2B5EF4-FFF2-40B4-BE49-F238E27FC236}">
                <a16:creationId xmlns:a16="http://schemas.microsoft.com/office/drawing/2014/main" xmlns="" id="{4EF06E3F-7575-4BA8-9CE5-9AE88CACF489}"/>
              </a:ext>
            </a:extLst>
          </p:cNvPr>
          <p:cNvSpPr>
            <a:spLocks noChangeArrowheads="1"/>
          </p:cNvSpPr>
          <p:nvPr/>
        </p:nvSpPr>
        <p:spPr bwMode="auto">
          <a:xfrm>
            <a:off x="9121558" y="214483"/>
            <a:ext cx="22442" cy="2823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396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cture">
            <a:extLst>
              <a:ext uri="{FF2B5EF4-FFF2-40B4-BE49-F238E27FC236}">
                <a16:creationId xmlns:a16="http://schemas.microsoft.com/office/drawing/2014/main" xmlns="" id="{00000000-0008-0000-0000-000003000000}"/>
              </a:ext>
            </a:extLst>
          </p:cNvPr>
          <p:cNvPicPr preferRelativeResize="0">
            <a:picLocks/>
          </p:cNvPicPr>
          <p:nvPr/>
        </p:nvPicPr>
        <p:blipFill>
          <a:blip r:embed="rId2"/>
          <a:stretch>
            <a:fillRect/>
          </a:stretch>
        </p:blipFill>
        <p:spPr>
          <a:xfrm>
            <a:off x="1399032" y="1225296"/>
            <a:ext cx="6345936" cy="4407408"/>
          </a:xfrm>
          <a:prstGeom prst="rect">
            <a:avLst/>
          </a:prstGeom>
        </p:spPr>
      </p:pic>
      <p:sp>
        <p:nvSpPr>
          <p:cNvPr id="7" name="Title 1">
            <a:extLst>
              <a:ext uri="{FF2B5EF4-FFF2-40B4-BE49-F238E27FC236}">
                <a16:creationId xmlns:a16="http://schemas.microsoft.com/office/drawing/2014/main" xmlns="" id="{853A6CB5-A9A3-4EA9-9A97-47D572043B02}"/>
              </a:ext>
            </a:extLst>
          </p:cNvPr>
          <p:cNvSpPr>
            <a:spLocks noGrp="1"/>
          </p:cNvSpPr>
          <p:nvPr>
            <p:ph type="title"/>
          </p:nvPr>
        </p:nvSpPr>
        <p:spPr>
          <a:xfrm>
            <a:off x="521856" y="525039"/>
            <a:ext cx="8439652" cy="692902"/>
          </a:xfrm>
        </p:spPr>
        <p:txBody>
          <a:bodyPr/>
          <a:lstStyle/>
          <a:p>
            <a:pPr algn="ctr"/>
            <a:r>
              <a:rPr lang="en-US" sz="3200" dirty="0">
                <a:latin typeface="Times New Roman" panose="02020603050405020304" pitchFamily="18" charset="0"/>
                <a:cs typeface="Times New Roman" panose="02020603050405020304" pitchFamily="18" charset="0"/>
              </a:rPr>
              <a:t>Perception on economic situation in 2007 </a:t>
            </a:r>
          </a:p>
        </p:txBody>
      </p:sp>
      <p:sp>
        <p:nvSpPr>
          <p:cNvPr id="6" name="Footer Placeholder 3">
            <a:extLst>
              <a:ext uri="{FF2B5EF4-FFF2-40B4-BE49-F238E27FC236}">
                <a16:creationId xmlns:a16="http://schemas.microsoft.com/office/drawing/2014/main" xmlns="" id="{BEFF6853-2067-4593-A218-A5ACEB823AD6}"/>
              </a:ext>
            </a:extLst>
          </p:cNvPr>
          <p:cNvSpPr>
            <a:spLocks noGrp="1"/>
          </p:cNvSpPr>
          <p:nvPr>
            <p:ph type="ftr" sz="quarter" idx="11"/>
          </p:nvPr>
        </p:nvSpPr>
        <p:spPr>
          <a:xfrm>
            <a:off x="1531201" y="5990474"/>
            <a:ext cx="5707063" cy="365125"/>
          </a:xfrm>
        </p:spPr>
        <p:txBody>
          <a:bodyPr/>
          <a:lstStyle/>
          <a:p>
            <a:pPr algn="ctr">
              <a:defRPr/>
            </a:pPr>
            <a:r>
              <a:rPr lang="en-US" dirty="0"/>
              <a:t>Source: Arab barometer 2007 </a:t>
            </a:r>
          </a:p>
        </p:txBody>
      </p:sp>
      <p:sp>
        <p:nvSpPr>
          <p:cNvPr id="8" name="Oval 7">
            <a:extLst>
              <a:ext uri="{FF2B5EF4-FFF2-40B4-BE49-F238E27FC236}">
                <a16:creationId xmlns:a16="http://schemas.microsoft.com/office/drawing/2014/main" xmlns="" id="{42B73CE6-EEEC-4212-914C-B9369D37424A}"/>
              </a:ext>
            </a:extLst>
          </p:cNvPr>
          <p:cNvSpPr/>
          <p:nvPr/>
        </p:nvSpPr>
        <p:spPr>
          <a:xfrm>
            <a:off x="5590095" y="2300140"/>
            <a:ext cx="2073897" cy="266778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prstClr val="white"/>
              </a:solidFill>
              <a:latin typeface="Calibri" panose="020F0502020204030204"/>
            </a:endParaRPr>
          </a:p>
        </p:txBody>
      </p:sp>
    </p:spTree>
    <p:extLst>
      <p:ext uri="{BB962C8B-B14F-4D97-AF65-F5344CB8AC3E}">
        <p14:creationId xmlns:p14="http://schemas.microsoft.com/office/powerpoint/2010/main" val="24979232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182D0-61A3-4BE6-93B9-6F2B953CDCC0}"/>
              </a:ext>
            </a:extLst>
          </p:cNvPr>
          <p:cNvSpPr>
            <a:spLocks noGrp="1"/>
          </p:cNvSpPr>
          <p:nvPr>
            <p:ph type="title"/>
          </p:nvPr>
        </p:nvSpPr>
        <p:spPr>
          <a:xfrm>
            <a:off x="352174" y="521223"/>
            <a:ext cx="8439652" cy="692902"/>
          </a:xfrm>
        </p:spPr>
        <p:txBody>
          <a:bodyPr/>
          <a:lstStyle/>
          <a:p>
            <a:pPr algn="ctr"/>
            <a:r>
              <a:rPr lang="en-US" sz="3200" dirty="0">
                <a:latin typeface="Times New Roman" panose="02020603050405020304" pitchFamily="18" charset="0"/>
                <a:cs typeface="Times New Roman" panose="02020603050405020304" pitchFamily="18" charset="0"/>
              </a:rPr>
              <a:t>Perception on economic situation in 2013 </a:t>
            </a:r>
          </a:p>
        </p:txBody>
      </p:sp>
      <p:pic>
        <p:nvPicPr>
          <p:cNvPr id="5" name="Content Placeholder 4" descr="Picture">
            <a:extLst>
              <a:ext uri="{FF2B5EF4-FFF2-40B4-BE49-F238E27FC236}">
                <a16:creationId xmlns:a16="http://schemas.microsoft.com/office/drawing/2014/main" xmlns="" id="{00000000-0008-0000-0000-000003000000}"/>
              </a:ext>
            </a:extLst>
          </p:cNvPr>
          <p:cNvPicPr>
            <a:picLocks noGrp="1" noChangeAspect="1"/>
          </p:cNvPicPr>
          <p:nvPr>
            <p:ph sz="quarter" idx="10"/>
          </p:nvPr>
        </p:nvPicPr>
        <p:blipFill>
          <a:blip r:embed="rId2"/>
          <a:stretch>
            <a:fillRect/>
          </a:stretch>
        </p:blipFill>
        <p:spPr>
          <a:xfrm>
            <a:off x="1390459" y="1460501"/>
            <a:ext cx="6345620" cy="4402972"/>
          </a:xfrm>
          <a:prstGeom prst="rect">
            <a:avLst/>
          </a:prstGeom>
        </p:spPr>
      </p:pic>
      <p:sp>
        <p:nvSpPr>
          <p:cNvPr id="4" name="Footer Placeholder 3">
            <a:extLst>
              <a:ext uri="{FF2B5EF4-FFF2-40B4-BE49-F238E27FC236}">
                <a16:creationId xmlns:a16="http://schemas.microsoft.com/office/drawing/2014/main" xmlns="" id="{D89CFDEA-9F69-434F-9236-2D9CA5B583C0}"/>
              </a:ext>
            </a:extLst>
          </p:cNvPr>
          <p:cNvSpPr>
            <a:spLocks noGrp="1"/>
          </p:cNvSpPr>
          <p:nvPr>
            <p:ph type="ftr" sz="quarter" idx="11"/>
          </p:nvPr>
        </p:nvSpPr>
        <p:spPr>
          <a:xfrm>
            <a:off x="1531201" y="5990474"/>
            <a:ext cx="5707063" cy="365125"/>
          </a:xfrm>
        </p:spPr>
        <p:txBody>
          <a:bodyPr/>
          <a:lstStyle/>
          <a:p>
            <a:pPr algn="ctr">
              <a:defRPr/>
            </a:pPr>
            <a:r>
              <a:rPr lang="en-US" dirty="0"/>
              <a:t>Source: Arab barometer 2013 </a:t>
            </a:r>
          </a:p>
        </p:txBody>
      </p:sp>
      <p:sp>
        <p:nvSpPr>
          <p:cNvPr id="6" name="Oval 5">
            <a:extLst>
              <a:ext uri="{FF2B5EF4-FFF2-40B4-BE49-F238E27FC236}">
                <a16:creationId xmlns:a16="http://schemas.microsoft.com/office/drawing/2014/main" xmlns="" id="{FCB57980-0F19-4C55-9F19-E1447A1407E8}"/>
              </a:ext>
            </a:extLst>
          </p:cNvPr>
          <p:cNvSpPr/>
          <p:nvPr/>
        </p:nvSpPr>
        <p:spPr>
          <a:xfrm>
            <a:off x="4694548" y="2234153"/>
            <a:ext cx="1055803" cy="309199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b="0">
              <a:solidFill>
                <a:prstClr val="white"/>
              </a:solidFill>
              <a:latin typeface="Calibri" panose="020F0502020204030204"/>
            </a:endParaRPr>
          </a:p>
        </p:txBody>
      </p:sp>
    </p:spTree>
    <p:extLst>
      <p:ext uri="{BB962C8B-B14F-4D97-AF65-F5344CB8AC3E}">
        <p14:creationId xmlns:p14="http://schemas.microsoft.com/office/powerpoint/2010/main" val="1523111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3ABEA4-E4B0-483D-B4B0-0AD17BC336C2}"/>
              </a:ext>
            </a:extLst>
          </p:cNvPr>
          <p:cNvSpPr>
            <a:spLocks noGrp="1"/>
          </p:cNvSpPr>
          <p:nvPr>
            <p:ph type="title"/>
          </p:nvPr>
        </p:nvSpPr>
        <p:spPr>
          <a:xfrm>
            <a:off x="343401" y="428000"/>
            <a:ext cx="8439652" cy="750351"/>
          </a:xfrm>
        </p:spPr>
        <p:txBody>
          <a:bodyPr/>
          <a:lstStyle/>
          <a:p>
            <a:pPr algn="ctr"/>
            <a:r>
              <a:rPr lang="en-US" sz="3200" dirty="0">
                <a:latin typeface="Times New Roman" panose="02020603050405020304" pitchFamily="18" charset="0"/>
                <a:cs typeface="Times New Roman" panose="02020603050405020304" pitchFamily="18" charset="0"/>
              </a:rPr>
              <a:t>Are they negative because..?</a:t>
            </a:r>
          </a:p>
        </p:txBody>
      </p:sp>
      <p:pic>
        <p:nvPicPr>
          <p:cNvPr id="5" name="Content Placeholder 4" descr="Picture">
            <a:extLst>
              <a:ext uri="{FF2B5EF4-FFF2-40B4-BE49-F238E27FC236}">
                <a16:creationId xmlns:a16="http://schemas.microsoft.com/office/drawing/2014/main" xmlns="" id="{00000000-0008-0000-0000-000003000000}"/>
              </a:ext>
            </a:extLst>
          </p:cNvPr>
          <p:cNvPicPr preferRelativeResize="0">
            <a:picLocks noGrp="1"/>
          </p:cNvPicPr>
          <p:nvPr>
            <p:ph sz="quarter" idx="10"/>
          </p:nvPr>
        </p:nvPicPr>
        <p:blipFill>
          <a:blip r:embed="rId2"/>
          <a:stretch>
            <a:fillRect/>
          </a:stretch>
        </p:blipFill>
        <p:spPr>
          <a:xfrm>
            <a:off x="1399032" y="1328396"/>
            <a:ext cx="6345936" cy="4407408"/>
          </a:xfrm>
          <a:prstGeom prst="rect">
            <a:avLst/>
          </a:prstGeom>
        </p:spPr>
      </p:pic>
      <p:sp>
        <p:nvSpPr>
          <p:cNvPr id="6" name="Footer Placeholder 3">
            <a:extLst>
              <a:ext uri="{FF2B5EF4-FFF2-40B4-BE49-F238E27FC236}">
                <a16:creationId xmlns:a16="http://schemas.microsoft.com/office/drawing/2014/main" xmlns="" id="{1BF696B6-338B-4C43-A122-E5EEF109A5AC}"/>
              </a:ext>
            </a:extLst>
          </p:cNvPr>
          <p:cNvSpPr>
            <a:spLocks noGrp="1"/>
          </p:cNvSpPr>
          <p:nvPr>
            <p:ph type="ftr" sz="quarter" idx="11"/>
          </p:nvPr>
        </p:nvSpPr>
        <p:spPr>
          <a:xfrm>
            <a:off x="1709695" y="6064874"/>
            <a:ext cx="5707063" cy="365125"/>
          </a:xfrm>
        </p:spPr>
        <p:txBody>
          <a:bodyPr/>
          <a:lstStyle/>
          <a:p>
            <a:pPr algn="ctr">
              <a:defRPr/>
            </a:pPr>
            <a:r>
              <a:rPr lang="en-US" dirty="0"/>
              <a:t>Source: Arab barometer 2013 </a:t>
            </a:r>
          </a:p>
        </p:txBody>
      </p:sp>
    </p:spTree>
    <p:extLst>
      <p:ext uri="{BB962C8B-B14F-4D97-AF65-F5344CB8AC3E}">
        <p14:creationId xmlns:p14="http://schemas.microsoft.com/office/powerpoint/2010/main" val="2156083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C62C8B0-5FB7-4426-AAC1-212689076F35}"/>
              </a:ext>
            </a:extLst>
          </p:cNvPr>
          <p:cNvSpPr>
            <a:spLocks noGrp="1"/>
          </p:cNvSpPr>
          <p:nvPr>
            <p:ph type="dt" sz="half" idx="10"/>
          </p:nvPr>
        </p:nvSpPr>
        <p:spPr/>
        <p:txBody>
          <a:bodyPr/>
          <a:lstStyle/>
          <a:p>
            <a:endParaRPr lang="en-US" dirty="0"/>
          </a:p>
        </p:txBody>
      </p:sp>
      <p:sp>
        <p:nvSpPr>
          <p:cNvPr id="7" name="Footer Placeholder 3">
            <a:extLst>
              <a:ext uri="{FF2B5EF4-FFF2-40B4-BE49-F238E27FC236}">
                <a16:creationId xmlns:a16="http://schemas.microsoft.com/office/drawing/2014/main" xmlns="" id="{34B18240-F918-4DA6-9392-EF259F381D06}"/>
              </a:ext>
            </a:extLst>
          </p:cNvPr>
          <p:cNvSpPr>
            <a:spLocks noGrp="1"/>
          </p:cNvSpPr>
          <p:nvPr>
            <p:ph type="ftr" sz="quarter" idx="11"/>
          </p:nvPr>
        </p:nvSpPr>
        <p:spPr>
          <a:xfrm>
            <a:off x="1548785" y="5867925"/>
            <a:ext cx="5707063" cy="365125"/>
          </a:xfrm>
        </p:spPr>
        <p:txBody>
          <a:bodyPr/>
          <a:lstStyle/>
          <a:p>
            <a:pPr algn="ctr">
              <a:defRPr/>
            </a:pPr>
            <a:r>
              <a:rPr lang="en-US" dirty="0"/>
              <a:t>Source: </a:t>
            </a:r>
            <a:r>
              <a:rPr lang="en-US" dirty="0" err="1"/>
              <a:t>Povcalnet</a:t>
            </a:r>
            <a:r>
              <a:rPr lang="en-US" dirty="0"/>
              <a:t>, World Bank  </a:t>
            </a:r>
          </a:p>
        </p:txBody>
      </p:sp>
      <p:graphicFrame>
        <p:nvGraphicFramePr>
          <p:cNvPr id="5" name="Chart 4">
            <a:extLst>
              <a:ext uri="{FF2B5EF4-FFF2-40B4-BE49-F238E27FC236}">
                <a16:creationId xmlns:a16="http://schemas.microsoft.com/office/drawing/2014/main" xmlns="" id="{E34DE889-7911-4387-97C0-C7960231B1C8}"/>
              </a:ext>
            </a:extLst>
          </p:cNvPr>
          <p:cNvGraphicFramePr>
            <a:graphicFrameLocks/>
          </p:cNvGraphicFramePr>
          <p:nvPr>
            <p:extLst>
              <p:ext uri="{D42A27DB-BD31-4B8C-83A1-F6EECF244321}">
                <p14:modId xmlns:p14="http://schemas.microsoft.com/office/powerpoint/2010/main" val="1704768355"/>
              </p:ext>
            </p:extLst>
          </p:nvPr>
        </p:nvGraphicFramePr>
        <p:xfrm>
          <a:off x="876693" y="1580271"/>
          <a:ext cx="7051249" cy="42360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xmlns="" id="{F09E0593-2CFD-425C-A4D4-8AE49368E19A}"/>
              </a:ext>
            </a:extLst>
          </p:cNvPr>
          <p:cNvSpPr txBox="1"/>
          <p:nvPr/>
        </p:nvSpPr>
        <p:spPr>
          <a:xfrm>
            <a:off x="645736" y="503053"/>
            <a:ext cx="7522590" cy="1077218"/>
          </a:xfrm>
          <a:prstGeom prst="rect">
            <a:avLst/>
          </a:prstGeom>
          <a:noFill/>
        </p:spPr>
        <p:txBody>
          <a:bodyPr wrap="square" rtlCol="0">
            <a:spAutoFit/>
          </a:bodyPr>
          <a:lstStyle/>
          <a:p>
            <a:pPr algn="ctr" eaLnBrk="0" hangingPunct="0">
              <a:buFont typeface="Arial" charset="0"/>
            </a:pPr>
            <a:r>
              <a:rPr lang="en-US" sz="3200" dirty="0">
                <a:solidFill>
                  <a:srgbClr val="595959"/>
                </a:solidFill>
                <a:latin typeface="Times New Roman" panose="02020603050405020304" pitchFamily="18" charset="0"/>
                <a:ea typeface="MS PGothic" pitchFamily="34" charset="-128"/>
                <a:cs typeface="Times New Roman" panose="02020603050405020304" pitchFamily="18" charset="0"/>
              </a:rPr>
              <a:t>Relative Gini Indexes in the MENA Region: 2001-2016  </a:t>
            </a:r>
          </a:p>
        </p:txBody>
      </p:sp>
    </p:spTree>
    <p:extLst>
      <p:ext uri="{BB962C8B-B14F-4D97-AF65-F5344CB8AC3E}">
        <p14:creationId xmlns:p14="http://schemas.microsoft.com/office/powerpoint/2010/main" val="26610085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0182D0-61A3-4BE6-93B9-6F2B953CDCC0}"/>
              </a:ext>
            </a:extLst>
          </p:cNvPr>
          <p:cNvSpPr>
            <a:spLocks noGrp="1"/>
          </p:cNvSpPr>
          <p:nvPr>
            <p:ph type="title"/>
          </p:nvPr>
        </p:nvSpPr>
        <p:spPr>
          <a:xfrm>
            <a:off x="343401" y="301625"/>
            <a:ext cx="8439652" cy="923861"/>
          </a:xfrm>
        </p:spPr>
        <p:txBody>
          <a:bodyPr/>
          <a:lstStyle/>
          <a:p>
            <a:pPr algn="ctr"/>
            <a:r>
              <a:rPr lang="en-US" sz="3200" dirty="0">
                <a:solidFill>
                  <a:srgbClr val="595959"/>
                </a:solidFill>
                <a:latin typeface="Times New Roman" panose="02020603050405020304" pitchFamily="18" charset="0"/>
                <a:cs typeface="Times New Roman" panose="02020603050405020304" pitchFamily="18" charset="0"/>
              </a:rPr>
              <a:t>Welfare distribution and dissatisfaction in MENA</a:t>
            </a:r>
          </a:p>
        </p:txBody>
      </p:sp>
      <p:sp>
        <p:nvSpPr>
          <p:cNvPr id="3" name="Content Placeholder 2">
            <a:extLst>
              <a:ext uri="{FF2B5EF4-FFF2-40B4-BE49-F238E27FC236}">
                <a16:creationId xmlns:a16="http://schemas.microsoft.com/office/drawing/2014/main" xmlns="" id="{06DC3A27-F367-4CDA-9331-B33B3697FE49}"/>
              </a:ext>
            </a:extLst>
          </p:cNvPr>
          <p:cNvSpPr>
            <a:spLocks noGrp="1"/>
          </p:cNvSpPr>
          <p:nvPr>
            <p:ph sz="quarter" idx="10"/>
          </p:nvPr>
        </p:nvSpPr>
        <p:spPr>
          <a:xfrm>
            <a:off x="343401" y="1225486"/>
            <a:ext cx="8440305" cy="4835878"/>
          </a:xfrm>
        </p:spPr>
        <p:txBody>
          <a:bodyPr>
            <a:normAutofit fontScale="70000" lnSpcReduction="20000"/>
          </a:bodyPr>
          <a:lstStyle/>
          <a:p>
            <a:pPr>
              <a:buFont typeface="+mj-lt"/>
              <a:buAutoNum type="arabicPeriod"/>
            </a:pPr>
            <a:r>
              <a:rPr lang="en-US" dirty="0">
                <a:solidFill>
                  <a:schemeClr val="tx2"/>
                </a:solidFill>
              </a:rPr>
              <a:t>There seems to be no correlation between this generalized dissatisfaction and inequality (Devarajan and </a:t>
            </a:r>
            <a:r>
              <a:rPr lang="en-US" dirty="0" err="1">
                <a:solidFill>
                  <a:schemeClr val="tx2"/>
                </a:solidFill>
              </a:rPr>
              <a:t>Ianchovichina</a:t>
            </a:r>
            <a:r>
              <a:rPr lang="en-US" dirty="0">
                <a:solidFill>
                  <a:schemeClr val="tx2"/>
                </a:solidFill>
              </a:rPr>
              <a:t>, 2017). </a:t>
            </a:r>
          </a:p>
          <a:p>
            <a:pPr>
              <a:buFont typeface="+mj-lt"/>
              <a:buAutoNum type="arabicPeriod"/>
            </a:pPr>
            <a:r>
              <a:rPr lang="en-US" dirty="0">
                <a:solidFill>
                  <a:schemeClr val="tx2"/>
                </a:solidFill>
              </a:rPr>
              <a:t>Inequality has been stagnant or declining since the end of 90’s (</a:t>
            </a:r>
            <a:r>
              <a:rPr lang="en-US" dirty="0" err="1">
                <a:solidFill>
                  <a:schemeClr val="tx2"/>
                </a:solidFill>
              </a:rPr>
              <a:t>Belhaji</a:t>
            </a:r>
            <a:r>
              <a:rPr lang="en-US" dirty="0">
                <a:solidFill>
                  <a:schemeClr val="tx2"/>
                </a:solidFill>
              </a:rPr>
              <a:t> 2012, Verme, 2016) although some works (</a:t>
            </a:r>
            <a:r>
              <a:rPr lang="en-US" dirty="0" err="1">
                <a:solidFill>
                  <a:schemeClr val="tx2"/>
                </a:solidFill>
              </a:rPr>
              <a:t>Alvaredo</a:t>
            </a:r>
            <a:r>
              <a:rPr lang="en-US" dirty="0">
                <a:solidFill>
                  <a:schemeClr val="tx2"/>
                </a:solidFill>
              </a:rPr>
              <a:t> et al., 2018) question the veracity of the figures arguing that they are underestimated. </a:t>
            </a:r>
          </a:p>
          <a:p>
            <a:pPr>
              <a:buFont typeface="+mj-lt"/>
              <a:buAutoNum type="arabicPeriod"/>
            </a:pPr>
            <a:r>
              <a:rPr lang="en-US" dirty="0">
                <a:solidFill>
                  <a:schemeClr val="tx2"/>
                </a:solidFill>
              </a:rPr>
              <a:t>Polarization, often identified as one of the root causes of social instability and conflicts (Esteban and Ray 2015) is moderate and stable throughout the period. </a:t>
            </a:r>
          </a:p>
          <a:p>
            <a:pPr>
              <a:buFont typeface="+mj-lt"/>
              <a:buAutoNum type="arabicPeriod"/>
            </a:pPr>
            <a:r>
              <a:rPr lang="en-US" dirty="0">
                <a:solidFill>
                  <a:schemeClr val="tx2"/>
                </a:solidFill>
              </a:rPr>
              <a:t>Recent evidence suggests that polarization translates into open conflict in MENA region </a:t>
            </a:r>
            <a:r>
              <a:rPr lang="en-US" b="1" u="sng" dirty="0">
                <a:solidFill>
                  <a:schemeClr val="tx2"/>
                </a:solidFill>
              </a:rPr>
              <a:t>only in presence of non-humanitarian, non-neutral intervention </a:t>
            </a:r>
            <a:r>
              <a:rPr lang="en-US" dirty="0">
                <a:solidFill>
                  <a:schemeClr val="tx2"/>
                </a:solidFill>
              </a:rPr>
              <a:t>(Abu Badr, </a:t>
            </a:r>
            <a:r>
              <a:rPr lang="en-US" dirty="0" err="1">
                <a:solidFill>
                  <a:schemeClr val="tx2"/>
                </a:solidFill>
              </a:rPr>
              <a:t>Ianchovichina</a:t>
            </a:r>
            <a:r>
              <a:rPr lang="en-US" dirty="0">
                <a:solidFill>
                  <a:schemeClr val="tx2"/>
                </a:solidFill>
              </a:rPr>
              <a:t> a, 2018)  </a:t>
            </a:r>
          </a:p>
          <a:p>
            <a:endParaRPr lang="en-US" dirty="0"/>
          </a:p>
        </p:txBody>
      </p:sp>
    </p:spTree>
    <p:extLst>
      <p:ext uri="{BB962C8B-B14F-4D97-AF65-F5344CB8AC3E}">
        <p14:creationId xmlns:p14="http://schemas.microsoft.com/office/powerpoint/2010/main" val="168212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5F537-0AC2-42D8-B78A-00B824D5372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Absolute vs Relative</a:t>
            </a:r>
            <a:endParaRPr lang="en-US" dirty="0"/>
          </a:p>
        </p:txBody>
      </p:sp>
    </p:spTree>
    <p:extLst>
      <p:ext uri="{BB962C8B-B14F-4D97-AF65-F5344CB8AC3E}">
        <p14:creationId xmlns:p14="http://schemas.microsoft.com/office/powerpoint/2010/main" val="4268297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ontent Placeholder 12">
            <a:extLst>
              <a:ext uri="{FF2B5EF4-FFF2-40B4-BE49-F238E27FC236}">
                <a16:creationId xmlns:a16="http://schemas.microsoft.com/office/drawing/2014/main" xmlns="" id="{6A98C889-2F20-41C3-8C5F-4A03589B5E7D}"/>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4949073" y="1310326"/>
            <a:ext cx="3780148" cy="2743199"/>
          </a:xfrm>
        </p:spPr>
      </p:pic>
      <p:sp>
        <p:nvSpPr>
          <p:cNvPr id="4" name="Slide Number Placeholder 3"/>
          <p:cNvSpPr>
            <a:spLocks noGrp="1"/>
          </p:cNvSpPr>
          <p:nvPr>
            <p:ph type="sldNum" sz="quarter" idx="12"/>
          </p:nvPr>
        </p:nvSpPr>
        <p:spPr/>
        <p:txBody>
          <a:bodyPr/>
          <a:lstStyle/>
          <a:p>
            <a:fld id="{D73B7D28-FA51-45C2-87F2-37E7B45AFF77}" type="slidenum">
              <a:rPr lang="en-US" smtClean="0"/>
              <a:pPr/>
              <a:t>9</a:t>
            </a:fld>
            <a:endParaRPr lang="en-US" dirty="0"/>
          </a:p>
        </p:txBody>
      </p:sp>
      <p:sp>
        <p:nvSpPr>
          <p:cNvPr id="2" name="Title 1"/>
          <p:cNvSpPr>
            <a:spLocks noGrp="1"/>
          </p:cNvSpPr>
          <p:nvPr>
            <p:ph type="title"/>
          </p:nvPr>
        </p:nvSpPr>
        <p:spPr>
          <a:xfrm>
            <a:off x="341312" y="301625"/>
            <a:ext cx="8461375" cy="1008701"/>
          </a:xfrm>
        </p:spPr>
        <p:txBody>
          <a:bodyPr>
            <a:normAutofit fontScale="90000"/>
          </a:bodyPr>
          <a:lstStyle/>
          <a:p>
            <a:pPr algn="ctr"/>
            <a:r>
              <a:rPr lang="fr-FR" dirty="0">
                <a:latin typeface="Times New Roman" panose="02020603050405020304" pitchFamily="18" charset="0"/>
                <a:cs typeface="Times New Roman" panose="02020603050405020304" pitchFamily="18" charset="0"/>
              </a:rPr>
              <a:t>Absolue vs Relative </a:t>
            </a:r>
            <a:br>
              <a:rPr lang="fr-FR"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xmlns="" id="{CB9750D1-742F-4399-AB6F-A058DA9774CE}"/>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14779" y="1197204"/>
            <a:ext cx="4230688" cy="2231796"/>
          </a:xfrm>
          <a:prstGeom prst="rect">
            <a:avLst/>
          </a:prstGeom>
        </p:spPr>
      </p:pic>
      <p:pic>
        <p:nvPicPr>
          <p:cNvPr id="12" name="Picture 11">
            <a:extLst>
              <a:ext uri="{FF2B5EF4-FFF2-40B4-BE49-F238E27FC236}">
                <a16:creationId xmlns:a16="http://schemas.microsoft.com/office/drawing/2014/main" xmlns="" id="{47CD2F42-9FB4-4CC6-9309-72D91DBEF1D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96932" y="3429000"/>
            <a:ext cx="4230688" cy="2566447"/>
          </a:xfrm>
          <a:prstGeom prst="rect">
            <a:avLst/>
          </a:prstGeom>
        </p:spPr>
      </p:pic>
      <p:pic>
        <p:nvPicPr>
          <p:cNvPr id="30" name="Content Placeholder 12">
            <a:extLst>
              <a:ext uri="{FF2B5EF4-FFF2-40B4-BE49-F238E27FC236}">
                <a16:creationId xmlns:a16="http://schemas.microsoft.com/office/drawing/2014/main" xmlns="" id="{BEFB2A14-B008-4407-A019-A8076D70442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bwMode="auto">
          <a:xfrm>
            <a:off x="4949072" y="3557867"/>
            <a:ext cx="3997995" cy="2921000"/>
          </a:xfrm>
          <a:prstGeom prst="rect">
            <a:avLst/>
          </a:prstGeom>
          <a:noFill/>
          <a:ln w="9525">
            <a:noFill/>
            <a:miter lim="800000"/>
            <a:headEnd/>
            <a:tailEnd/>
          </a:ln>
        </p:spPr>
      </p:pic>
    </p:spTree>
    <p:extLst>
      <p:ext uri="{BB962C8B-B14F-4D97-AF65-F5344CB8AC3E}">
        <p14:creationId xmlns:p14="http://schemas.microsoft.com/office/powerpoint/2010/main" val="2682899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ppt_x"/>
                                          </p:val>
                                        </p:tav>
                                        <p:tav tm="100000">
                                          <p:val>
                                            <p:strVal val="#ppt_x"/>
                                          </p:val>
                                        </p:tav>
                                      </p:tavLst>
                                    </p:anim>
                                    <p:anim calcmode="lin" valueType="num">
                                      <p:cBhvr additive="base">
                                        <p:cTn id="2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16</TotalTime>
  <Words>1949</Words>
  <Application>Microsoft Office PowerPoint</Application>
  <PresentationFormat>Presentazione su schermo (4:3)</PresentationFormat>
  <Paragraphs>119</Paragraphs>
  <Slides>28</Slides>
  <Notes>5</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28</vt:i4>
      </vt:variant>
    </vt:vector>
  </HeadingPairs>
  <TitlesOfParts>
    <vt:vector size="30" baseType="lpstr">
      <vt:lpstr>Viale</vt:lpstr>
      <vt:lpstr>Bitmap Image</vt:lpstr>
      <vt:lpstr>Polarization and its discontents: Morocco before and after the Arab Spring </vt:lpstr>
      <vt:lpstr>Outline </vt:lpstr>
      <vt:lpstr>Perception on economic situation in 2007 </vt:lpstr>
      <vt:lpstr>Perception on economic situation in 2013 </vt:lpstr>
      <vt:lpstr>Are they negative because..?</vt:lpstr>
      <vt:lpstr>Presentazione standard di PowerPoint</vt:lpstr>
      <vt:lpstr>Welfare distribution and dissatisfaction in MENA</vt:lpstr>
      <vt:lpstr>Absolute vs Relative</vt:lpstr>
      <vt:lpstr>Absolue vs Relative  </vt:lpstr>
      <vt:lpstr>And if you don’t trust us…</vt:lpstr>
      <vt:lpstr>Our hypothesis: Absolute inequality affects  perception </vt:lpstr>
      <vt:lpstr>Morocco: 2001-2013</vt:lpstr>
      <vt:lpstr>Perception of current living standard compared to the last 10 years </vt:lpstr>
      <vt:lpstr>Perception of HHs social level in comparison with own social environment</vt:lpstr>
      <vt:lpstr>Among your expenses in the last 10 years, did. …pose you a problem?</vt:lpstr>
      <vt:lpstr>Absolute measures and perception in Morocco: 2001-2013</vt:lpstr>
      <vt:lpstr>Presentazione standard di PowerPoint</vt:lpstr>
      <vt:lpstr>Presentazione standard di PowerPoint</vt:lpstr>
      <vt:lpstr>Presentazione standard di PowerPoint</vt:lpstr>
      <vt:lpstr>Presentazione standard di PowerPoint</vt:lpstr>
      <vt:lpstr>Absolute measures: the relative distribution (3) </vt:lpstr>
      <vt:lpstr>Consumption in Morocco: 2001-2013</vt:lpstr>
      <vt:lpstr>Decomposition in ‘location’ and ‘shape’</vt:lpstr>
      <vt:lpstr>Presentazione standard di PowerPoint</vt:lpstr>
      <vt:lpstr>Presentazione standard di PowerPoint</vt:lpstr>
      <vt:lpstr>Presentazione standard di PowerPoint</vt:lpstr>
      <vt:lpstr>Presentazione standard di PowerPoint</vt:lpstr>
      <vt:lpstr>شكرا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Polarization and its discontents: Morocco before and after the Arab Spring </dc:title>
  <dc:creator>Jagger</dc:creator>
  <cp:lastModifiedBy>Jagger</cp:lastModifiedBy>
  <cp:revision>6</cp:revision>
  <dcterms:created xsi:type="dcterms:W3CDTF">2019-10-18T06:58:00Z</dcterms:created>
  <dcterms:modified xsi:type="dcterms:W3CDTF">2019-10-18T07:14:37Z</dcterms:modified>
</cp:coreProperties>
</file>