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90" r:id="rId4"/>
    <p:sldId id="277" r:id="rId5"/>
    <p:sldId id="278" r:id="rId6"/>
    <p:sldId id="279" r:id="rId7"/>
    <p:sldId id="291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>
        <p:scale>
          <a:sx n="72" d="100"/>
          <a:sy n="72" d="100"/>
        </p:scale>
        <p:origin x="-267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A6562-F974-47A5-B264-E17FB45B6F91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A532-2E56-427E-8C4F-9FDB7668E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07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9B761-E7FD-4E15-A0ED-4A04F3C891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90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35F8591-5009-4DAE-8B90-22FE1E69BC0F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A6DBDAB-6E30-423E-89EC-01F5C7AE4CA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cteezy.com/vector-art/60181-sports-car-vector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publicdomainpictures.net/view-image.php?image=37279&amp;picture=bicycle-clipar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543800" cy="1524000"/>
          </a:xfrm>
        </p:spPr>
        <p:txBody>
          <a:bodyPr/>
          <a:lstStyle/>
          <a:p>
            <a:pPr algn="ctr"/>
            <a:r>
              <a:rPr lang="it-IT" sz="6600" dirty="0" smtClean="0">
                <a:solidFill>
                  <a:schemeClr val="bg2"/>
                </a:solidFill>
              </a:rPr>
              <a:t>Sfruttamento, disuguaglianze e povertà</a:t>
            </a: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6858000" cy="216024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12 Febbraio 2020</a:t>
            </a:r>
            <a:endParaRPr lang="it-IT" dirty="0" smtClean="0"/>
          </a:p>
          <a:p>
            <a:pPr algn="ctr"/>
            <a:r>
              <a:rPr lang="it-IT" dirty="0" smtClean="0"/>
              <a:t>«Disuguaglianze e Imperialismo»</a:t>
            </a:r>
            <a:endParaRPr lang="it-IT" dirty="0" smtClean="0"/>
          </a:p>
          <a:p>
            <a:pPr algn="ctr"/>
            <a:r>
              <a:rPr lang="it-IT" dirty="0" err="1" smtClean="0"/>
              <a:t>Univeristà</a:t>
            </a:r>
            <a:r>
              <a:rPr lang="it-IT" dirty="0" smtClean="0"/>
              <a:t> popolare </a:t>
            </a:r>
            <a:r>
              <a:rPr lang="it-IT" dirty="0" err="1" smtClean="0"/>
              <a:t>A.Gramsci</a:t>
            </a:r>
            <a:endParaRPr lang="it-IT" dirty="0" smtClean="0"/>
          </a:p>
          <a:p>
            <a:pPr algn="ctr"/>
            <a:r>
              <a:rPr lang="it-IT" dirty="0" err="1" smtClean="0"/>
              <a:t>a.a</a:t>
            </a:r>
            <a:r>
              <a:rPr lang="it-IT" dirty="0" smtClean="0"/>
              <a:t>. 2019/2020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1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B9750D1-742F-4399-AB6F-A058DA97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35696" y="2276872"/>
            <a:ext cx="2083927" cy="1457055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xmlns="" id="{6A98C889-2F20-41C3-8C5F-4A03589B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16016" y="2132856"/>
            <a:ext cx="2282232" cy="165618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CB9750D1-742F-4399-AB6F-A058DA977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35696" y="4077072"/>
            <a:ext cx="2083927" cy="1457055"/>
          </a:xfrm>
          <a:prstGeom prst="rect">
            <a:avLst/>
          </a:prstGeom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xmlns="" id="{6A98C889-2F20-41C3-8C5F-4A03589B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16016" y="3789039"/>
            <a:ext cx="2282232" cy="16561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21575" y="17635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LEON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1763524"/>
            <a:ext cx="160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GIULIO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28842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YEAR # 1</a:t>
            </a:r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62093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YEAR # 2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5814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Disuguaglianza mondiale (reddito)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7" y="685800"/>
            <a:ext cx="7147426" cy="3886200"/>
          </a:xfrm>
        </p:spPr>
      </p:pic>
    </p:spTree>
    <p:extLst>
      <p:ext uri="{BB962C8B-B14F-4D97-AF65-F5344CB8AC3E}">
        <p14:creationId xmlns:p14="http://schemas.microsoft.com/office/powerpoint/2010/main" val="29639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Sud America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2" y="919162"/>
            <a:ext cx="6569473" cy="4196514"/>
          </a:xfrm>
        </p:spPr>
      </p:pic>
    </p:spTree>
    <p:extLst>
      <p:ext uri="{BB962C8B-B14F-4D97-AF65-F5344CB8AC3E}">
        <p14:creationId xmlns:p14="http://schemas.microsoft.com/office/powerpoint/2010/main" val="1426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ripartizione dei mezzi di consumo è in ogni epoca soltanto conseguenza della ripartizione dei mezzi di produzione. Ma quest’ultima ripartizione è un carattere del modo stesso di produzione. Nel modo di produzione capitalistico, a es., le condizioni materiali della produzione sono prerogativa dei non lavoratori sotto forma di proprietà del capitale e proprietà della terra, mentre la massa è proprietaria soltanto delle condizioni soggettive della produzione — la </a:t>
            </a:r>
            <a:r>
              <a:rPr lang="it-IT" i="1" dirty="0"/>
              <a:t>forza-lavoro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Mezzi di consumo e di produzione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404664"/>
            <a:ext cx="7745505" cy="4320479"/>
          </a:xfrm>
        </p:spPr>
        <p:txBody>
          <a:bodyPr>
            <a:noAutofit/>
          </a:bodyPr>
          <a:lstStyle/>
          <a:p>
            <a:r>
              <a:rPr lang="it-IT" sz="2000" dirty="0"/>
              <a:t>Il salario presuppone il lavoro salariato, il profitto presuppone il capitale. Queste forme determinate di distribuzione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presuppongono </a:t>
            </a:r>
            <a:r>
              <a:rPr lang="it-IT" sz="2000" dirty="0"/>
              <a:t>quindi determinate caratteristiche sociali delle condizioni della produzione e determinati rapporti sociali fra gli agenti della produzione. </a:t>
            </a:r>
            <a:r>
              <a:rPr lang="it-IT" sz="2000" i="1" dirty="0"/>
              <a:t>Un determinato rapporto di distribuzione è, di conseguenza, solo l’espressione di un rapporto di produzione storicamente </a:t>
            </a:r>
            <a:r>
              <a:rPr lang="it-IT" sz="2000" i="1" dirty="0" smtClean="0"/>
              <a:t>determinato.</a:t>
            </a:r>
          </a:p>
          <a:p>
            <a:r>
              <a:rPr lang="it-IT" sz="2000" dirty="0" smtClean="0"/>
              <a:t>Il </a:t>
            </a:r>
            <a:r>
              <a:rPr lang="it-IT" sz="2000" dirty="0"/>
              <a:t>carattere storico di questi rapporti di distribuzione è il carattere storico dei rapporti di produzione, dei quali essi esprimono soltanto un aspetto. La distribuzione capitalistica è distinta dalle forme di distribuzione che derivano da altri modi di produzione, ed ogni forma di distribuzione scompare insieme con la forma di produzione determinata a cui essa corrisponde e da cui </a:t>
            </a:r>
            <a:r>
              <a:rPr lang="it-IT" sz="2000" dirty="0" smtClean="0"/>
              <a:t>deriva [C, III]</a:t>
            </a: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Disuguaglianze come presupposto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939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685800"/>
            <a:ext cx="7622232" cy="4327376"/>
          </a:xfrm>
        </p:spPr>
        <p:txBody>
          <a:bodyPr>
            <a:normAutofit fontScale="92500"/>
          </a:bodyPr>
          <a:lstStyle/>
          <a:p>
            <a:r>
              <a:rPr lang="it-IT" dirty="0"/>
              <a:t>Essendo gli elementi della produzione così ripartiti, ne consegue l’attuale ripartizione dei mezzi di consumo. Se i mezzi di produzione materiali fossero proprietà collettiva dei lavoratori, ne conseguirebbe parimenti una ripartizione dei mezzi di consumo diversa dall’attuale.</a:t>
            </a:r>
          </a:p>
          <a:p>
            <a:r>
              <a:rPr lang="it-IT" dirty="0"/>
              <a:t> Il socialismo volgare (e con esso anche parte della democrazia) ha preso dagli economisti borghesi l’abitudine di considerare e trattare la ripartizione [distribuzione] come indipendente dal modo di produzione, e perciò di rappresentare il socialismo come qualcosa che riguardi principalmente la distribuzione. Ma dato che i rapporti reali sono stati chiariti da molto tempo,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tornare indietro?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479715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Distribuzione del reddito?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7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945904" cy="324036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Can the </a:t>
            </a:r>
            <a:r>
              <a:rPr lang="it-IT" dirty="0" err="1" smtClean="0">
                <a:solidFill>
                  <a:srgbClr val="FF0000"/>
                </a:solidFill>
              </a:rPr>
              <a:t>rich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get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richer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forever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Economist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2019</a:t>
            </a:r>
            <a:r>
              <a:rPr lang="it-IT" dirty="0" smtClean="0">
                <a:solidFill>
                  <a:srgbClr val="FF0000"/>
                </a:solidFill>
              </a:rPr>
              <a:t>]</a:t>
            </a:r>
            <a:endParaRPr lang="it-IT" sz="44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054372" cy="6437895"/>
          </a:xfrm>
        </p:spPr>
      </p:pic>
    </p:spTree>
    <p:extLst>
      <p:ext uri="{BB962C8B-B14F-4D97-AF65-F5344CB8AC3E}">
        <p14:creationId xmlns:p14="http://schemas.microsoft.com/office/powerpoint/2010/main" val="349032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Tesi: nel modo di produzione del capitale la </a:t>
            </a:r>
          </a:p>
          <a:p>
            <a:pPr lvl="1"/>
            <a:r>
              <a:rPr lang="it-IT" dirty="0" smtClean="0"/>
              <a:t>disuguaglianza </a:t>
            </a:r>
          </a:p>
          <a:p>
            <a:pPr lvl="1"/>
            <a:r>
              <a:rPr lang="it-IT" dirty="0" smtClean="0"/>
              <a:t>disarmonia </a:t>
            </a:r>
          </a:p>
          <a:p>
            <a:pPr lvl="1"/>
            <a:r>
              <a:rPr lang="it-IT" dirty="0" smtClean="0"/>
              <a:t>contraddizione </a:t>
            </a:r>
          </a:p>
          <a:p>
            <a:pPr marL="0" indent="0">
              <a:buNone/>
            </a:pPr>
            <a:r>
              <a:rPr lang="it-IT" dirty="0" smtClean="0"/>
              <a:t>Non sono risultati casuali, errori sistematici o unici del mercato.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 </a:t>
            </a:r>
            <a:r>
              <a:rPr lang="it-IT" dirty="0" smtClean="0"/>
              <a:t>contrario sono </a:t>
            </a:r>
            <a:r>
              <a:rPr lang="it-IT" i="1" dirty="0" smtClean="0"/>
              <a:t>presupposti, </a:t>
            </a:r>
            <a:r>
              <a:rPr lang="it-IT" dirty="0" smtClean="0"/>
              <a:t>in quanto riflesso/risultato dei </a:t>
            </a:r>
            <a:r>
              <a:rPr lang="it-IT" dirty="0" smtClean="0"/>
              <a:t>rapporti </a:t>
            </a:r>
            <a:r>
              <a:rPr lang="it-IT" dirty="0" smtClean="0"/>
              <a:t>di </a:t>
            </a:r>
            <a:r>
              <a:rPr lang="it-IT" i="1" dirty="0" smtClean="0"/>
              <a:t>proprietà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 smtClean="0"/>
              <a:t>Legge generale dell’accumulazione capitalistica (</a:t>
            </a:r>
            <a:r>
              <a:rPr lang="it-IT" dirty="0" smtClean="0"/>
              <a:t>KM-</a:t>
            </a:r>
            <a:r>
              <a:rPr lang="it-IT" i="1" dirty="0" smtClean="0"/>
              <a:t>C, I, 24): </a:t>
            </a:r>
          </a:p>
          <a:p>
            <a:pPr marL="0" indent="0">
              <a:buNone/>
            </a:pPr>
            <a:r>
              <a:rPr lang="it-IT" dirty="0" smtClean="0"/>
              <a:t>Accumulazione di miseria accanto ad accumulazione di capitale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970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253549" cy="5113461"/>
          </a:xfrm>
        </p:spPr>
      </p:pic>
    </p:spTree>
    <p:extLst>
      <p:ext uri="{BB962C8B-B14F-4D97-AF65-F5344CB8AC3E}">
        <p14:creationId xmlns:p14="http://schemas.microsoft.com/office/powerpoint/2010/main" val="34473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Inequality</a:t>
            </a:r>
            <a:r>
              <a:rPr lang="it-IT" dirty="0" smtClean="0"/>
              <a:t> by </a:t>
            </a:r>
            <a:r>
              <a:rPr lang="it-IT" dirty="0" err="1" smtClean="0"/>
              <a:t>region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921544"/>
            <a:ext cx="7999933" cy="4307656"/>
          </a:xfrm>
        </p:spPr>
      </p:pic>
    </p:spTree>
    <p:extLst>
      <p:ext uri="{BB962C8B-B14F-4D97-AF65-F5344CB8AC3E}">
        <p14:creationId xmlns:p14="http://schemas.microsoft.com/office/powerpoint/2010/main" val="42786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Poverty</a:t>
            </a:r>
            <a:r>
              <a:rPr lang="it-IT" dirty="0" smtClean="0"/>
              <a:t> rate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2" y="685800"/>
            <a:ext cx="6788199" cy="4687416"/>
          </a:xfrm>
        </p:spPr>
      </p:pic>
    </p:spTree>
    <p:extLst>
      <p:ext uri="{BB962C8B-B14F-4D97-AF65-F5344CB8AC3E}">
        <p14:creationId xmlns:p14="http://schemas.microsoft.com/office/powerpoint/2010/main" val="160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266384" cy="943000"/>
          </a:xfrm>
        </p:spPr>
        <p:txBody>
          <a:bodyPr>
            <a:normAutofit/>
          </a:bodyPr>
          <a:lstStyle/>
          <a:p>
            <a:r>
              <a:rPr lang="it-IT" dirty="0" smtClean="0"/>
              <a:t>The case of Brazil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8" y="747711"/>
            <a:ext cx="7429624" cy="4585471"/>
          </a:xfrm>
        </p:spPr>
      </p:pic>
    </p:spTree>
    <p:extLst>
      <p:ext uri="{BB962C8B-B14F-4D97-AF65-F5344CB8AC3E}">
        <p14:creationId xmlns:p14="http://schemas.microsoft.com/office/powerpoint/2010/main" val="23039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err="1" smtClean="0"/>
              <a:t>Declining</a:t>
            </a:r>
            <a:r>
              <a:rPr lang="it-IT" sz="4400" dirty="0" smtClean="0"/>
              <a:t> </a:t>
            </a:r>
            <a:r>
              <a:rPr lang="it-IT" sz="4400" dirty="0" err="1" smtClean="0"/>
              <a:t>poverty</a:t>
            </a:r>
            <a:r>
              <a:rPr lang="it-IT" sz="4400" dirty="0" smtClean="0"/>
              <a:t>?</a:t>
            </a:r>
            <a:endParaRPr lang="it-IT" sz="4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250250" cy="5117824"/>
          </a:xfrm>
        </p:spPr>
      </p:pic>
    </p:spTree>
    <p:extLst>
      <p:ext uri="{BB962C8B-B14F-4D97-AF65-F5344CB8AC3E}">
        <p14:creationId xmlns:p14="http://schemas.microsoft.com/office/powerpoint/2010/main" val="24911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Declining</a:t>
            </a:r>
            <a:r>
              <a:rPr lang="it-IT" dirty="0" smtClean="0"/>
              <a:t> </a:t>
            </a:r>
            <a:r>
              <a:rPr lang="it-IT" dirty="0" err="1" smtClean="0"/>
              <a:t>Inequality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27" y="685800"/>
            <a:ext cx="6543227" cy="4903440"/>
          </a:xfrm>
        </p:spPr>
      </p:pic>
    </p:spTree>
    <p:extLst>
      <p:ext uri="{BB962C8B-B14F-4D97-AF65-F5344CB8AC3E}">
        <p14:creationId xmlns:p14="http://schemas.microsoft.com/office/powerpoint/2010/main" val="711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Misure assolute vs relative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765597" cy="3812456"/>
          </a:xfrm>
        </p:spPr>
      </p:pic>
    </p:spTree>
    <p:extLst>
      <p:ext uri="{BB962C8B-B14F-4D97-AF65-F5344CB8AC3E}">
        <p14:creationId xmlns:p14="http://schemas.microsoft.com/office/powerpoint/2010/main" val="17354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133</TotalTime>
  <Words>432</Words>
  <Application>Microsoft Office PowerPoint</Application>
  <PresentationFormat>Presentazione su schermo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NewsPrint</vt:lpstr>
      <vt:lpstr>Sfruttamento, disuguaglianze e povertà</vt:lpstr>
      <vt:lpstr>Presentazione standard di PowerPoint</vt:lpstr>
      <vt:lpstr>Presentazione standard di PowerPoint</vt:lpstr>
      <vt:lpstr>Inequality by region</vt:lpstr>
      <vt:lpstr>Poverty rate</vt:lpstr>
      <vt:lpstr>The case of Brazil</vt:lpstr>
      <vt:lpstr>Declining poverty?</vt:lpstr>
      <vt:lpstr>Declining Inequality?</vt:lpstr>
      <vt:lpstr>Misure assolute vs relative</vt:lpstr>
      <vt:lpstr>Presentazione standard di PowerPoint</vt:lpstr>
      <vt:lpstr>Disuguaglianza mondiale (reddito)</vt:lpstr>
      <vt:lpstr>In Sud America</vt:lpstr>
      <vt:lpstr>Mezzi di consumo e di produzione</vt:lpstr>
      <vt:lpstr>Disuguaglianze come presupposto</vt:lpstr>
      <vt:lpstr>Distribuzione del reddito?</vt:lpstr>
      <vt:lpstr>  Can the rich get richer forever? (The Economist 2019]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e imperialismo</dc:title>
  <dc:creator>Jagger</dc:creator>
  <cp:lastModifiedBy>Jagger</cp:lastModifiedBy>
  <cp:revision>26</cp:revision>
  <dcterms:created xsi:type="dcterms:W3CDTF">2019-04-03T12:08:59Z</dcterms:created>
  <dcterms:modified xsi:type="dcterms:W3CDTF">2020-02-12T14:05:13Z</dcterms:modified>
</cp:coreProperties>
</file>