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0" r:id="rId7"/>
    <p:sldId id="261" r:id="rId8"/>
    <p:sldId id="262" r:id="rId9"/>
    <p:sldId id="264" r:id="rId10"/>
    <p:sldId id="265" r:id="rId1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50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05F98B5-8F67-4264-8DF9-DA8255B9B9C9}" type="datetimeFigureOut">
              <a:rPr lang="it-IT" smtClean="0"/>
              <a:t>22/11/2017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1FF5F4D-6D41-4394-AF3C-E633D15AE244}" type="slidenum">
              <a:rPr lang="it-IT" smtClean="0"/>
              <a:t>‹N›</a:t>
            </a:fld>
            <a:endParaRPr lang="it-IT"/>
          </a:p>
        </p:txBody>
      </p:sp>
    </p:spTree>
    <p:extLst>
      <p:ext uri="{BB962C8B-B14F-4D97-AF65-F5344CB8AC3E}">
        <p14:creationId xmlns:p14="http://schemas.microsoft.com/office/powerpoint/2010/main" val="1373065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05F98B5-8F67-4264-8DF9-DA8255B9B9C9}" type="datetimeFigureOut">
              <a:rPr lang="it-IT" smtClean="0"/>
              <a:t>22/11/2017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1FF5F4D-6D41-4394-AF3C-E633D15AE244}" type="slidenum">
              <a:rPr lang="it-IT" smtClean="0"/>
              <a:t>‹N›</a:t>
            </a:fld>
            <a:endParaRPr lang="it-IT"/>
          </a:p>
        </p:txBody>
      </p:sp>
    </p:spTree>
    <p:extLst>
      <p:ext uri="{BB962C8B-B14F-4D97-AF65-F5344CB8AC3E}">
        <p14:creationId xmlns:p14="http://schemas.microsoft.com/office/powerpoint/2010/main" val="1029123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05F98B5-8F67-4264-8DF9-DA8255B9B9C9}" type="datetimeFigureOut">
              <a:rPr lang="it-IT" smtClean="0"/>
              <a:t>22/11/2017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1FF5F4D-6D41-4394-AF3C-E633D15AE244}" type="slidenum">
              <a:rPr lang="it-IT" smtClean="0"/>
              <a:t>‹N›</a:t>
            </a:fld>
            <a:endParaRPr lang="it-IT"/>
          </a:p>
        </p:txBody>
      </p:sp>
    </p:spTree>
    <p:extLst>
      <p:ext uri="{BB962C8B-B14F-4D97-AF65-F5344CB8AC3E}">
        <p14:creationId xmlns:p14="http://schemas.microsoft.com/office/powerpoint/2010/main" val="4115657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05F98B5-8F67-4264-8DF9-DA8255B9B9C9}" type="datetimeFigureOut">
              <a:rPr lang="it-IT" smtClean="0"/>
              <a:t>22/11/2017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1FF5F4D-6D41-4394-AF3C-E633D15AE244}" type="slidenum">
              <a:rPr lang="it-IT" smtClean="0"/>
              <a:t>‹N›</a:t>
            </a:fld>
            <a:endParaRPr lang="it-IT"/>
          </a:p>
        </p:txBody>
      </p:sp>
    </p:spTree>
    <p:extLst>
      <p:ext uri="{BB962C8B-B14F-4D97-AF65-F5344CB8AC3E}">
        <p14:creationId xmlns:p14="http://schemas.microsoft.com/office/powerpoint/2010/main" val="1496911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05F98B5-8F67-4264-8DF9-DA8255B9B9C9}" type="datetimeFigureOut">
              <a:rPr lang="it-IT" smtClean="0"/>
              <a:t>22/11/2017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1FF5F4D-6D41-4394-AF3C-E633D15AE244}" type="slidenum">
              <a:rPr lang="it-IT" smtClean="0"/>
              <a:t>‹N›</a:t>
            </a:fld>
            <a:endParaRPr lang="it-IT"/>
          </a:p>
        </p:txBody>
      </p:sp>
    </p:spTree>
    <p:extLst>
      <p:ext uri="{BB962C8B-B14F-4D97-AF65-F5344CB8AC3E}">
        <p14:creationId xmlns:p14="http://schemas.microsoft.com/office/powerpoint/2010/main" val="1490312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05F98B5-8F67-4264-8DF9-DA8255B9B9C9}" type="datetimeFigureOut">
              <a:rPr lang="it-IT" smtClean="0"/>
              <a:t>22/11/2017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1FF5F4D-6D41-4394-AF3C-E633D15AE244}" type="slidenum">
              <a:rPr lang="it-IT" smtClean="0"/>
              <a:t>‹N›</a:t>
            </a:fld>
            <a:endParaRPr lang="it-IT"/>
          </a:p>
        </p:txBody>
      </p:sp>
    </p:spTree>
    <p:extLst>
      <p:ext uri="{BB962C8B-B14F-4D97-AF65-F5344CB8AC3E}">
        <p14:creationId xmlns:p14="http://schemas.microsoft.com/office/powerpoint/2010/main" val="2023046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05F98B5-8F67-4264-8DF9-DA8255B9B9C9}" type="datetimeFigureOut">
              <a:rPr lang="it-IT" smtClean="0"/>
              <a:t>22/11/2017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31FF5F4D-6D41-4394-AF3C-E633D15AE244}" type="slidenum">
              <a:rPr lang="it-IT" smtClean="0"/>
              <a:t>‹N›</a:t>
            </a:fld>
            <a:endParaRPr lang="it-IT"/>
          </a:p>
        </p:txBody>
      </p:sp>
    </p:spTree>
    <p:extLst>
      <p:ext uri="{BB962C8B-B14F-4D97-AF65-F5344CB8AC3E}">
        <p14:creationId xmlns:p14="http://schemas.microsoft.com/office/powerpoint/2010/main" val="2107813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F05F98B5-8F67-4264-8DF9-DA8255B9B9C9}" type="datetimeFigureOut">
              <a:rPr lang="it-IT" smtClean="0"/>
              <a:t>22/11/2017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31FF5F4D-6D41-4394-AF3C-E633D15AE244}" type="slidenum">
              <a:rPr lang="it-IT" smtClean="0"/>
              <a:t>‹N›</a:t>
            </a:fld>
            <a:endParaRPr lang="it-IT"/>
          </a:p>
        </p:txBody>
      </p:sp>
    </p:spTree>
    <p:extLst>
      <p:ext uri="{BB962C8B-B14F-4D97-AF65-F5344CB8AC3E}">
        <p14:creationId xmlns:p14="http://schemas.microsoft.com/office/powerpoint/2010/main" val="443630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05F98B5-8F67-4264-8DF9-DA8255B9B9C9}" type="datetimeFigureOut">
              <a:rPr lang="it-IT" smtClean="0"/>
              <a:t>22/11/2017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31FF5F4D-6D41-4394-AF3C-E633D15AE244}" type="slidenum">
              <a:rPr lang="it-IT" smtClean="0"/>
              <a:t>‹N›</a:t>
            </a:fld>
            <a:endParaRPr lang="it-IT"/>
          </a:p>
        </p:txBody>
      </p:sp>
    </p:spTree>
    <p:extLst>
      <p:ext uri="{BB962C8B-B14F-4D97-AF65-F5344CB8AC3E}">
        <p14:creationId xmlns:p14="http://schemas.microsoft.com/office/powerpoint/2010/main" val="3834346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05F98B5-8F67-4264-8DF9-DA8255B9B9C9}" type="datetimeFigureOut">
              <a:rPr lang="it-IT" smtClean="0"/>
              <a:t>22/11/2017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1FF5F4D-6D41-4394-AF3C-E633D15AE244}" type="slidenum">
              <a:rPr lang="it-IT" smtClean="0"/>
              <a:t>‹N›</a:t>
            </a:fld>
            <a:endParaRPr lang="it-IT"/>
          </a:p>
        </p:txBody>
      </p:sp>
    </p:spTree>
    <p:extLst>
      <p:ext uri="{BB962C8B-B14F-4D97-AF65-F5344CB8AC3E}">
        <p14:creationId xmlns:p14="http://schemas.microsoft.com/office/powerpoint/2010/main" val="3583268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05F98B5-8F67-4264-8DF9-DA8255B9B9C9}" type="datetimeFigureOut">
              <a:rPr lang="it-IT" smtClean="0"/>
              <a:t>22/11/2017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1FF5F4D-6D41-4394-AF3C-E633D15AE244}" type="slidenum">
              <a:rPr lang="it-IT" smtClean="0"/>
              <a:t>‹N›</a:t>
            </a:fld>
            <a:endParaRPr lang="it-IT"/>
          </a:p>
        </p:txBody>
      </p:sp>
    </p:spTree>
    <p:extLst>
      <p:ext uri="{BB962C8B-B14F-4D97-AF65-F5344CB8AC3E}">
        <p14:creationId xmlns:p14="http://schemas.microsoft.com/office/powerpoint/2010/main" val="2819633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5F98B5-8F67-4264-8DF9-DA8255B9B9C9}" type="datetimeFigureOut">
              <a:rPr lang="it-IT" smtClean="0"/>
              <a:t>22/11/2017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FF5F4D-6D41-4394-AF3C-E633D15AE244}" type="slidenum">
              <a:rPr lang="it-IT" smtClean="0"/>
              <a:t>‹N›</a:t>
            </a:fld>
            <a:endParaRPr lang="it-IT"/>
          </a:p>
        </p:txBody>
      </p:sp>
    </p:spTree>
    <p:extLst>
      <p:ext uri="{BB962C8B-B14F-4D97-AF65-F5344CB8AC3E}">
        <p14:creationId xmlns:p14="http://schemas.microsoft.com/office/powerpoint/2010/main" val="3601170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Lavoro, classi, diseguaglianze.</a:t>
            </a:r>
            <a:endParaRPr lang="it-IT" dirty="0"/>
          </a:p>
        </p:txBody>
      </p:sp>
      <p:sp>
        <p:nvSpPr>
          <p:cNvPr id="3" name="Sottotitolo 2"/>
          <p:cNvSpPr>
            <a:spLocks noGrp="1"/>
          </p:cNvSpPr>
          <p:nvPr>
            <p:ph type="subTitle" idx="1"/>
          </p:nvPr>
        </p:nvSpPr>
        <p:spPr/>
        <p:txBody>
          <a:bodyPr>
            <a:normAutofit fontScale="70000" lnSpcReduction="20000"/>
          </a:bodyPr>
          <a:lstStyle/>
          <a:p>
            <a:r>
              <a:rPr lang="it-IT" dirty="0" smtClean="0"/>
              <a:t>Permanendo questo </a:t>
            </a:r>
            <a:r>
              <a:rPr lang="it-IT" dirty="0" err="1" smtClean="0"/>
              <a:t>mpc</a:t>
            </a:r>
            <a:r>
              <a:rPr lang="it-IT" dirty="0" smtClean="0"/>
              <a:t>, cioè il </a:t>
            </a:r>
            <a:r>
              <a:rPr lang="it-IT" b="1" dirty="0" smtClean="0"/>
              <a:t>fine</a:t>
            </a:r>
            <a:r>
              <a:rPr lang="it-IT" dirty="0" smtClean="0"/>
              <a:t> dello sviluppo incondizionato della forza produttiva del lavoro sociale, il lavoro astratto costituisce la concreta subalternità funzionale. La </a:t>
            </a:r>
            <a:r>
              <a:rPr lang="it-IT" b="1" dirty="0" smtClean="0"/>
              <a:t>diseguaglianza</a:t>
            </a:r>
            <a:r>
              <a:rPr lang="it-IT" dirty="0" smtClean="0"/>
              <a:t> </a:t>
            </a:r>
            <a:r>
              <a:rPr lang="it-IT" b="1" dirty="0" smtClean="0"/>
              <a:t>necessaria</a:t>
            </a:r>
            <a:r>
              <a:rPr lang="it-IT" dirty="0" smtClean="0"/>
              <a:t> e ineliminabile della classe in sé, </a:t>
            </a:r>
            <a:r>
              <a:rPr lang="it-IT" dirty="0" smtClean="0"/>
              <a:t>è la condizione </a:t>
            </a:r>
            <a:r>
              <a:rPr lang="it-IT" dirty="0" smtClean="0"/>
              <a:t>oggettiva </a:t>
            </a:r>
            <a:r>
              <a:rPr lang="it-IT" dirty="0" smtClean="0"/>
              <a:t>della produzione </a:t>
            </a:r>
            <a:r>
              <a:rPr lang="it-IT" dirty="0" smtClean="0"/>
              <a:t>di ricchezza sociale.</a:t>
            </a:r>
            <a:endParaRPr lang="it-IT" dirty="0"/>
          </a:p>
        </p:txBody>
      </p:sp>
    </p:spTree>
    <p:extLst>
      <p:ext uri="{BB962C8B-B14F-4D97-AF65-F5344CB8AC3E}">
        <p14:creationId xmlns:p14="http://schemas.microsoft.com/office/powerpoint/2010/main" val="55273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Riferimenti e fonti</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K. </a:t>
            </a:r>
            <a:r>
              <a:rPr lang="it-IT" dirty="0" err="1" smtClean="0"/>
              <a:t>Marx</a:t>
            </a:r>
            <a:r>
              <a:rPr lang="it-IT" dirty="0" smtClean="0"/>
              <a:t>: Il capitale.</a:t>
            </a:r>
          </a:p>
          <a:p>
            <a:r>
              <a:rPr lang="it-IT" dirty="0" smtClean="0"/>
              <a:t>A</a:t>
            </a:r>
            <a:r>
              <a:rPr lang="it-IT" dirty="0" smtClean="0"/>
              <a:t>. Mazzone. «Conoscere l’imperialismo moderno: come, a quale scopo e a chi serve». In «Il piano inclinato del capitale», </a:t>
            </a:r>
            <a:r>
              <a:rPr lang="it-IT" dirty="0" err="1" smtClean="0"/>
              <a:t>Jaca</a:t>
            </a:r>
            <a:r>
              <a:rPr lang="it-IT" dirty="0" smtClean="0"/>
              <a:t> Book, 2003.</a:t>
            </a:r>
          </a:p>
          <a:p>
            <a:r>
              <a:rPr lang="it-IT" dirty="0" smtClean="0"/>
              <a:t>«Le classi nel mondo moderno. Rappresentazione e concetto» in Proteo, 2/04.</a:t>
            </a:r>
          </a:p>
          <a:p>
            <a:r>
              <a:rPr lang="it-IT" dirty="0" smtClean="0"/>
              <a:t>«Le classi nel mondo moderno. La complessità del conflitto» in Proteo 3/4. </a:t>
            </a:r>
          </a:p>
          <a:p>
            <a:r>
              <a:rPr lang="it-IT" dirty="0" smtClean="0"/>
              <a:t>«</a:t>
            </a:r>
            <a:r>
              <a:rPr lang="it-IT" dirty="0" smtClean="0"/>
              <a:t>Modo di produzione capitalistico» da Contraddizione, 2012</a:t>
            </a:r>
            <a:r>
              <a:rPr lang="it-IT" dirty="0" smtClean="0"/>
              <a:t>.</a:t>
            </a:r>
          </a:p>
          <a:p>
            <a:r>
              <a:rPr lang="it-IT" dirty="0" smtClean="0"/>
              <a:t>C. Filosa. «Le classi e la storia». 1996. </a:t>
            </a:r>
            <a:r>
              <a:rPr lang="it-IT" smtClean="0"/>
              <a:t>Laboratorio politico.</a:t>
            </a:r>
            <a:r>
              <a:rPr lang="it-IT" smtClean="0"/>
              <a:t> </a:t>
            </a:r>
            <a:endParaRPr lang="it-IT" dirty="0"/>
          </a:p>
        </p:txBody>
      </p:sp>
    </p:spTree>
    <p:extLst>
      <p:ext uri="{BB962C8B-B14F-4D97-AF65-F5344CB8AC3E}">
        <p14:creationId xmlns:p14="http://schemas.microsoft.com/office/powerpoint/2010/main" val="2577225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smtClean="0"/>
              <a:t>Unità del processo lavorativo e del processo di formazione di valore e valorizzazione </a:t>
            </a:r>
            <a:endParaRPr lang="it-IT" sz="3600" dirty="0"/>
          </a:p>
        </p:txBody>
      </p:sp>
      <p:sp>
        <p:nvSpPr>
          <p:cNvPr id="3" name="Segnaposto contenuto 2"/>
          <p:cNvSpPr>
            <a:spLocks noGrp="1"/>
          </p:cNvSpPr>
          <p:nvPr>
            <p:ph idx="1"/>
          </p:nvPr>
        </p:nvSpPr>
        <p:spPr/>
        <p:txBody>
          <a:bodyPr>
            <a:noAutofit/>
          </a:bodyPr>
          <a:lstStyle/>
          <a:p>
            <a:r>
              <a:rPr lang="it-IT" sz="2000" dirty="0" smtClean="0"/>
              <a:t>Il processo di consumo della f-l (separata dai mezzi di produzione), va esteso (per il capitale) al suo massimo storico perché è insieme processo di produzione di </a:t>
            </a:r>
            <a:r>
              <a:rPr lang="it-IT" sz="2000" dirty="0" smtClean="0"/>
              <a:t>merce – ossia di produzione di valore e </a:t>
            </a:r>
            <a:r>
              <a:rPr lang="it-IT" sz="2000" b="1" dirty="0" smtClean="0"/>
              <a:t>plusvalore</a:t>
            </a:r>
            <a:r>
              <a:rPr lang="it-IT" sz="2000" dirty="0" smtClean="0"/>
              <a:t>.</a:t>
            </a:r>
            <a:endParaRPr lang="it-IT" sz="2000" dirty="0" smtClean="0"/>
          </a:p>
          <a:p>
            <a:r>
              <a:rPr lang="it-IT" sz="2000" dirty="0" smtClean="0"/>
              <a:t>Il tempo di lavoro socialmente necessario – produttivo e improduttivo – si presenta ora con la dilatazione ultima al tempo di vita. La schiavitù risorge nell’attesa, nella speranza lavorativa futura, nel cottimo, nell’uso tecnologico, nel disturbo mentale indotto, nell’ansia del futuro ecc., non riconoscibile giuridicamente né politicamente perché non quantificabile.</a:t>
            </a:r>
          </a:p>
          <a:p>
            <a:r>
              <a:rPr lang="it-IT" sz="2000" dirty="0" smtClean="0"/>
              <a:t>Il lavoro si trasforma in capitale: la classe lavoratrice diventa invisibile. Quello che si accresce è il profitto: la classe capitalistica si concentra, rende più arbitrario il suo comando; la classe salariata aumenta materialmente in assoluto nella dimensione mondiale, ma diminuisce relativamente e viene frantumata. Soggetta a </a:t>
            </a:r>
            <a:r>
              <a:rPr lang="it-IT" sz="2000" dirty="0" smtClean="0"/>
              <a:t>ricatto </a:t>
            </a:r>
            <a:r>
              <a:rPr lang="it-IT" sz="2000" dirty="0" smtClean="0"/>
              <a:t>costante, se ne disperde la </a:t>
            </a:r>
            <a:r>
              <a:rPr lang="it-IT" sz="2000" b="1" dirty="0" smtClean="0"/>
              <a:t>conquista</a:t>
            </a:r>
            <a:r>
              <a:rPr lang="it-IT" sz="2000" dirty="0" smtClean="0"/>
              <a:t> </a:t>
            </a:r>
            <a:r>
              <a:rPr lang="it-IT" sz="2000" b="1" dirty="0" smtClean="0"/>
              <a:t>coscienziale</a:t>
            </a:r>
            <a:r>
              <a:rPr lang="it-IT" sz="2000" dirty="0" smtClean="0"/>
              <a:t> </a:t>
            </a:r>
            <a:r>
              <a:rPr lang="it-IT" sz="2000" dirty="0" smtClean="0"/>
              <a:t>(per sé) sottraendole </a:t>
            </a:r>
            <a:r>
              <a:rPr lang="it-IT" sz="2000" dirty="0" smtClean="0"/>
              <a:t>conoscenze, solidarietà, identità, utilità sociale, rappresentanza politica e </a:t>
            </a:r>
            <a:r>
              <a:rPr lang="it-IT" sz="2000" dirty="0" smtClean="0"/>
              <a:t>sindacale, </a:t>
            </a:r>
            <a:r>
              <a:rPr lang="it-IT" sz="2000" dirty="0" smtClean="0"/>
              <a:t>sostanziali. </a:t>
            </a:r>
            <a:endParaRPr lang="it-IT" sz="2000" dirty="0"/>
          </a:p>
        </p:txBody>
      </p:sp>
    </p:spTree>
    <p:extLst>
      <p:ext uri="{BB962C8B-B14F-4D97-AF65-F5344CB8AC3E}">
        <p14:creationId xmlns:p14="http://schemas.microsoft.com/office/powerpoint/2010/main" val="923866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73824"/>
            <a:ext cx="8229600" cy="944628"/>
          </a:xfrm>
        </p:spPr>
        <p:txBody>
          <a:bodyPr>
            <a:noAutofit/>
          </a:bodyPr>
          <a:lstStyle/>
          <a:p>
            <a:r>
              <a:rPr lang="it-IT" sz="3200" dirty="0" smtClean="0"/>
              <a:t>Concettualmente la classe dipende dal </a:t>
            </a:r>
            <a:r>
              <a:rPr lang="it-IT" sz="3200" dirty="0" err="1" smtClean="0"/>
              <a:t>mdp</a:t>
            </a:r>
            <a:r>
              <a:rPr lang="it-IT" sz="3200" dirty="0" smtClean="0"/>
              <a:t>. Astrazione </a:t>
            </a:r>
            <a:r>
              <a:rPr lang="it-IT" sz="3200" dirty="0" smtClean="0"/>
              <a:t>necessaria e </a:t>
            </a:r>
            <a:r>
              <a:rPr lang="it-IT" sz="3200" dirty="0" smtClean="0"/>
              <a:t>solo successivamente valenza politica.</a:t>
            </a:r>
            <a:br>
              <a:rPr lang="it-IT" sz="3200" dirty="0" smtClean="0"/>
            </a:br>
            <a:endParaRPr lang="it-IT" sz="3200" dirty="0"/>
          </a:p>
        </p:txBody>
      </p:sp>
      <p:sp>
        <p:nvSpPr>
          <p:cNvPr id="3" name="Segnaposto contenuto 2"/>
          <p:cNvSpPr>
            <a:spLocks noGrp="1"/>
          </p:cNvSpPr>
          <p:nvPr>
            <p:ph idx="1"/>
          </p:nvPr>
        </p:nvSpPr>
        <p:spPr/>
        <p:txBody>
          <a:bodyPr>
            <a:normAutofit fontScale="85000" lnSpcReduction="10000"/>
          </a:bodyPr>
          <a:lstStyle/>
          <a:p>
            <a:r>
              <a:rPr lang="it-IT" dirty="0" smtClean="0"/>
              <a:t>Le classi – in astratto - sono modi di esistenza delle forze produttive nel loro sviluppo.</a:t>
            </a:r>
          </a:p>
          <a:p>
            <a:r>
              <a:rPr lang="it-IT" dirty="0" smtClean="0"/>
              <a:t>Teoria delle classi: teoria delle forme di moto della riproduzione sociale nella forma del </a:t>
            </a:r>
            <a:r>
              <a:rPr lang="it-IT" dirty="0" err="1" smtClean="0"/>
              <a:t>mpc</a:t>
            </a:r>
            <a:r>
              <a:rPr lang="it-IT" dirty="0" smtClean="0"/>
              <a:t>. Tendenziale mutamento (autogoverno razionale dei «produttori associati») dovuto alla </a:t>
            </a:r>
            <a:r>
              <a:rPr lang="it-IT" i="1" dirty="0" err="1" smtClean="0"/>
              <a:t>infinitazione</a:t>
            </a:r>
            <a:r>
              <a:rPr lang="it-IT" dirty="0" smtClean="0"/>
              <a:t> della produzione come «scopo a sé stessa».</a:t>
            </a:r>
          </a:p>
          <a:p>
            <a:r>
              <a:rPr lang="it-IT" dirty="0" smtClean="0"/>
              <a:t>«Egemonia di classe» (mediazione del mutamento di forme): modalità della riproduzione sociale complessiva del </a:t>
            </a:r>
            <a:r>
              <a:rPr lang="it-IT" i="1" dirty="0" smtClean="0"/>
              <a:t>corpus</a:t>
            </a:r>
            <a:r>
              <a:rPr lang="it-IT" dirty="0" smtClean="0"/>
              <a:t> </a:t>
            </a:r>
            <a:r>
              <a:rPr lang="it-IT" i="1" dirty="0" err="1" smtClean="0"/>
              <a:t>hominum</a:t>
            </a:r>
            <a:r>
              <a:rPr lang="it-IT" dirty="0" smtClean="0"/>
              <a:t> nella natura, in forme determinate come possibili.</a:t>
            </a:r>
          </a:p>
          <a:p>
            <a:endParaRPr lang="it-IT" dirty="0"/>
          </a:p>
        </p:txBody>
      </p:sp>
    </p:spTree>
    <p:extLst>
      <p:ext uri="{BB962C8B-B14F-4D97-AF65-F5344CB8AC3E}">
        <p14:creationId xmlns:p14="http://schemas.microsoft.com/office/powerpoint/2010/main" val="1550453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smtClean="0"/>
              <a:t>Il </a:t>
            </a:r>
            <a:r>
              <a:rPr lang="it-IT" sz="3200" i="1" dirty="0" smtClean="0"/>
              <a:t>limite</a:t>
            </a:r>
            <a:r>
              <a:rPr lang="it-IT" sz="3200" dirty="0" smtClean="0"/>
              <a:t> della </a:t>
            </a:r>
            <a:r>
              <a:rPr lang="it-IT" sz="3200" i="1" dirty="0" smtClean="0"/>
              <a:t>pc</a:t>
            </a:r>
            <a:r>
              <a:rPr lang="it-IT" sz="3200" dirty="0" smtClean="0"/>
              <a:t>, contraddizione fondamentale, contiene all’interno la determinazione del possibile (lotta).</a:t>
            </a:r>
            <a:endParaRPr lang="it-IT" sz="3200" dirty="0"/>
          </a:p>
        </p:txBody>
      </p:sp>
      <p:sp>
        <p:nvSpPr>
          <p:cNvPr id="3" name="Segnaposto contenuto 2"/>
          <p:cNvSpPr>
            <a:spLocks noGrp="1"/>
          </p:cNvSpPr>
          <p:nvPr>
            <p:ph idx="1"/>
          </p:nvPr>
        </p:nvSpPr>
        <p:spPr/>
        <p:txBody>
          <a:bodyPr>
            <a:normAutofit fontScale="92500" lnSpcReduction="10000"/>
          </a:bodyPr>
          <a:lstStyle/>
          <a:p>
            <a:r>
              <a:rPr lang="it-IT" dirty="0" smtClean="0"/>
              <a:t>E’ la conoscenza critica e pratica di questa mediazione delle classi(corpi associati, ricchezze materiali e morali, istituzioni mobili, movimenti internazionali come suoi momenti interni – «blocchi storici») che rende possibile l’autogoverno. Conoscenza e azione.</a:t>
            </a:r>
          </a:p>
          <a:p>
            <a:r>
              <a:rPr lang="it-IT" dirty="0" smtClean="0"/>
              <a:t>L’egemonia in contrasto delle classi (quella del lavoro si esplica anche senza consapevolezza), i cui attori sono figure dell’agire, si attua nella modalità del possibile e della posizione di scopo.</a:t>
            </a:r>
            <a:endParaRPr lang="it-IT" dirty="0"/>
          </a:p>
        </p:txBody>
      </p:sp>
    </p:spTree>
    <p:extLst>
      <p:ext uri="{BB962C8B-B14F-4D97-AF65-F5344CB8AC3E}">
        <p14:creationId xmlns:p14="http://schemas.microsoft.com/office/powerpoint/2010/main" val="965863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In concreto le classi base si sviluppano entro le leggi interne al </a:t>
            </a:r>
            <a:r>
              <a:rPr lang="it-IT" dirty="0" err="1" smtClean="0"/>
              <a:t>mpc</a:t>
            </a:r>
            <a:r>
              <a:rPr lang="it-IT" dirty="0" smtClean="0"/>
              <a:t> </a:t>
            </a:r>
            <a:endParaRPr lang="it-IT" dirty="0"/>
          </a:p>
        </p:txBody>
      </p:sp>
      <p:sp>
        <p:nvSpPr>
          <p:cNvPr id="3" name="Segnaposto contenuto 2"/>
          <p:cNvSpPr>
            <a:spLocks noGrp="1"/>
          </p:cNvSpPr>
          <p:nvPr>
            <p:ph idx="1"/>
          </p:nvPr>
        </p:nvSpPr>
        <p:spPr/>
        <p:txBody>
          <a:bodyPr>
            <a:normAutofit lnSpcReduction="10000"/>
          </a:bodyPr>
          <a:lstStyle/>
          <a:p>
            <a:r>
              <a:rPr lang="it-IT" dirty="0" smtClean="0"/>
              <a:t>Attrazione e repulsione di lavoratori, creazione permanente della sovrappopolazione </a:t>
            </a:r>
            <a:r>
              <a:rPr lang="it-IT" dirty="0" smtClean="0"/>
              <a:t>lavoratrice, anche in vista della robotizzazione presente e futura.</a:t>
            </a:r>
            <a:endParaRPr lang="it-IT" dirty="0" smtClean="0"/>
          </a:p>
          <a:p>
            <a:r>
              <a:rPr lang="it-IT" dirty="0" smtClean="0"/>
              <a:t>Concentrazione e centralizzazione del capitale, tendenza all’oligopolio.</a:t>
            </a:r>
          </a:p>
          <a:p>
            <a:r>
              <a:rPr lang="it-IT" dirty="0" smtClean="0"/>
              <a:t>Figure di superficie: salario, profitto.</a:t>
            </a:r>
          </a:p>
          <a:p>
            <a:r>
              <a:rPr lang="it-IT" dirty="0" smtClean="0"/>
              <a:t>Lotta che si riverbera sul </a:t>
            </a:r>
            <a:r>
              <a:rPr lang="it-IT" dirty="0" err="1" smtClean="0"/>
              <a:t>mpc</a:t>
            </a:r>
            <a:r>
              <a:rPr lang="it-IT" dirty="0" smtClean="0"/>
              <a:t>, ne condiziona lo sviluppo.</a:t>
            </a:r>
            <a:endParaRPr lang="it-IT" dirty="0"/>
          </a:p>
        </p:txBody>
      </p:sp>
    </p:spTree>
    <p:extLst>
      <p:ext uri="{BB962C8B-B14F-4D97-AF65-F5344CB8AC3E}">
        <p14:creationId xmlns:p14="http://schemas.microsoft.com/office/powerpoint/2010/main" val="4267621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Strategia della riproduzione capitalistica (imperialistica)</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Politica (e gestione del cap. finanziario): lotta di classe dall’alto come gestione del conflitto in termini di:</a:t>
            </a:r>
          </a:p>
          <a:p>
            <a:r>
              <a:rPr lang="it-IT" dirty="0" smtClean="0"/>
              <a:t>Segmentazione, globale e molecolare, della classe lavoratrice (precarizzazione, chiusura in </a:t>
            </a:r>
            <a:r>
              <a:rPr lang="it-IT" dirty="0" smtClean="0"/>
              <a:t>gabbie </a:t>
            </a:r>
            <a:r>
              <a:rPr lang="it-IT" dirty="0" smtClean="0"/>
              <a:t>localistiche, </a:t>
            </a:r>
            <a:r>
              <a:rPr lang="it-IT" dirty="0" err="1" smtClean="0"/>
              <a:t>delocalizzabili</a:t>
            </a:r>
            <a:r>
              <a:rPr lang="it-IT" dirty="0" smtClean="0"/>
              <a:t>, corporative</a:t>
            </a:r>
            <a:r>
              <a:rPr lang="it-IT" dirty="0" smtClean="0"/>
              <a:t>, </a:t>
            </a:r>
            <a:r>
              <a:rPr lang="it-IT" dirty="0" err="1" smtClean="0"/>
              <a:t>antisolidali</a:t>
            </a:r>
            <a:r>
              <a:rPr lang="it-IT" dirty="0" smtClean="0"/>
              <a:t> o competitive, pauperizzate, ecc.).</a:t>
            </a:r>
            <a:endParaRPr lang="it-IT" dirty="0" smtClean="0"/>
          </a:p>
          <a:p>
            <a:r>
              <a:rPr lang="it-IT" dirty="0" smtClean="0"/>
              <a:t>Attacco alla sovranità politica, alla cittadinanza effettiva e cosciente, svuotamento o negazione </a:t>
            </a:r>
            <a:r>
              <a:rPr lang="it-IT" b="1" dirty="0" smtClean="0"/>
              <a:t>concreta</a:t>
            </a:r>
            <a:r>
              <a:rPr lang="it-IT" dirty="0" smtClean="0"/>
              <a:t> di </a:t>
            </a:r>
            <a:r>
              <a:rPr lang="it-IT" dirty="0" smtClean="0"/>
              <a:t>ogni forma </a:t>
            </a:r>
            <a:r>
              <a:rPr lang="it-IT" dirty="0" smtClean="0"/>
              <a:t>democratica, pur affermata come </a:t>
            </a:r>
            <a:r>
              <a:rPr lang="it-IT" b="1" dirty="0" smtClean="0"/>
              <a:t>propaganda</a:t>
            </a:r>
            <a:r>
              <a:rPr lang="it-IT" dirty="0" smtClean="0"/>
              <a:t>.</a:t>
            </a:r>
            <a:endParaRPr lang="it-IT" dirty="0" smtClean="0"/>
          </a:p>
          <a:p>
            <a:r>
              <a:rPr lang="it-IT" dirty="0" smtClean="0"/>
              <a:t>Attacco a ogni sapere «disinteressato» (distruzione del medium di autoriproduzione collettivo). Irrazionalismo culturale.  </a:t>
            </a:r>
            <a:endParaRPr lang="it-IT" dirty="0"/>
          </a:p>
        </p:txBody>
      </p:sp>
    </p:spTree>
    <p:extLst>
      <p:ext uri="{BB962C8B-B14F-4D97-AF65-F5344CB8AC3E}">
        <p14:creationId xmlns:p14="http://schemas.microsoft.com/office/powerpoint/2010/main" val="3990153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Neocorporativismo come manipolazione di massa.</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Spoliazione della sensibilità (acustica, visiva, emotiva). Livellamento tra 1° e 3° mondo</a:t>
            </a:r>
            <a:r>
              <a:rPr lang="it-IT" dirty="0" smtClean="0"/>
              <a:t>. Fine delle periferie.</a:t>
            </a:r>
            <a:endParaRPr lang="it-IT" dirty="0" smtClean="0"/>
          </a:p>
          <a:p>
            <a:r>
              <a:rPr lang="it-IT" dirty="0" smtClean="0"/>
              <a:t>Invasione di messaggi indifferenti o immediati: non elaborabili attraverso un’esperienza, privata di senso, che conducono a un assenso muto, inarticolato e di </a:t>
            </a:r>
            <a:r>
              <a:rPr lang="it-IT" dirty="0" smtClean="0"/>
              <a:t>massa. Creazione di </a:t>
            </a:r>
            <a:r>
              <a:rPr lang="it-IT" b="1" dirty="0" smtClean="0"/>
              <a:t>plebe</a:t>
            </a:r>
            <a:r>
              <a:rPr lang="it-IT" dirty="0" smtClean="0"/>
              <a:t> soprattutto </a:t>
            </a:r>
            <a:r>
              <a:rPr lang="it-IT" dirty="0" smtClean="0"/>
              <a:t>là dove si è conquistata una coscienza di classe (egemonia), per non farle rielaborare una </a:t>
            </a:r>
            <a:r>
              <a:rPr lang="it-IT" b="1" dirty="0" smtClean="0"/>
              <a:t>strategia</a:t>
            </a:r>
            <a:r>
              <a:rPr lang="it-IT" dirty="0" smtClean="0"/>
              <a:t> </a:t>
            </a:r>
            <a:r>
              <a:rPr lang="it-IT" b="1" dirty="0" smtClean="0"/>
              <a:t>adeguata</a:t>
            </a:r>
            <a:r>
              <a:rPr lang="it-IT" dirty="0" smtClean="0"/>
              <a:t> alla figura attuale del potere imperialista.</a:t>
            </a:r>
          </a:p>
          <a:p>
            <a:r>
              <a:rPr lang="it-IT" dirty="0" smtClean="0"/>
              <a:t>Blocco della percezione di sé, lo sviluppo delle facoltà e intelletto dei manipolati (non-cittadini).</a:t>
            </a:r>
            <a:endParaRPr lang="it-IT" dirty="0"/>
          </a:p>
        </p:txBody>
      </p:sp>
    </p:spTree>
    <p:extLst>
      <p:ext uri="{BB962C8B-B14F-4D97-AF65-F5344CB8AC3E}">
        <p14:creationId xmlns:p14="http://schemas.microsoft.com/office/powerpoint/2010/main" val="2894891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Uniformazione nella deculturazione.</a:t>
            </a:r>
            <a:endParaRPr lang="it-IT" dirty="0"/>
          </a:p>
        </p:txBody>
      </p:sp>
      <p:sp>
        <p:nvSpPr>
          <p:cNvPr id="3" name="Segnaposto contenuto 2"/>
          <p:cNvSpPr>
            <a:spLocks noGrp="1"/>
          </p:cNvSpPr>
          <p:nvPr>
            <p:ph idx="1"/>
          </p:nvPr>
        </p:nvSpPr>
        <p:spPr/>
        <p:txBody>
          <a:bodyPr/>
          <a:lstStyle/>
          <a:p>
            <a:r>
              <a:rPr lang="it-IT" dirty="0" smtClean="0"/>
              <a:t>I miti, le mode, ecc., sbarrano l’insorgere di forme di consapevolezza e di azione, in vista di una nuova cittadinanza sociale e culturale, prima che politica. Produzione di </a:t>
            </a:r>
            <a:r>
              <a:rPr lang="it-IT" i="1" dirty="0" smtClean="0"/>
              <a:t>masse</a:t>
            </a:r>
            <a:r>
              <a:rPr lang="it-IT" dirty="0" smtClean="0"/>
              <a:t> subalterne incapaci di farsi popolo. Cioè di individui atomizzati, non-cittadini, illusoriamente sciolti da ogni legame, amorfi. Con controspinta di fronte a fenomeni di rottura (guerre e movimenti contro guerre).</a:t>
            </a:r>
          </a:p>
          <a:p>
            <a:endParaRPr lang="it-IT" dirty="0"/>
          </a:p>
        </p:txBody>
      </p:sp>
    </p:spTree>
    <p:extLst>
      <p:ext uri="{BB962C8B-B14F-4D97-AF65-F5344CB8AC3E}">
        <p14:creationId xmlns:p14="http://schemas.microsoft.com/office/powerpoint/2010/main" val="3728894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Strategia consapevole possibile. Dal basso.</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Nell’ambito della riproduzione sociale complessiva si situa l’azione, la cui premessa  è la conoscenza del processo obiettivo e la possibilità di mutarne il corso.</a:t>
            </a:r>
          </a:p>
          <a:p>
            <a:r>
              <a:rPr lang="it-IT" dirty="0" smtClean="0"/>
              <a:t>Comunista non per la </a:t>
            </a:r>
            <a:r>
              <a:rPr lang="it-IT" i="1" dirty="0" smtClean="0"/>
              <a:t>volontà di rivoluzione,</a:t>
            </a:r>
            <a:r>
              <a:rPr lang="it-IT" dirty="0" smtClean="0"/>
              <a:t> né per adesione a </a:t>
            </a:r>
            <a:r>
              <a:rPr lang="it-IT" i="1" dirty="0" smtClean="0"/>
              <a:t>idealità umane e</a:t>
            </a:r>
            <a:r>
              <a:rPr lang="it-IT" dirty="0" smtClean="0"/>
              <a:t> </a:t>
            </a:r>
            <a:r>
              <a:rPr lang="it-IT" i="1" dirty="0" smtClean="0"/>
              <a:t>giuste</a:t>
            </a:r>
            <a:r>
              <a:rPr lang="it-IT" dirty="0" smtClean="0"/>
              <a:t>, ma per la </a:t>
            </a:r>
            <a:r>
              <a:rPr lang="it-IT" i="1" dirty="0" smtClean="0"/>
              <a:t>conosciuta</a:t>
            </a:r>
            <a:r>
              <a:rPr lang="it-IT" dirty="0" smtClean="0"/>
              <a:t> e riconosciuta corrispondenza tra queste idealità e la </a:t>
            </a:r>
            <a:r>
              <a:rPr lang="it-IT" i="1" dirty="0" smtClean="0"/>
              <a:t>possibilità</a:t>
            </a:r>
            <a:r>
              <a:rPr lang="it-IT" dirty="0" smtClean="0"/>
              <a:t> </a:t>
            </a:r>
            <a:r>
              <a:rPr lang="it-IT" i="1" dirty="0" smtClean="0"/>
              <a:t>oggettiva</a:t>
            </a:r>
            <a:r>
              <a:rPr lang="it-IT" dirty="0" smtClean="0"/>
              <a:t> di mutare il corso delle cose (conoscenza teorica e pratica delle contraddizioni).</a:t>
            </a:r>
          </a:p>
          <a:p>
            <a:r>
              <a:rPr lang="it-IT" dirty="0" smtClean="0"/>
              <a:t>La </a:t>
            </a:r>
            <a:r>
              <a:rPr lang="it-IT" b="1" dirty="0" smtClean="0"/>
              <a:t>possibilità</a:t>
            </a:r>
            <a:r>
              <a:rPr lang="it-IT" dirty="0" smtClean="0"/>
              <a:t> </a:t>
            </a:r>
            <a:r>
              <a:rPr lang="it-IT" b="1" dirty="0" smtClean="0"/>
              <a:t>obiettiva</a:t>
            </a:r>
            <a:r>
              <a:rPr lang="it-IT" dirty="0" smtClean="0"/>
              <a:t> </a:t>
            </a:r>
            <a:r>
              <a:rPr lang="it-IT" b="1" dirty="0" smtClean="0"/>
              <a:t>reale</a:t>
            </a:r>
            <a:r>
              <a:rPr lang="it-IT" dirty="0" smtClean="0"/>
              <a:t> non è ancora </a:t>
            </a:r>
            <a:r>
              <a:rPr lang="it-IT" u="sng" dirty="0" smtClean="0"/>
              <a:t>concreta</a:t>
            </a:r>
            <a:r>
              <a:rPr lang="it-IT" dirty="0" smtClean="0"/>
              <a:t> finché non la invera l’azione che la coglie. La lotta di classe è questo presente in cui </a:t>
            </a:r>
            <a:r>
              <a:rPr lang="it-IT" smtClean="0"/>
              <a:t>la soggettività è storia.</a:t>
            </a:r>
            <a:endParaRPr lang="it-IT" dirty="0"/>
          </a:p>
        </p:txBody>
      </p:sp>
    </p:spTree>
    <p:extLst>
      <p:ext uri="{BB962C8B-B14F-4D97-AF65-F5344CB8AC3E}">
        <p14:creationId xmlns:p14="http://schemas.microsoft.com/office/powerpoint/2010/main" val="96589420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778</TotalTime>
  <Words>993</Words>
  <Application>Microsoft Office PowerPoint</Application>
  <PresentationFormat>Presentazione su schermo (4:3)</PresentationFormat>
  <Paragraphs>40</Paragraphs>
  <Slides>10</Slides>
  <Notes>0</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Tema di Office</vt:lpstr>
      <vt:lpstr>Lavoro, classi, diseguaglianze.</vt:lpstr>
      <vt:lpstr>Unità del processo lavorativo e del processo di formazione di valore e valorizzazione </vt:lpstr>
      <vt:lpstr>Concettualmente la classe dipende dal mdp. Astrazione necessaria e solo successivamente valenza politica. </vt:lpstr>
      <vt:lpstr>Il limite della pc, contraddizione fondamentale, contiene all’interno la determinazione del possibile (lotta).</vt:lpstr>
      <vt:lpstr>In concreto le classi base si sviluppano entro le leggi interne al mpc </vt:lpstr>
      <vt:lpstr>Strategia della riproduzione capitalistica (imperialistica)</vt:lpstr>
      <vt:lpstr>Neocorporativismo come manipolazione di massa.</vt:lpstr>
      <vt:lpstr>Uniformazione nella deculturazione.</vt:lpstr>
      <vt:lpstr>Strategia consapevole possibile. Dal basso.</vt:lpstr>
      <vt:lpstr>Riferimenti e fonti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Lavoro, classi, diseguaglianze.</dc:title>
  <dc:creator>Carla Filosa</dc:creator>
  <cp:lastModifiedBy>Carla Filosa</cp:lastModifiedBy>
  <cp:revision>37</cp:revision>
  <dcterms:created xsi:type="dcterms:W3CDTF">2017-11-17T18:06:00Z</dcterms:created>
  <dcterms:modified xsi:type="dcterms:W3CDTF">2017-11-22T09:30:02Z</dcterms:modified>
</cp:coreProperties>
</file>