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85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35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87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3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96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35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62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53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20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03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57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7CA87-3B90-412B-B49F-B1ADF85591A4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D2C7-B5CB-44B0-99AD-A9562170B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85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LAVORO UMANO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Ricambio organico con la natura. Specificità capitalistica del lavoro salariato.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894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Inseparabilità concettuale e pratica di lavoro e non-lavoro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lavoro </a:t>
            </a:r>
            <a:r>
              <a:rPr lang="it-IT" i="1" dirty="0" smtClean="0"/>
              <a:t>socialmente</a:t>
            </a:r>
            <a:r>
              <a:rPr lang="it-IT" dirty="0" smtClean="0"/>
              <a:t> </a:t>
            </a:r>
            <a:r>
              <a:rPr lang="it-IT" i="1" dirty="0" smtClean="0"/>
              <a:t>combinato</a:t>
            </a:r>
            <a:r>
              <a:rPr lang="it-IT" dirty="0" smtClean="0"/>
              <a:t> (manuale e intellettuale, mentale) è appropriato sia come attività sia come risultato (scienza).</a:t>
            </a:r>
          </a:p>
          <a:p>
            <a:r>
              <a:rPr lang="it-IT" dirty="0" smtClean="0"/>
              <a:t>Subordinazione del lavoro vivo al lavoro morto (forma storica). Taylorismo, </a:t>
            </a:r>
            <a:r>
              <a:rPr lang="it-IT" dirty="0" err="1" smtClean="0"/>
              <a:t>ohnismo</a:t>
            </a:r>
            <a:r>
              <a:rPr lang="it-IT" dirty="0" smtClean="0"/>
              <a:t>, </a:t>
            </a:r>
            <a:r>
              <a:rPr lang="it-IT" dirty="0" err="1" smtClean="0"/>
              <a:t>smart</a:t>
            </a:r>
            <a:r>
              <a:rPr lang="it-IT" dirty="0" smtClean="0"/>
              <a:t> work ….: flessibilità, compatibilità, pieno controllo sul sindacato finalizzati ad abbassare il salario sociale globale.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437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Lavoro in generale nelle società di classe. Suo disconoscimento e dissimulazione.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000" dirty="0" smtClean="0"/>
              <a:t>Schiavitù come prima forma di lavoro gratuito. Identità di lavoro e </a:t>
            </a:r>
            <a:r>
              <a:rPr lang="it-IT" sz="2000" dirty="0" err="1" smtClean="0"/>
              <a:t>pluslavoro</a:t>
            </a:r>
            <a:r>
              <a:rPr lang="it-IT" sz="2000" dirty="0" smtClean="0"/>
              <a:t> nell’appropriazione della persona. Disprezzo sociale conseguente all’occultamento della sua funzionalità economica. </a:t>
            </a:r>
          </a:p>
          <a:p>
            <a:r>
              <a:rPr lang="it-IT" sz="2000" dirty="0" smtClean="0"/>
              <a:t>Prevenzione della conflittualità sociale mediante leggi e</a:t>
            </a:r>
            <a:r>
              <a:rPr lang="it-IT" sz="2000" dirty="0"/>
              <a:t> </a:t>
            </a:r>
            <a:r>
              <a:rPr lang="it-IT" sz="2000" dirty="0" smtClean="0"/>
              <a:t>dominio ideologico basato sulla forza (politica, militare, sociale).</a:t>
            </a:r>
          </a:p>
          <a:p>
            <a:r>
              <a:rPr lang="it-IT" sz="2000" dirty="0" smtClean="0"/>
              <a:t>Rigidità istituzionale e difesa dei privilegi di classe.</a:t>
            </a:r>
          </a:p>
          <a:p>
            <a:r>
              <a:rPr lang="it-IT" sz="2000" dirty="0" smtClean="0"/>
              <a:t>Servitù della gleba. Lavoro in proprio e </a:t>
            </a:r>
            <a:r>
              <a:rPr lang="it-IT" sz="2000" dirty="0" err="1" smtClean="0"/>
              <a:t>pluslavoro</a:t>
            </a:r>
            <a:r>
              <a:rPr lang="it-IT" sz="2000" dirty="0" smtClean="0"/>
              <a:t> gratuito giuridicamente imposto. </a:t>
            </a:r>
            <a:r>
              <a:rPr lang="it-IT" sz="2000" dirty="0" err="1" smtClean="0"/>
              <a:t>Inferiorizzazione</a:t>
            </a:r>
            <a:r>
              <a:rPr lang="it-IT" sz="2000" dirty="0" smtClean="0"/>
              <a:t> materiale e sociale.</a:t>
            </a:r>
          </a:p>
          <a:p>
            <a:r>
              <a:rPr lang="it-IT" sz="2000" dirty="0" smtClean="0"/>
              <a:t>Lavoro salariato inscritto nelle leggi economiche (contratto) che </a:t>
            </a:r>
            <a:r>
              <a:rPr lang="it-IT" sz="2000" i="1" dirty="0" smtClean="0"/>
              <a:t>simulano</a:t>
            </a:r>
            <a:r>
              <a:rPr lang="it-IT" sz="2000" dirty="0" smtClean="0"/>
              <a:t> eguaglianza nella compravendita della forza-lavoro. Il comando si inscrive nel </a:t>
            </a:r>
            <a:r>
              <a:rPr lang="it-IT" sz="2000" dirty="0" err="1" smtClean="0"/>
              <a:t>pluslavoro</a:t>
            </a:r>
            <a:r>
              <a:rPr lang="it-IT" sz="2000" dirty="0" smtClean="0"/>
              <a:t> estorto, </a:t>
            </a:r>
            <a:r>
              <a:rPr lang="it-IT" sz="2000" i="1" dirty="0" smtClean="0"/>
              <a:t>dissimulato</a:t>
            </a:r>
            <a:r>
              <a:rPr lang="it-IT" sz="2000" dirty="0" smtClean="0"/>
              <a:t> in forme socialmente invisibili.</a:t>
            </a:r>
          </a:p>
          <a:p>
            <a:pPr marL="0" indent="0">
              <a:buNone/>
            </a:pPr>
            <a:r>
              <a:rPr lang="it-IT" sz="2000" dirty="0" smtClean="0"/>
              <a:t>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0780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Lavoro come misura reale del valore di scambio delle merci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Lavoro come originaria moneta d’acquisto.</a:t>
            </a:r>
          </a:p>
          <a:p>
            <a:r>
              <a:rPr lang="it-IT" dirty="0" smtClean="0"/>
              <a:t>Le merci sono lavoro umano oggettivato, commensurabili in base al comune valore.</a:t>
            </a:r>
          </a:p>
          <a:p>
            <a:r>
              <a:rPr lang="it-IT" dirty="0" smtClean="0"/>
              <a:t>Denaro come misura dei valori, incarnazione sociale di lavoro (e scala dei prezzi).</a:t>
            </a:r>
          </a:p>
          <a:p>
            <a:r>
              <a:rPr lang="it-IT" dirty="0" smtClean="0"/>
              <a:t>La divisione del lavoro ne aumenta le capacità produttive (aumento di destrezza, risparmio di tempo, facilitazione di macchine).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676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Sistema di macchine messo in moto da un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 lavoratori sono determinati solo come </a:t>
            </a:r>
            <a:r>
              <a:rPr lang="it-IT" i="1" dirty="0" smtClean="0"/>
              <a:t>organi</a:t>
            </a:r>
            <a:r>
              <a:rPr lang="it-IT" dirty="0" smtClean="0"/>
              <a:t> coscienti (non solo meccanici o intellettuali).</a:t>
            </a:r>
          </a:p>
          <a:p>
            <a:r>
              <a:rPr lang="it-IT" dirty="0" smtClean="0"/>
              <a:t>La macchina è un mezzo di lavoro posta dal capitale e ad esso corrispondente (non dei lavoratori singoli), di cui </a:t>
            </a:r>
            <a:r>
              <a:rPr lang="it-IT" i="1" dirty="0" smtClean="0"/>
              <a:t>media l’attività nei confronti dell’oggetto. </a:t>
            </a:r>
          </a:p>
          <a:p>
            <a:r>
              <a:rPr lang="it-IT" dirty="0" smtClean="0"/>
              <a:t>Le leggi meccaniche sono la sua anima.</a:t>
            </a:r>
          </a:p>
          <a:p>
            <a:r>
              <a:rPr lang="it-IT" dirty="0" smtClean="0"/>
              <a:t>I lavoratori sono ridotti ad astrazione di attività regolata dalla macchina.</a:t>
            </a:r>
          </a:p>
          <a:p>
            <a:r>
              <a:rPr lang="it-IT" dirty="0" smtClean="0"/>
              <a:t>L’unità lavorativa si trova nel </a:t>
            </a:r>
            <a:r>
              <a:rPr lang="it-IT" i="1" dirty="0" smtClean="0"/>
              <a:t>macchinario</a:t>
            </a:r>
            <a:r>
              <a:rPr lang="it-IT" dirty="0" smtClean="0"/>
              <a:t> vivente (attivo), non nei lavoratori insignificanti.</a:t>
            </a:r>
          </a:p>
          <a:p>
            <a:r>
              <a:rPr lang="it-IT" dirty="0" smtClean="0"/>
              <a:t>Il </a:t>
            </a:r>
            <a:r>
              <a:rPr lang="it-IT" i="1" dirty="0" smtClean="0"/>
              <a:t>lavoro </a:t>
            </a:r>
            <a:r>
              <a:rPr lang="it-IT" dirty="0" smtClean="0"/>
              <a:t>vivente è accessorio delle macchine di cui è mezzo della loro azione.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492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massima negazione del lavoro necessario è necessità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capitale fisso si presenta sotto forma di macchine.</a:t>
            </a:r>
          </a:p>
          <a:p>
            <a:r>
              <a:rPr lang="it-IT" dirty="0" smtClean="0"/>
              <a:t>La f-l valorizzante si presenta come qualcosa di infinitamente piccolo; scompare anche ogni rapporto al bisogno immediato del produttore.</a:t>
            </a:r>
          </a:p>
          <a:p>
            <a:r>
              <a:rPr lang="it-IT" dirty="0" smtClean="0"/>
              <a:t>accumulazione di scienza, forza e abilità delle forze produttive generali del cervello sociale.</a:t>
            </a:r>
          </a:p>
          <a:p>
            <a:r>
              <a:rPr lang="it-IT" dirty="0" smtClean="0"/>
              <a:t>Il lavoro sociale (aumento della produttività) si esprime nel capitale, non nel lavoro. E’ progresso sociale di cui il capitale si appropria gratis.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220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Accumulazione delle forze produttive oggettivate e del lavoro oggettivato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Il capitale non è il rapporto sociale ultimo o più adeguato all’impiego delle macchine.</a:t>
            </a:r>
          </a:p>
          <a:p>
            <a:r>
              <a:rPr lang="it-IT" dirty="0" smtClean="0"/>
              <a:t>Il lavoro immediato e la sua quantità scompaiono come principio determinante della produzione – della creazione di valore d’uso – ridotti quantitativamente a proporzione esigua, e qualitativamente a momento indispensabile ma subalterno rispetto al lavoro scientifico in generale (dono naturale del lavoro sociale benché storico).</a:t>
            </a:r>
          </a:p>
          <a:p>
            <a:r>
              <a:rPr lang="it-IT" dirty="0" smtClean="0"/>
              <a:t>Il capitale lavora alla sua dissoluzione come forma dominante della produzione.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9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salario ricevuto come ricambio del capitale (come capitale circolante)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capitale fisso, determinato come mezzo di produzione (macchine), produce valore: a) in quanto è valore; b) in quanto aumenta il rapporto tra PV e L necessario.</a:t>
            </a:r>
          </a:p>
          <a:p>
            <a:r>
              <a:rPr lang="it-IT" dirty="0" smtClean="0"/>
              <a:t>Il capitale è mediatore tra i lavoratori nella forma di capitale circolante.</a:t>
            </a:r>
          </a:p>
          <a:p>
            <a:r>
              <a:rPr lang="it-IT" dirty="0" smtClean="0"/>
              <a:t>Le macchine non sostituiscono f-l mancante, ma per ridurre la f-l presente in massa, alla misura necessaria.</a:t>
            </a:r>
          </a:p>
          <a:p>
            <a:r>
              <a:rPr lang="it-IT" dirty="0" smtClean="0"/>
              <a:t>Le macchine sono solo dove la f-l è in massa.</a:t>
            </a:r>
          </a:p>
          <a:p>
            <a:r>
              <a:rPr lang="it-IT" dirty="0" smtClean="0"/>
              <a:t>La forza è fuori del lavoro come suo depotenziamento.</a:t>
            </a:r>
          </a:p>
          <a:p>
            <a:r>
              <a:rPr lang="it-IT" dirty="0" smtClean="0"/>
              <a:t>Lavoratori come non-automi, appropriati.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312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Il capitale fisso perde il suo valore d’uso se non utilizzato, il suo valore non trapassa nel prodotto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L’appropriazione di lavoro vivo nelle macchine acquista una realtà immediata: è analisi e applicazione di leggi meccaniche e chimiche, scaturite dalla scienza.</a:t>
            </a:r>
          </a:p>
          <a:p>
            <a:r>
              <a:rPr lang="it-IT" dirty="0" smtClean="0"/>
              <a:t>L’invenzione diventa un’attività economica. Le macchine procedono dalla divisione del lavoro in cui questo viene scomposto in operazioni meccaniche.</a:t>
            </a:r>
          </a:p>
          <a:p>
            <a:r>
              <a:rPr lang="it-IT" dirty="0" smtClean="0"/>
              <a:t>La f-l viene svalutata e il lavoro determinato è assorbito dal capitale «come se in corpo ci avesse l’amore».</a:t>
            </a:r>
          </a:p>
          <a:p>
            <a:r>
              <a:rPr lang="it-IT" dirty="0" smtClean="0"/>
              <a:t>Le macchine creano PV non perché hanno valore, ma in quanto aumentano il tempo di lavoro supplementare o diminuiscono </a:t>
            </a:r>
            <a:r>
              <a:rPr lang="it-IT" smtClean="0"/>
              <a:t>quello necessario.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837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Processo di trasformazione dell’organizzazione del lavoro.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Duplice natura del lavoro: perde le caratteristiche proprie di generatore di valori d’uso. Astrazione massima affiancato alle macchine (elemento costitutivo del processo di valore).</a:t>
            </a:r>
          </a:p>
          <a:p>
            <a:r>
              <a:rPr lang="it-IT" dirty="0" smtClean="0"/>
              <a:t>«Determinato dalla necessità e dalla finalità esterna»: soggetto a mutamenti continui quantitativi e qualitativi; non a estinzione o palingenesi.</a:t>
            </a:r>
          </a:p>
          <a:p>
            <a:r>
              <a:rPr lang="it-IT" dirty="0" smtClean="0"/>
              <a:t>Automazione del controllo: la divisione del lavoro accentua il livellamento dei lavori nel lavoro combinato. Il </a:t>
            </a:r>
            <a:r>
              <a:rPr lang="it-IT" i="1" dirty="0" smtClean="0"/>
              <a:t>lavoratore</a:t>
            </a:r>
            <a:r>
              <a:rPr lang="it-IT" dirty="0" smtClean="0"/>
              <a:t> </a:t>
            </a:r>
            <a:r>
              <a:rPr lang="it-IT" i="1" dirty="0" smtClean="0"/>
              <a:t>collettivo</a:t>
            </a:r>
            <a:r>
              <a:rPr lang="it-IT" dirty="0" smtClean="0"/>
              <a:t> produce una ricchezza </a:t>
            </a:r>
            <a:r>
              <a:rPr lang="it-IT" i="1" dirty="0" smtClean="0"/>
              <a:t>materiale</a:t>
            </a:r>
            <a:r>
              <a:rPr lang="it-IT" dirty="0" smtClean="0"/>
              <a:t> che ha la forma </a:t>
            </a:r>
            <a:r>
              <a:rPr lang="it-IT" i="1" dirty="0" smtClean="0"/>
              <a:t>sociale</a:t>
            </a:r>
            <a:r>
              <a:rPr lang="it-IT" dirty="0" smtClean="0"/>
              <a:t> del capitale-merce.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1298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840</Words>
  <Application>Microsoft Office PowerPoint</Application>
  <PresentationFormat>Presentazione su schermo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LAVORO UMANO</vt:lpstr>
      <vt:lpstr>Lavoro in generale nelle società di classe. Suo disconoscimento e dissimulazione.</vt:lpstr>
      <vt:lpstr>Lavoro come misura reale del valore di scambio delle merci</vt:lpstr>
      <vt:lpstr>Sistema di macchine messo in moto da un automa</vt:lpstr>
      <vt:lpstr>La massima negazione del lavoro necessario è necessità del capitale</vt:lpstr>
      <vt:lpstr>Accumulazione delle forze produttive oggettivate e del lavoro oggettivato</vt:lpstr>
      <vt:lpstr>Il salario ricevuto come ricambio del capitale (come capitale circolante)</vt:lpstr>
      <vt:lpstr>Il capitale fisso perde il suo valore d’uso se non utilizzato, il suo valore non trapassa nel prodotto</vt:lpstr>
      <vt:lpstr>Processo di trasformazione dell’organizzazione del lavoro.</vt:lpstr>
      <vt:lpstr>Inseparabilità concettuale e pratica di lavoro e non-lavoro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 UMANO</dc:title>
  <dc:creator>Carla Filosa</dc:creator>
  <cp:lastModifiedBy>Carla Filosa</cp:lastModifiedBy>
  <cp:revision>24</cp:revision>
  <dcterms:created xsi:type="dcterms:W3CDTF">2017-10-09T10:02:23Z</dcterms:created>
  <dcterms:modified xsi:type="dcterms:W3CDTF">2017-11-14T13:33:00Z</dcterms:modified>
</cp:coreProperties>
</file>