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28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ct val="77777"/>
              <a:buChar char="●"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SzPct val="77777"/>
              <a:buChar char="○"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SzPct val="77777"/>
              <a:buChar char="■"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SzPct val="77777"/>
              <a:buChar char="●"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SzPct val="77777"/>
              <a:buChar char="○"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SzPct val="77777"/>
              <a:buChar char="■"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SzPct val="77777"/>
              <a:buChar char="●"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SzPct val="77777"/>
              <a:buChar char="○"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SzPct val="77777"/>
              <a:buChar char="■"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-76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-7620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/>
                <a:buNone/>
              </a:pPr>
              <a:t>‹N›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59480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85714"/>
              <a:buFont typeface="Arial"/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Clr>
                  <a:srgbClr val="000000"/>
                </a:buClr>
                <a:buSzPct val="85714"/>
                <a:buFont typeface="Arial"/>
                <a:buNone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85714"/>
              <a:buFont typeface="Arial"/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Clr>
                  <a:srgbClr val="000000"/>
                </a:buClr>
                <a:buSzPct val="85714"/>
                <a:buFont typeface="Arial"/>
                <a:buNone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‹N›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‹N›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1818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290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006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6294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-8890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Arial"/>
                <a:buNone/>
              </a:pPr>
              <a:t>‹N›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6562" y="0"/>
            <a:ext cx="4881765" cy="592985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/>
          <p:nvPr/>
        </p:nvSpPr>
        <p:spPr>
          <a:xfrm>
            <a:off x="179387" y="187325"/>
            <a:ext cx="3097212" cy="32067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0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“Il processo di produzione capitalistico, considerato nel suo nesso complessivo, cioè come processo di riproduzione, non produce solo merce, non produce dunque  solo plusvalore, ma </a:t>
            </a:r>
          </a:p>
          <a:p>
            <a:pPr marL="0" marR="0" lvl="0" indent="-10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produce e riproduce il rapporto capitalistico stesso: da una parte il capitalista, dall’altra l’operaio salariato”.</a:t>
            </a: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-88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lang="en-US" b="1">
                <a:solidFill>
                  <a:schemeClr val="dk1"/>
                </a:solidFill>
              </a:rPr>
              <a:t>Il</a:t>
            </a: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processo di accumulazione del capitale</a:t>
            </a: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vol.1 pag 634) 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1835150" y="6126162"/>
            <a:ext cx="4981575" cy="36671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Mercato del lavoro in un’ottica di genere.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4953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18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</a:t>
            </a:r>
            <a:r>
              <a:rPr lang="en-US" sz="24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</a:t>
            </a:r>
            <a:r>
              <a:rPr lang="en-US" sz="1800" b="1" i="1"/>
              <a:t>e</a:t>
            </a:r>
            <a:r>
              <a:rPr lang="en-US" sz="18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guaglianza pensionistica.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conseguenza facilmente rilevabile di questa situazione è che  alla fine della carriera lavorativa le donne hanno pensioni più basse.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progressivo innalzamento dell’età pensionabile e l’equiparazione dei parametri di età tra uomini e donne  non tiene affatto conto del “doppio-ingaggio” delle donne nel lavoro di produzione e riproduzione durante tutta la loro vita attiva, quest’ultimo prolungato per motivi sociali e culturali anche oltre l’effettivo pensionamento dal lavoro produttivo, tanto da divenire una vera e propria risorsa di “welfare”.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25"/>
            <a:ext cx="8229600" cy="1425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-US" sz="1400" b="1" i="1">
                <a:solidFill>
                  <a:schemeClr val="dk1"/>
                </a:solidFill>
              </a:rPr>
              <a:t> “Soggetto consenziente e disciplinato, prezioso alla gestione della società organizzata e   alla riproduzione di  pratiche sociali e tipi di lavoro, non solo incentrato dentro le mura  domestiche  ma visibile anche nei fenomeni di mercificazione del lavoro  e nella  sessualizzazione della divisione del lavoro</a:t>
            </a:r>
            <a:br>
              <a:rPr lang="en-US" sz="1400" b="1" i="1">
                <a:solidFill>
                  <a:schemeClr val="dk1"/>
                </a:solidFill>
              </a:rPr>
            </a:br>
            <a:r>
              <a:rPr lang="en-US" sz="1400" b="1" i="1">
                <a:solidFill>
                  <a:schemeClr val="dk1"/>
                </a:solidFill>
              </a:rPr>
              <a:t> Con l’alternanza di processi di femminilizzazione e de-femminilizzazione contribuisce a   riconfigurare continuamente i rapporti familiari “ (C. Filosa)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2538150"/>
            <a:ext cx="8229600" cy="358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101600" rtl="0">
              <a:spcBef>
                <a:spcPts val="0"/>
              </a:spcBef>
              <a:buClr>
                <a:schemeClr val="dk1"/>
              </a:buClr>
              <a:buSzPct val="50000"/>
              <a:buFont typeface="Arial"/>
              <a:buNone/>
            </a:pPr>
            <a:endParaRPr/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981450"/>
            <a:ext cx="8229601" cy="426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469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None/>
            </a:pPr>
            <a:r>
              <a:rPr lang="en-US" sz="1800" b="1" i="1" u="none">
                <a:solidFill>
                  <a:schemeClr val="dk1"/>
                </a:solidFill>
              </a:rPr>
              <a:t>In conclusione vorremmo porci delle domande:</a:t>
            </a:r>
          </a:p>
          <a:p>
            <a:pPr marL="342900" marR="0" lvl="0" indent="-4572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Qual è la situazione del lavoro femminile in Italia nella attuale crisi del capitale /crisi di</a:t>
            </a:r>
            <a:r>
              <a:rPr lang="en-US" sz="1800"/>
              <a:t> lavoro?</a:t>
            </a:r>
          </a:p>
          <a:p>
            <a:pPr marL="0" marR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800"/>
          </a:p>
          <a:p>
            <a:pPr marL="4572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Q</a:t>
            </a:r>
            <a:r>
              <a:rPr lang="en-US" sz="1800"/>
              <a:t>ual è la la relazione tra patriarcato e capitalismo e c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 tipo di condizione femminile è oggi utile al capitale?</a:t>
            </a:r>
          </a:p>
          <a:p>
            <a:pPr marL="0" marR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Che narrazione ne fanno i media, le forze di governo, le associazioni padronali?</a:t>
            </a:r>
          </a:p>
          <a:p>
            <a:pPr marL="0" marR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Quali sono le attuali proposte di analisi e lotta ?( dalle esperienze “autodeterminate” ai sindacati c.d. conflittuali ecc. ) </a:t>
            </a:r>
          </a:p>
          <a:p>
            <a:pPr marL="342900" marR="0" lvl="0" indent="-4572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4572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914400" y="1402149"/>
            <a:ext cx="7315200" cy="4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1800" b="1"/>
              <a:t>Fonti e riferimenti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 sz="1800"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1800"/>
              <a:t>“Crisi e donne in Italia” G.Vertova ,2011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1800"/>
              <a:t>“Uso del tempo” Istat, 2013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1800"/>
              <a:t> “Mercato del lavoro: la lenta ripresa e le disparità dei gruppi sociali “ Istat 2016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❖"/>
            </a:pPr>
            <a:r>
              <a:rPr lang="en-US" sz="1800"/>
              <a:t>“La questione femminile”, scritti 1993 -1997 C.Filosa, rivista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US" sz="1800"/>
              <a:t>“La contraddizione”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1800"/>
              <a:t>“Salario, prezzo e profitto” K.Marx-1898</a:t>
            </a:r>
          </a:p>
          <a:p>
            <a:pPr marL="457200" lvl="0" indent="-342900">
              <a:spcBef>
                <a:spcPts val="0"/>
              </a:spcBef>
              <a:buSzPct val="100000"/>
              <a:buChar char="❖"/>
            </a:pPr>
            <a:r>
              <a:rPr lang="en-US" sz="1800"/>
              <a:t>Foto:“The magnanimous Cuckold”1921 -Liubov Popova - Private collection, Moscow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143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 sz="1800" b="1" i="1" u="none" strike="noStrike" cap="none">
                <a:solidFill>
                  <a:schemeClr val="dk2"/>
                </a:solidFill>
              </a:rPr>
              <a:t>Quello che ci interessa rilevare in questo momento storico di crisi del capitalismo e quindi nell’attuale modo di produzione, è  mettere  il lavoro  al centro del ragionamento, specificamente  quello femminile: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68312" y="162877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4445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Arial"/>
              <a:buNone/>
            </a:pPr>
            <a:r>
              <a:rPr lang="en-US" sz="1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individuare la specifica relazione lavorativa e sociale incentrata sul ruolo femminile</a:t>
            </a:r>
            <a:r>
              <a:rPr lang="en-US" sz="1600"/>
              <a:t>,</a:t>
            </a: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42900" marR="0" lvl="0" indent="-444500" algn="ctr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modo di produzione che ha immesso le forze femminili nel mercato del lavoro, in </a:t>
            </a:r>
          </a:p>
          <a:p>
            <a:pPr marL="342900" marR="0" lvl="0" indent="-444500" algn="ctr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quanto strutturalmente</a:t>
            </a:r>
            <a:r>
              <a:rPr lang="en-US" sz="1600"/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bisognoso di ampliare forza lavoro possibilmente </a:t>
            </a:r>
          </a:p>
          <a:p>
            <a:pPr marL="342900" marR="0" lvl="0" indent="-444500" algn="ctr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intercambiabile, riproducibile e sempre sostituibile. Tale specificità “sessuata” </a:t>
            </a:r>
          </a:p>
          <a:p>
            <a:pPr marL="342900" marR="0" lvl="0" indent="-444500" algn="ctr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dell’estrazione globale di plusvalore presenta vantaggi inestimabili. Se infatti in termini </a:t>
            </a:r>
          </a:p>
          <a:p>
            <a:pPr marL="342900" marR="0" lvl="0" indent="-444500" algn="ctr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materiali economici significa erogazione di forza-lavoro </a:t>
            </a:r>
            <a:r>
              <a:rPr lang="en-US" sz="1600"/>
              <a:t> tendenzialmente sottopagata e semigratuita  e quindi più elevato tasso di plusvalore appropriabile, in termini di rappresentazione sociale costituisce il perno della stabilità di un sistema.</a:t>
            </a:r>
          </a:p>
          <a:p>
            <a:pPr lvl="0" indent="-101600" algn="ctr" rtl="0">
              <a:lnSpc>
                <a:spcPct val="8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/>
              <a:t>  La costruzione capillare di un’identità disgregata nella costante erosione, o comunque fragile, inserendola poco alla volta in un ordine simbolico in cui percepire inferiorità</a:t>
            </a:r>
          </a:p>
          <a:p>
            <a:pPr lvl="0" indent="-101600" algn="ctr" rtl="0">
              <a:lnSpc>
                <a:spcPct val="8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/>
              <a:t>  dipendenza, impotenza al punto da secondare la propria dissoluzione nell’identità </a:t>
            </a:r>
          </a:p>
          <a:p>
            <a:pPr lvl="0" indent="-101600" algn="ctr" rtl="0">
              <a:lnSpc>
                <a:spcPct val="8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/>
              <a:t>  oppressiva dell’altro, ha potuto facilmente estendersi proprio da uno dei maggiori </a:t>
            </a:r>
          </a:p>
          <a:p>
            <a:pPr lvl="0" indent="-101600" algn="ctr" rtl="0">
              <a:lnSpc>
                <a:spcPct val="8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/>
              <a:t>  trampolini della pervasività capitalistica:</a:t>
            </a:r>
          </a:p>
          <a:p>
            <a:pPr lvl="0" indent="-101600" algn="ctr" rtl="0">
              <a:lnSpc>
                <a:spcPct val="8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/>
              <a:t>  da  laboratorio-donna- proletarizzata, al resto della società dominata.”(C.Filosa)</a:t>
            </a:r>
          </a:p>
          <a:p>
            <a:pPr marL="342900" marR="0" lvl="0" indent="-4445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 indent="-101600" rtl="0">
              <a:lnSpc>
                <a:spcPct val="8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1600"/>
          </a:p>
          <a:p>
            <a:pPr marL="342900" marR="0" lvl="0" indent="-4445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0" y="908050"/>
            <a:ext cx="8893200" cy="70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0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14285"/>
              <a:buFont typeface="Arial"/>
              <a:buNone/>
            </a:pPr>
            <a:r>
              <a:rPr lang="en-US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95275" y="428001"/>
            <a:ext cx="8218500" cy="620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5461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3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800" b="1" i="1"/>
              <a:t>Femminilizzazione del lavoro</a:t>
            </a:r>
          </a:p>
          <a:p>
            <a:pPr marL="342900" marR="0" lvl="0" indent="-5461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77777"/>
              <a:buFont typeface="Arial"/>
              <a:buNone/>
            </a:pPr>
            <a:endParaRPr sz="1800" b="1"/>
          </a:p>
          <a:p>
            <a:pPr marL="342900" marR="0" lvl="0" indent="-5461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77777"/>
              <a:buFont typeface="Arial"/>
              <a:buNone/>
            </a:pPr>
            <a:endParaRPr sz="1800" b="1"/>
          </a:p>
          <a:p>
            <a:pPr marL="342900" marR="0" lvl="0" indent="-5461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77777"/>
              <a:buFont typeface="Arial"/>
              <a:buNone/>
            </a:pPr>
            <a:endParaRPr sz="1800" b="1"/>
          </a:p>
          <a:p>
            <a:pPr marL="342900" marR="0" lvl="0" indent="-457200" algn="ctr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800" i="1"/>
              <a:t>“Femminilizzazione del lavoro non a caso è un termine interno al processo di</a:t>
            </a:r>
          </a:p>
          <a:p>
            <a:pPr lvl="0" indent="-114300" algn="ctr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i="1"/>
              <a:t>  ristrutturazione del capitale per cogliere questa categoria economica attuale </a:t>
            </a:r>
          </a:p>
          <a:p>
            <a:pPr lvl="0" indent="-114300" algn="ctr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i="1"/>
              <a:t>  bisogna conoscere il senso capitalistico del lavoro femminile. Saperne</a:t>
            </a:r>
          </a:p>
          <a:p>
            <a:pPr lvl="0" indent="-114300" algn="ctr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i="1"/>
              <a:t>  riconoscere la forma, l’astrazione della sua sostanza, che accomuna le</a:t>
            </a:r>
          </a:p>
          <a:p>
            <a:pPr lvl="0" indent="-114300" algn="ctr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i="1"/>
              <a:t>  reiterate pretese imprenditoriali sul mercato mondiale. Oltre i livelli di</a:t>
            </a:r>
          </a:p>
          <a:p>
            <a:pPr lvl="0" indent="-114300" algn="ctr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i="1"/>
              <a:t>  selezione agli accessi lavorativi, marginalità, ghettizzazione, stagnazione,</a:t>
            </a:r>
          </a:p>
          <a:p>
            <a:pPr lvl="0" indent="-114300" algn="ctr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i="1"/>
              <a:t>  esclusione, ecc. non bisogna trascurare la “femminilizzazione”portata avanti </a:t>
            </a:r>
          </a:p>
          <a:p>
            <a:pPr lvl="0" indent="-114300" algn="ctr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i="1"/>
              <a:t>  anche sul terreno dell’organizzazione sociale, quale attacco a tutte le forme di salario indiretto e differito. (Carla Filosa)</a:t>
            </a:r>
          </a:p>
          <a:p>
            <a:pPr marL="0" lvl="0" indent="-101600" rtl="0">
              <a:spcBef>
                <a:spcPts val="0"/>
              </a:spcBef>
              <a:buClr>
                <a:schemeClr val="dk1"/>
              </a:buClr>
              <a:buSzPct val="88888"/>
              <a:buFont typeface="Arial"/>
              <a:buNone/>
            </a:pPr>
            <a:endParaRPr sz="1800" i="1"/>
          </a:p>
          <a:p>
            <a:pPr marL="342900" marR="0" lvl="0" indent="-457200" algn="ctr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Il capitalismo non è neutro rispetto alla classe e non è neutro rispetto al genere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39750" y="47625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342900" marR="0" lvl="0" indent="-4699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en-US" sz="1800" i="0" u="none" strike="noStrike" cap="none">
                <a:solidFill>
                  <a:schemeClr val="dk1"/>
                </a:solidFill>
              </a:rPr>
              <a:t>Rispetto all’oggi vediamo come il capitalismo, nei suoi  aggiustamenti,  porti un attacco sempre più pesante sia al   mondo del lavoro</a:t>
            </a:r>
          </a:p>
          <a:p>
            <a:pPr marL="342900" marR="0" lvl="0" indent="-4699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None/>
            </a:pPr>
            <a:r>
              <a:rPr lang="en-US" sz="1800" i="0" u="none" strike="noStrike" cap="none">
                <a:solidFill>
                  <a:schemeClr val="dk1"/>
                </a:solidFill>
              </a:rPr>
              <a:t>     produttivo</a:t>
            </a:r>
            <a:r>
              <a:rPr lang="en-US" sz="1800"/>
              <a:t> -</a:t>
            </a:r>
            <a:r>
              <a:rPr lang="en-US" sz="1800" i="0" u="none" strike="noStrike" cap="none">
                <a:solidFill>
                  <a:schemeClr val="dk1"/>
                </a:solidFill>
              </a:rPr>
              <a:t> </a:t>
            </a:r>
            <a:r>
              <a:rPr lang="en-US" sz="1800"/>
              <a:t> estrazione di plusvalore  alla classe lavoratrice-</a:t>
            </a:r>
          </a:p>
          <a:p>
            <a:pPr lvl="0" indent="-127000" algn="ctr" rtl="0">
              <a:spcBef>
                <a:spcPts val="400"/>
              </a:spcBef>
              <a:buClr>
                <a:schemeClr val="dk1"/>
              </a:buClr>
              <a:buSzPct val="111111"/>
              <a:buFont typeface="Arial"/>
              <a:buNone/>
            </a:pPr>
            <a:r>
              <a:rPr lang="en-US" sz="1800"/>
              <a:t>     sia al lavoro della riproduzione sociale della forza lavoro,</a:t>
            </a:r>
          </a:p>
          <a:p>
            <a:pPr lvl="0" indent="-127000" algn="ctr" rtl="0">
              <a:spcBef>
                <a:spcPts val="400"/>
              </a:spcBef>
              <a:buClr>
                <a:schemeClr val="dk1"/>
              </a:buClr>
              <a:buSzPct val="111111"/>
              <a:buFont typeface="Arial"/>
              <a:buNone/>
            </a:pPr>
            <a:r>
              <a:rPr lang="en-US" sz="1800"/>
              <a:t>     includendo tutte le attuali politiche del mercato del lavoro:</a:t>
            </a:r>
          </a:p>
          <a:p>
            <a:pPr lvl="0" indent="-127000" algn="ctr" rtl="0">
              <a:spcBef>
                <a:spcPts val="400"/>
              </a:spcBef>
              <a:buClr>
                <a:schemeClr val="dk1"/>
              </a:buClr>
              <a:buSzPct val="111111"/>
              <a:buFont typeface="Arial"/>
              <a:buNone/>
            </a:pPr>
            <a:r>
              <a:rPr lang="en-US" sz="1800"/>
              <a:t>    Jobs Act, voucher,  part time varie tipologie contrattuali “atipiche” come il tele- lavoro e  la diffusione del welfare aziendale </a:t>
            </a:r>
          </a:p>
          <a:p>
            <a:pPr marL="342900" marR="0" lvl="0" indent="-469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143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 sz="18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Grandezze del mercato del lavoro riferite al genere: rilevazione trimestrale ISTAT del 2016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417625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469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Analizzando i rapporti dell’Istat relativi al mercato del lavoro (2016), il dato che salta agli occhi e che viene ripetuto come un mantra ossessivo è l’aumento occupazionale delle donne rispetto al 2008.</a:t>
            </a:r>
          </a:p>
          <a:p>
            <a:pPr marL="342900" marR="0" lvl="0" indent="-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L’occupazione femminile è cresciuta di 1,6 punti percentuali rispetto al 2008. Rimane il fatto che siamo ancora sotto la soglia del  50% del totale  e che abbiamo un gap enorme rispetto ad altri paesi europei</a:t>
            </a:r>
          </a:p>
          <a:p>
            <a:pPr marL="342900" marR="0" lvl="0" indent="-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527550" y="3553425"/>
            <a:ext cx="7992600" cy="2428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❖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Nei numeri diffusi dall’Istat nel secondo trimestre del 2017, il tasso di occupazione femminile è  salito al </a:t>
            </a: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49,1%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sulla base dei dati grezzi Istat (+0,6 punti in un anno). </a:t>
            </a:r>
            <a:r>
              <a:rPr lang="en-US" sz="1800">
                <a:solidFill>
                  <a:schemeClr val="dk1"/>
                </a:solidFill>
              </a:rPr>
              <a:t>Nonostante il recupero, avverte comunque l’Istat , “la situazione occupazionale delle donne nel nostro Paese è tra le peggiori dell’Ue”: nella media 2016 l’Italia è “penultima” tra i Paesi Ue28, “con un divario di 13,2 punti rispetto alla media, seguita soltanto dalla Grecia”.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79375" y="537500"/>
            <a:ext cx="8496300" cy="196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14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Diseguaglianza/ segregazione verticale</a:t>
            </a:r>
          </a:p>
          <a:p>
            <a:pPr marL="0" marR="0" lvl="0" indent="-114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600">
                <a:solidFill>
                  <a:schemeClr val="dk1"/>
                </a:solidFill>
              </a:rPr>
              <a:t>Le donne si concentrano in determinati lavori professioni e mestieri: i tassi di femminilizzazione sono in aumento, nell’occupazione terziaria su 100  si registra un +50%.</a:t>
            </a:r>
            <a:br>
              <a:rPr lang="en-US" sz="1600">
                <a:solidFill>
                  <a:schemeClr val="dk1"/>
                </a:solidFill>
              </a:rPr>
            </a:br>
            <a:r>
              <a:rPr lang="en-US" sz="1600">
                <a:solidFill>
                  <a:schemeClr val="dk1"/>
                </a:solidFill>
              </a:rPr>
              <a:t>Commesse, maestre: settore “education”,  lavori in famiglia: badanti, colf, “social workers”, “food service”, “cleaning workers” , “health care workers”, lavori manuali e sociali</a:t>
            </a:r>
            <a:r>
              <a:rPr lang="en-US" sz="180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68300" y="2717325"/>
            <a:ext cx="8064600" cy="340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457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8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Segregazione occupazionale orizzontale</a:t>
            </a:r>
            <a:r>
              <a:rPr lang="en-US" sz="1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donne coprono l’80% dei contratti </a:t>
            </a:r>
            <a:r>
              <a:rPr lang="en-US" sz="1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part-time</a:t>
            </a: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tipologia contrattuale creata appositamente per facilitare la loro entrata nel mercato del lavoro, alleggerendo il problema della c.d. “conciliazione” tra tempi di produzione e cura. Tuttavia, la letteratura scientifica più recente mostra come il </a:t>
            </a:r>
            <a:r>
              <a:rPr lang="en-US" sz="1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part-time</a:t>
            </a: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concorra a rinforzare la segregazione occupazionale. Infine, il 35% del </a:t>
            </a:r>
            <a:r>
              <a:rPr lang="en-US" sz="1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part-time</a:t>
            </a: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femminile è involontario, cioè subìto dalla lavoratrice che, al contrario, preferirebbe lavorare </a:t>
            </a:r>
            <a:r>
              <a:rPr lang="en-US" sz="1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full-time</a:t>
            </a: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(v. G. Vertova) </a:t>
            </a:r>
          </a:p>
          <a:p>
            <a:pPr marL="457200" marR="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dato del Part- time involontario si discosta molto dall’area Euro : prima della crisi in Italia incideva per il 30% ,15% in Europa, oggi incide per il  55-60% in Italia ed il 25% in Europa. Quindi di 100 donne a cui viene offerto il part time, 66 vorrebbero il full time.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143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 sz="18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Segregazione contrattuale</a:t>
            </a:r>
          </a:p>
        </p:txBody>
      </p:sp>
      <p:pic>
        <p:nvPicPr>
          <p:cNvPr id="67" name="Shape 6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408112" y="2039937"/>
            <a:ext cx="6327775" cy="3646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26"/>
            <a:ext cx="8229600" cy="631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143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 sz="1800" b="1" i="1" dirty="0"/>
              <a:t>FOCUS: </a:t>
            </a:r>
            <a:r>
              <a:rPr lang="en-US" sz="18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Smart </a:t>
            </a:r>
            <a:r>
              <a:rPr lang="en-US" sz="1800" b="1" i="1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working</a:t>
            </a:r>
            <a:endParaRPr lang="en-US" sz="1800" b="1" i="1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68300" y="836100"/>
            <a:ext cx="8229600" cy="575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4318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1400" i="0" u="none">
                <a:solidFill>
                  <a:schemeClr val="dk1"/>
                </a:solidFill>
              </a:rPr>
              <a:t>        Senza entrare nelle specifiche declinazioni di questa tipologia di lavoro,</a:t>
            </a: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42900" marR="0" lvl="0" indent="-444500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vorremmo qui </a:t>
            </a:r>
            <a:r>
              <a:rPr lang="en-US" sz="1400"/>
              <a:t>esporre</a:t>
            </a: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alcune analisi immediate. La narrazione che viene data di questa tipologia di produzione ci sembra impostata sulla sua eccezionale positività, sia per la possibilità di fruire del proprio tempo/spazio in modo autonomo, sia per le sue caratteristiche di conciliabilità con i tempi di vita personali (famiglia, cura, formazione, tempo libero). Proprio per questa sua “presunta” caratteristica di panacea ad ogni male, preme sottolinearne i pericoli e le storture per noi evidenti, soprattutto quando si parla di lavoro delle donne.</a:t>
            </a:r>
          </a:p>
          <a:p>
            <a:pPr marL="342900" marR="0" lvl="0" indent="-4445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Arial"/>
              <a:buNone/>
            </a:pPr>
            <a:endParaRPr sz="1400"/>
          </a:p>
          <a:p>
            <a:pPr marL="342900" marR="0" lvl="0" indent="-330200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Tendenza alla reclusione “domestica” del lavoro produttivo ,con relativa perdita del valore sociale e meramente (ma non lo è mai) “emancipativo” che l’uscita dall’ambito domestico ha avuto ed ha tuttora per il miglioramento delle condizioni di vita delle donne.</a:t>
            </a:r>
          </a:p>
          <a:p>
            <a:pPr marL="0" marR="0" lvl="0" indent="0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400"/>
          </a:p>
          <a:p>
            <a:pPr marL="342900" marR="0" lvl="0" indent="-330200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Pervasività dei tempi produttivi nella sfera della riproduzione, i tempi di vita vengono interamente messi a </a:t>
            </a:r>
            <a:r>
              <a:rPr lang="en-US" sz="1400"/>
              <a:t>profitto</a:t>
            </a: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anche e soprattutto in quei lavori dove la gestione di sé e della propria immagine  attraverso i social network, il rendiconto produttivo a distanza al datore di lavoro, ecc. sono parte fondamentale.</a:t>
            </a:r>
          </a:p>
          <a:p>
            <a:pPr marL="0" marR="0" lvl="0" indent="0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400"/>
          </a:p>
          <a:p>
            <a:pPr marL="342900" marR="0" lvl="0" indent="-330200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Atomizzazione delle relazioni con i/le propr* colleghi/e, tendenza sempre in aumento grazie alle forme di controllo padronali, viene qui “fisicamente” compiuta.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4622"/>
            <a:ext cx="8229600" cy="1437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143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 sz="1800" b="1" i="1"/>
              <a:t>FOCUS: </a:t>
            </a:r>
            <a:r>
              <a:rPr lang="en-US" sz="18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Gender pay gap</a:t>
            </a:r>
            <a:r>
              <a:rPr lang="en-US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Gli uomini guadagnano di più, sia a parità di lavoro che come monte salari. L’Istat misura la retribuzione oraria media maschile e la retribuzione media femminile senza però specificare in quale settore.</a:t>
            </a:r>
          </a:p>
        </p:txBody>
      </p:sp>
      <p:pic>
        <p:nvPicPr>
          <p:cNvPr id="79" name="Shape 7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2050425"/>
            <a:ext cx="8331900" cy="186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1145</Words>
  <Application>Microsoft Office PowerPoint</Application>
  <PresentationFormat>Presentazione su schermo (4:3)</PresentationFormat>
  <Paragraphs>96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Struttura predefinita</vt:lpstr>
      <vt:lpstr>Diapositiva 1</vt:lpstr>
      <vt:lpstr>Quello che ci interessa rilevare in questo momento storico di crisi del capitalismo e quindi nell’attuale modo di produzione, è  mettere  il lavoro  al centro del ragionamento, specificamente  quello femminile:</vt:lpstr>
      <vt:lpstr>     </vt:lpstr>
      <vt:lpstr>Diapositiva 4</vt:lpstr>
      <vt:lpstr>Grandezze del mercato del lavoro riferite al genere: rilevazione trimestrale ISTAT del 2016</vt:lpstr>
      <vt:lpstr> Diseguaglianza/ segregazione verticale  Le donne si concentrano in determinati lavori professioni e mestieri: i tassi di femminilizzazione sono in aumento, nell’occupazione terziaria su 100  si registra un +50%. Commesse, maestre: settore “education”,  lavori in famiglia: badanti, colf, “social workers”, “food service”, “cleaning workers” , “health care workers”, lavori manuali e sociali.</vt:lpstr>
      <vt:lpstr>Segregazione contrattuale</vt:lpstr>
      <vt:lpstr>FOCUS: Smart working</vt:lpstr>
      <vt:lpstr>FOCUS: Gender pay gap  Gli uomini guadagnano di più, sia a parità di lavoro che come monte salari. L’Istat misura la retribuzione oraria media maschile e la retribuzione media femminile senza però specificare in quale settore.</vt:lpstr>
      <vt:lpstr>Diapositiva 10</vt:lpstr>
      <vt:lpstr> “Soggetto consenziente e disciplinato, prezioso alla gestione della società organizzata e   alla riproduzione di  pratiche sociali e tipi di lavoro, non solo incentrato dentro le mura  domestiche  ma visibile anche nei fenomeni di mercificazione del lavoro  e nella  sessualizzazione della divisione del lavoro  Con l’alternanza di processi di femminilizzazione e de-femminilizzazione contribuisce a   riconfigurare continuamente i rapporti familiari “ (C. Filosa)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Default</dc:creator>
  <cp:lastModifiedBy>vania</cp:lastModifiedBy>
  <cp:revision>2</cp:revision>
  <dcterms:modified xsi:type="dcterms:W3CDTF">2017-11-29T17:27:45Z</dcterms:modified>
</cp:coreProperties>
</file>