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5"/>
  </p:notesMasterIdLst>
  <p:sldIdLst>
    <p:sldId id="256" r:id="rId2"/>
    <p:sldId id="273" r:id="rId3"/>
    <p:sldId id="270" r:id="rId4"/>
    <p:sldId id="274" r:id="rId5"/>
    <p:sldId id="277" r:id="rId6"/>
    <p:sldId id="271" r:id="rId7"/>
    <p:sldId id="272" r:id="rId8"/>
    <p:sldId id="412" r:id="rId9"/>
    <p:sldId id="413" r:id="rId10"/>
    <p:sldId id="276" r:id="rId11"/>
    <p:sldId id="414" r:id="rId12"/>
    <p:sldId id="415" r:id="rId13"/>
    <p:sldId id="41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p:cViewPr varScale="1">
        <p:scale>
          <a:sx n="72" d="100"/>
          <a:sy n="72" d="100"/>
        </p:scale>
        <p:origin x="1181"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42FC2-37B0-4DA6-8607-1B39D964425B}" type="datetimeFigureOut">
              <a:rPr lang="it-IT" smtClean="0"/>
              <a:t>26/01/2023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87C3C-580D-40E1-8746-FDF368E78951}" type="slidenum">
              <a:rPr lang="it-IT" smtClean="0"/>
              <a:t>‹N›</a:t>
            </a:fld>
            <a:endParaRPr lang="it-IT"/>
          </a:p>
        </p:txBody>
      </p:sp>
    </p:spTree>
    <p:extLst>
      <p:ext uri="{BB962C8B-B14F-4D97-AF65-F5344CB8AC3E}">
        <p14:creationId xmlns:p14="http://schemas.microsoft.com/office/powerpoint/2010/main" val="258824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5787C3C-580D-40E1-8746-FDF368E78951}" type="slidenum">
              <a:rPr lang="it-IT" smtClean="0"/>
              <a:t>1</a:t>
            </a:fld>
            <a:endParaRPr lang="it-IT"/>
          </a:p>
        </p:txBody>
      </p:sp>
    </p:spTree>
    <p:extLst>
      <p:ext uri="{BB962C8B-B14F-4D97-AF65-F5344CB8AC3E}">
        <p14:creationId xmlns:p14="http://schemas.microsoft.com/office/powerpoint/2010/main" val="127553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F4924F1-205C-48A0-A6B0-AF1F78F8299A}" type="datetime1">
              <a:rPr lang="it-IT" smtClean="0"/>
              <a:t>26/01/2023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65240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ABD7236-C33B-40DC-AB11-6ADE403574AA}" type="datetime1">
              <a:rPr lang="it-IT" smtClean="0"/>
              <a:t>26/01/2023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31734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2BCFC98-C996-4B49-BCC2-BE57A88302E3}" type="datetime1">
              <a:rPr lang="it-IT" smtClean="0"/>
              <a:t>26/01/2023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3150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F2EEE09-C816-4F36-8486-ADEB9EF2C56D}" type="datetime1">
              <a:rPr lang="it-IT" smtClean="0"/>
              <a:t>26/01/2023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8299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2D676A-D2A3-45D5-8402-365FC881EAC3}" type="datetime1">
              <a:rPr lang="it-IT" smtClean="0"/>
              <a:t>26/01/2023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77310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1D5845-9C3E-4FF4-B9E7-A9616DE0A8C2}" type="datetime1">
              <a:rPr lang="it-IT" smtClean="0"/>
              <a:t>26/01/2023</a:t>
            </a:fld>
            <a:endParaRPr lang="it-IT"/>
          </a:p>
        </p:txBody>
      </p:sp>
      <p:sp>
        <p:nvSpPr>
          <p:cNvPr id="4"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49878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9A3EA5-C2AC-453F-B63A-0FC5EB71A9EA}" type="datetime1">
              <a:rPr lang="it-IT" smtClean="0"/>
              <a:t>26/01/2023</a:t>
            </a:fld>
            <a:endParaRPr lang="it-IT"/>
          </a:p>
        </p:txBody>
      </p:sp>
      <p:sp>
        <p:nvSpPr>
          <p:cNvPr id="4"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54346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45F5852-DA85-401F-B480-796B02524685}" type="datetime1">
              <a:rPr lang="it-IT" smtClean="0"/>
              <a:t>26/01/2023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30047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D63F2B-2017-4CA3-A1AF-CE43A7E54637}" type="datetime1">
              <a:rPr lang="it-IT" smtClean="0"/>
              <a:t>26/01/2023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89933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7101AEE9-054F-4365-96DA-986DBB84C40F}" type="datetime1">
              <a:rPr lang="it-IT" smtClean="0"/>
              <a:t>26/01/2023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5451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8F0FD52-70DB-4470-A423-C3E1B904133F}" type="datetime1">
              <a:rPr lang="it-IT" smtClean="0"/>
              <a:t>26/01/2023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66793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A1C11B4-D6C9-4986-813A-609602DDB12B}" type="datetime1">
              <a:rPr lang="it-IT" smtClean="0"/>
              <a:t>26/01/2023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29150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BE4A9DE-B331-46F7-997E-FDB49DAD08D1}" type="datetime1">
              <a:rPr lang="it-IT" smtClean="0"/>
              <a:t>26/01/2023</a:t>
            </a:fld>
            <a:endParaRPr lang="it-IT"/>
          </a:p>
        </p:txBody>
      </p:sp>
      <p:sp>
        <p:nvSpPr>
          <p:cNvPr id="8" name="Footer Placeholder 7"/>
          <p:cNvSpPr>
            <a:spLocks noGrp="1"/>
          </p:cNvSpPr>
          <p:nvPr>
            <p:ph type="ftr" sz="quarter" idx="11"/>
          </p:nvPr>
        </p:nvSpPr>
        <p:spPr/>
        <p:txBody>
          <a:bodyPr/>
          <a:lstStyle/>
          <a:p>
            <a:r>
              <a:rPr lang="it-IT"/>
              <a:t>Università popolare A. Gramsci – Moneta, crisi e guerre valutarie (1)</a:t>
            </a:r>
          </a:p>
        </p:txBody>
      </p:sp>
      <p:sp>
        <p:nvSpPr>
          <p:cNvPr id="9" name="Slide Number Placeholder 8"/>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20862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5B89899E-7912-4E42-AED5-8CE8A2EE1D86}" type="datetime1">
              <a:rPr lang="it-IT" smtClean="0"/>
              <a:t>26/01/2023</a:t>
            </a:fld>
            <a:endParaRPr lang="it-IT"/>
          </a:p>
        </p:txBody>
      </p:sp>
      <p:sp>
        <p:nvSpPr>
          <p:cNvPr id="5" name="Footer Placeholder 3"/>
          <p:cNvSpPr>
            <a:spLocks noGrp="1"/>
          </p:cNvSpPr>
          <p:nvPr>
            <p:ph type="ftr" sz="quarter" idx="11"/>
          </p:nvPr>
        </p:nvSpPr>
        <p:spPr/>
        <p:txBody>
          <a:bodyPr/>
          <a:lstStyle/>
          <a:p>
            <a:r>
              <a:rPr lang="it-IT"/>
              <a:t>Università popolare A. Gramsci – Moneta, crisi e guerre valutarie (1)</a:t>
            </a:r>
          </a:p>
        </p:txBody>
      </p:sp>
      <p:sp>
        <p:nvSpPr>
          <p:cNvPr id="6" name="Slide Number Placeholder 4"/>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17427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F02A9B-DEA6-4CFD-913A-3F7191362DD1}" type="datetime1">
              <a:rPr lang="it-IT" smtClean="0"/>
              <a:t>26/01/2023</a:t>
            </a:fld>
            <a:endParaRPr lang="it-IT"/>
          </a:p>
        </p:txBody>
      </p:sp>
      <p:sp>
        <p:nvSpPr>
          <p:cNvPr id="5" name="Footer Placeholder 2"/>
          <p:cNvSpPr>
            <a:spLocks noGrp="1"/>
          </p:cNvSpPr>
          <p:nvPr>
            <p:ph type="ftr" sz="quarter" idx="11"/>
          </p:nvPr>
        </p:nvSpPr>
        <p:spPr/>
        <p:txBody>
          <a:bodyPr/>
          <a:lstStyle/>
          <a:p>
            <a:r>
              <a:rPr lang="it-IT"/>
              <a:t>Università popolare A. Gramsci – Moneta, crisi e guerre valutarie (1)</a:t>
            </a:r>
          </a:p>
        </p:txBody>
      </p:sp>
      <p:sp>
        <p:nvSpPr>
          <p:cNvPr id="6" name="Slide Number Placeholder 3"/>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89563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20862CC0-1761-4C70-8454-36D91DF9807E}" type="datetime1">
              <a:rPr lang="it-IT" smtClean="0"/>
              <a:t>26/01/2023</a:t>
            </a:fld>
            <a:endParaRPr lang="it-IT"/>
          </a:p>
        </p:txBody>
      </p:sp>
      <p:sp>
        <p:nvSpPr>
          <p:cNvPr id="5" name="Footer Placeholder 5"/>
          <p:cNvSpPr>
            <a:spLocks noGrp="1"/>
          </p:cNvSpPr>
          <p:nvPr>
            <p:ph type="ftr" sz="quarter" idx="11"/>
          </p:nvPr>
        </p:nvSpPr>
        <p:spPr/>
        <p:txBody>
          <a:bodyPr/>
          <a:lstStyle/>
          <a:p>
            <a:r>
              <a:rPr lang="it-IT"/>
              <a:t>Università popolare A. Gramsci – Moneta, crisi e guerre valutarie (1)</a:t>
            </a:r>
          </a:p>
        </p:txBody>
      </p:sp>
      <p:sp>
        <p:nvSpPr>
          <p:cNvPr id="6"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42296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632E9F7-9028-4CD3-BDCA-B5DA2A6076BE}" type="datetime1">
              <a:rPr lang="it-IT" smtClean="0"/>
              <a:t>26/01/2023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0179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A55732-690F-4532-BBE9-F29996FBEFCF}" type="datetime1">
              <a:rPr lang="it-IT" smtClean="0"/>
              <a:t>26/01/2023</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it-IT"/>
              <a:t>Università popolare A. Gramsci – Moneta, crisi e guerre valutarie (1)</a:t>
            </a: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4FF78E9-1CA5-4CBE-99B9-886A25C4CEDD}" type="slidenum">
              <a:rPr lang="it-IT" smtClean="0"/>
              <a:t>‹N›</a:t>
            </a:fld>
            <a:endParaRPr lang="it-IT"/>
          </a:p>
        </p:txBody>
      </p:sp>
    </p:spTree>
    <p:extLst>
      <p:ext uri="{BB962C8B-B14F-4D97-AF65-F5344CB8AC3E}">
        <p14:creationId xmlns:p14="http://schemas.microsoft.com/office/powerpoint/2010/main" val="2876808504"/>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hf hdr="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video" Target="https://www.youtube.com/embed/cpbbuaIA3Ds?start=20&amp;feature=oembed" TargetMode="Externa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3719304" y="390182"/>
            <a:ext cx="4262485" cy="3284924"/>
          </a:xfrm>
        </p:spPr>
        <p:txBody>
          <a:bodyPr>
            <a:normAutofit fontScale="90000"/>
          </a:bodyPr>
          <a:lstStyle/>
          <a:p>
            <a:r>
              <a:rPr lang="it-IT" sz="5600"/>
              <a:t>Moneta, crisi e guerre valutarie </a:t>
            </a:r>
            <a:br>
              <a:rPr lang="it-IT" sz="5600"/>
            </a:br>
            <a:endParaRPr lang="it-IT" sz="5600" dirty="0"/>
          </a:p>
        </p:txBody>
      </p:sp>
      <p:sp>
        <p:nvSpPr>
          <p:cNvPr id="3" name="Sottotitolo 2"/>
          <p:cNvSpPr>
            <a:spLocks noGrp="1"/>
          </p:cNvSpPr>
          <p:nvPr>
            <p:ph type="subTitle" idx="1"/>
          </p:nvPr>
        </p:nvSpPr>
        <p:spPr>
          <a:xfrm rot="21420000">
            <a:off x="3778875" y="2895365"/>
            <a:ext cx="4865175" cy="1385976"/>
          </a:xfrm>
        </p:spPr>
        <p:txBody>
          <a:bodyPr>
            <a:normAutofit/>
          </a:bodyPr>
          <a:lstStyle/>
          <a:p>
            <a:pPr>
              <a:lnSpc>
                <a:spcPct val="110000"/>
              </a:lnSpc>
            </a:pPr>
            <a:r>
              <a:rPr lang="it-IT" sz="1200"/>
              <a:t>L’origine del denaro è nello scambio di prodotti. Gli scambi internazionali hanno sviluppato il «commercio con la merce-denaro». Di qui  l’attività del cambio come uno dei fondamenti originari del moderno commercio. Denaro come </a:t>
            </a:r>
            <a:r>
              <a:rPr lang="it-IT" sz="1200" i="1"/>
              <a:t>moneta</a:t>
            </a:r>
            <a:r>
              <a:rPr lang="it-IT" sz="1200"/>
              <a:t> nazionale e </a:t>
            </a:r>
            <a:r>
              <a:rPr lang="it-IT" sz="1200" i="1"/>
              <a:t>denaro</a:t>
            </a:r>
            <a:r>
              <a:rPr lang="it-IT" sz="1200"/>
              <a:t> mondiale, </a:t>
            </a:r>
            <a:r>
              <a:rPr lang="it-IT" sz="1200" i="1"/>
              <a:t>lavoro sociale</a:t>
            </a:r>
            <a:r>
              <a:rPr lang="it-IT" sz="1200"/>
              <a:t>.</a:t>
            </a:r>
            <a:endParaRPr lang="it-IT" sz="1200" dirty="0"/>
          </a:p>
        </p:txBody>
      </p:sp>
      <p:sp>
        <p:nvSpPr>
          <p:cNvPr id="7" name="Segnaposto data 6">
            <a:extLst>
              <a:ext uri="{FF2B5EF4-FFF2-40B4-BE49-F238E27FC236}">
                <a16:creationId xmlns:a16="http://schemas.microsoft.com/office/drawing/2014/main" id="{0D9E5309-DAFD-F4E1-7285-4F4C6218EE6F}"/>
              </a:ext>
            </a:extLst>
          </p:cNvPr>
          <p:cNvSpPr>
            <a:spLocks noGrp="1"/>
          </p:cNvSpPr>
          <p:nvPr>
            <p:ph type="dt" sz="half" idx="10"/>
          </p:nvPr>
        </p:nvSpPr>
        <p:spPr/>
        <p:txBody>
          <a:bodyPr/>
          <a:lstStyle/>
          <a:p>
            <a:fld id="{5B7799ED-3315-43A8-A331-CDAD1CE96F06}" type="datetime1">
              <a:rPr lang="it-IT" smtClean="0"/>
              <a:t>26/01/2023</a:t>
            </a:fld>
            <a:endParaRPr lang="it-IT"/>
          </a:p>
        </p:txBody>
      </p:sp>
      <p:sp>
        <p:nvSpPr>
          <p:cNvPr id="5" name="Segnaposto piè di pagina 4"/>
          <p:cNvSpPr>
            <a:spLocks noGrp="1"/>
          </p:cNvSpPr>
          <p:nvPr>
            <p:ph type="ftr" sz="quarter" idx="11"/>
          </p:nvPr>
        </p:nvSpPr>
        <p:spPr>
          <a:xfrm rot="21420000">
            <a:off x="194782" y="4738541"/>
            <a:ext cx="8498918" cy="1584995"/>
          </a:xfrm>
        </p:spPr>
        <p:txBody>
          <a:bodyPr>
            <a:normAutofit/>
          </a:bodyPr>
          <a:lstStyle/>
          <a:p>
            <a:pPr algn="ctr"/>
            <a:r>
              <a:rPr lang="it-IT" sz="3900" dirty="0"/>
              <a:t>Università popolare A. Gramsci </a:t>
            </a:r>
            <a:r>
              <a:rPr lang="it-IT" sz="2600" i="1" dirty="0"/>
              <a:t>francesco.schettino@gmail.com</a:t>
            </a:r>
          </a:p>
        </p:txBody>
      </p:sp>
      <p:sp>
        <p:nvSpPr>
          <p:cNvPr id="6" name="Segnaposto numero diapositiva 5"/>
          <p:cNvSpPr>
            <a:spLocks noGrp="1"/>
          </p:cNvSpPr>
          <p:nvPr>
            <p:ph type="sldNum" sz="quarter" idx="12"/>
          </p:nvPr>
        </p:nvSpPr>
        <p:spPr>
          <a:xfrm rot="21420000">
            <a:off x="7725367" y="5144982"/>
            <a:ext cx="680390" cy="498470"/>
          </a:xfrm>
        </p:spPr>
        <p:txBody>
          <a:bodyPr>
            <a:normAutofit lnSpcReduction="10000"/>
          </a:bodyPr>
          <a:lstStyle/>
          <a:p>
            <a:pPr algn="r">
              <a:spcAft>
                <a:spcPts val="600"/>
              </a:spcAft>
            </a:pPr>
            <a:fld id="{24FF78E9-1CA5-4CBE-99B9-886A25C4CEDD}" type="slidenum">
              <a:rPr lang="it-IT" smtClean="0">
                <a:solidFill>
                  <a:schemeClr val="bg1"/>
                </a:solidFill>
              </a:rPr>
              <a:pPr algn="r">
                <a:spcAft>
                  <a:spcPts val="600"/>
                </a:spcAft>
              </a:pPr>
              <a:t>1</a:t>
            </a:fld>
            <a:endParaRPr lang="it-IT" dirty="0">
              <a:solidFill>
                <a:schemeClr val="bg1"/>
              </a:solidFill>
            </a:endParaRPr>
          </a:p>
        </p:txBody>
      </p:sp>
      <p:pic>
        <p:nvPicPr>
          <p:cNvPr id="14" name="Picture 7">
            <a:extLst>
              <a:ext uri="{FF2B5EF4-FFF2-40B4-BE49-F238E27FC236}">
                <a16:creationId xmlns:a16="http://schemas.microsoft.com/office/drawing/2014/main" id="{0C86F55D-2160-B373-6CF0-1F76FC81EE56}"/>
              </a:ext>
            </a:extLst>
          </p:cNvPr>
          <p:cNvPicPr>
            <a:picLocks noChangeAspect="1"/>
          </p:cNvPicPr>
          <p:nvPr/>
        </p:nvPicPr>
        <p:blipFill rotWithShape="1">
          <a:blip r:embed="rId6"/>
          <a:srcRect l="24102" r="26484" b="1"/>
          <a:stretch/>
        </p:blipFill>
        <p:spPr>
          <a:xfrm rot="21420000">
            <a:off x="-88939" y="237518"/>
            <a:ext cx="3474957" cy="4518254"/>
          </a:xfrm>
          <a:custGeom>
            <a:avLst/>
            <a:gdLst/>
            <a:ahLst/>
            <a:cxnLst/>
            <a:rect l="l" t="t" r="r" b="b"/>
            <a:pathLst>
              <a:path w="4633277" h="4410442">
                <a:moveTo>
                  <a:pt x="4633277" y="0"/>
                </a:moveTo>
                <a:lnTo>
                  <a:pt x="4633277" y="4410442"/>
                </a:lnTo>
                <a:lnTo>
                  <a:pt x="0" y="4410442"/>
                </a:lnTo>
                <a:lnTo>
                  <a:pt x="231142" y="0"/>
                </a:lnTo>
                <a:close/>
              </a:path>
            </a:pathLst>
          </a:custGeom>
        </p:spPr>
      </p:pic>
      <p:pic>
        <p:nvPicPr>
          <p:cNvPr id="9" name="Elementi multimediali online 8" title="Money - Pink Floyd HD (Studio Version)">
            <a:hlinkClick r:id="" action="ppaction://media"/>
            <a:extLst>
              <a:ext uri="{FF2B5EF4-FFF2-40B4-BE49-F238E27FC236}">
                <a16:creationId xmlns:a16="http://schemas.microsoft.com/office/drawing/2014/main" id="{4860344F-A0A6-D84F-8B2D-E977D381F17F}"/>
              </a:ext>
            </a:extLst>
          </p:cNvPr>
          <p:cNvPicPr>
            <a:picLocks noRot="1" noChangeAspect="1"/>
          </p:cNvPicPr>
          <p:nvPr>
            <a:videoFile r:link="rId2"/>
          </p:nvPr>
        </p:nvPicPr>
        <p:blipFill>
          <a:blip r:embed="rId7"/>
          <a:stretch>
            <a:fillRect/>
          </a:stretch>
        </p:blipFill>
        <p:spPr>
          <a:xfrm>
            <a:off x="484108" y="2870803"/>
            <a:ext cx="2540000" cy="1435100"/>
          </a:xfrm>
          <a:prstGeom prst="rect">
            <a:avLst/>
          </a:prstGeom>
        </p:spPr>
      </p:pic>
    </p:spTree>
    <p:custDataLst>
      <p:tags r:id="rId1"/>
    </p:custDataLst>
    <p:extLst>
      <p:ext uri="{BB962C8B-B14F-4D97-AF65-F5344CB8AC3E}">
        <p14:creationId xmlns:p14="http://schemas.microsoft.com/office/powerpoint/2010/main" val="3791102183"/>
      </p:ext>
    </p:extLst>
  </p:cSld>
  <p:clrMapOvr>
    <a:masterClrMapping/>
  </p:clrMapOvr>
  <mc:AlternateContent xmlns:mc="http://schemas.openxmlformats.org/markup-compatibility/2006">
    <mc:Choice xmlns:p14="http://schemas.microsoft.com/office/powerpoint/2010/main" Requires="p14">
      <p:transition spd="slow" p14:dur="2000" advTm="1198"/>
    </mc:Choice>
    <mc:Fallback>
      <p:transition spd="slow" advTm="1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BDE1E1-A09B-2F39-C514-FE3F95957C05}"/>
              </a:ext>
            </a:extLst>
          </p:cNvPr>
          <p:cNvSpPr>
            <a:spLocks noGrp="1"/>
          </p:cNvSpPr>
          <p:nvPr>
            <p:ph type="title"/>
          </p:nvPr>
        </p:nvSpPr>
        <p:spPr/>
        <p:txBody>
          <a:bodyPr/>
          <a:lstStyle/>
          <a:p>
            <a:r>
              <a:rPr lang="it-IT" dirty="0"/>
              <a:t>Normativa BCE </a:t>
            </a:r>
          </a:p>
        </p:txBody>
      </p:sp>
      <p:sp>
        <p:nvSpPr>
          <p:cNvPr id="3" name="Segnaposto contenuto 2">
            <a:extLst>
              <a:ext uri="{FF2B5EF4-FFF2-40B4-BE49-F238E27FC236}">
                <a16:creationId xmlns:a16="http://schemas.microsoft.com/office/drawing/2014/main" id="{E3528D0C-72C7-AD0A-F6F7-01732CDA39BE}"/>
              </a:ext>
            </a:extLst>
          </p:cNvPr>
          <p:cNvSpPr>
            <a:spLocks noGrp="1"/>
          </p:cNvSpPr>
          <p:nvPr>
            <p:ph idx="1"/>
          </p:nvPr>
        </p:nvSpPr>
        <p:spPr>
          <a:xfrm>
            <a:off x="827700" y="1340769"/>
            <a:ext cx="6711654" cy="4907638"/>
          </a:xfrm>
        </p:spPr>
        <p:txBody>
          <a:bodyPr>
            <a:normAutofit fontScale="92500"/>
          </a:bodyPr>
          <a:lstStyle/>
          <a:p>
            <a:r>
              <a:rPr lang="it-IT" sz="1400" b="0" i="0" dirty="0">
                <a:effectLst/>
                <a:latin typeface="+mn-lt"/>
              </a:rPr>
              <a:t>La Banca centrale europea (BCE) è l'istituzione centrale dell'Unione economica e monetaria e dal 1</a:t>
            </a:r>
            <a:r>
              <a:rPr lang="it-IT" sz="1400" b="0" i="0" baseline="30000" dirty="0">
                <a:effectLst/>
                <a:latin typeface="+mn-lt"/>
              </a:rPr>
              <a:t>o</a:t>
            </a:r>
            <a:r>
              <a:rPr lang="it-IT" sz="1400" b="0" i="0" dirty="0">
                <a:effectLst/>
                <a:latin typeface="+mn-lt"/>
              </a:rPr>
              <a:t> gennaio 1999 è responsabile della politica monetaria della zona euro. La BCE e le banche centrali nazionali di tutti gli Stati membri dell'Unione costituiscono il Sistema europeo di banche centrali. L'obiettivo principale del Sistema europeo di banche centrali è il mantenimento della stabilità dei prezzi. Dal 4 novembre 2014 la BCE è competente a svolgere compiti specifici in merito alla vigilanza prudenziale degli enti creditizi nel quadro del meccanismo di vigilanza unico. In quanto autorità di vigilanza bancaria la BCE svolge altresì un ruolo consultivo nella valutazione dei piani di risoluzione degli enti creditizi.</a:t>
            </a:r>
          </a:p>
          <a:p>
            <a:pPr algn="l"/>
            <a:r>
              <a:rPr lang="it-IT" sz="1200" b="1" i="0" dirty="0">
                <a:effectLst/>
                <a:latin typeface="+mn-lt"/>
              </a:rPr>
              <a:t>2.</a:t>
            </a:r>
            <a:r>
              <a:rPr lang="it-IT" sz="1200" b="0" i="0" dirty="0">
                <a:effectLst/>
                <a:latin typeface="+mn-lt"/>
              </a:rPr>
              <a:t> Obiettivi e compiti</a:t>
            </a:r>
          </a:p>
          <a:p>
            <a:pPr marL="0" indent="0" algn="l">
              <a:buNone/>
            </a:pPr>
            <a:r>
              <a:rPr lang="it-IT" sz="1200" b="0" i="0" dirty="0">
                <a:effectLst/>
                <a:latin typeface="+mn-lt"/>
              </a:rPr>
              <a:t>Conformemente all'articolo 127, paragrafo 1, TFUE l'obiettivo principale del SEBC è il </a:t>
            </a:r>
            <a:r>
              <a:rPr lang="it-IT" sz="1200" b="1" i="0" dirty="0">
                <a:effectLst/>
                <a:latin typeface="+mn-lt"/>
              </a:rPr>
              <a:t>mantenimento della stabilità dei prezzi</a:t>
            </a:r>
            <a:r>
              <a:rPr lang="it-IT" sz="1200" b="0" i="0" dirty="0">
                <a:effectLst/>
                <a:latin typeface="+mn-lt"/>
              </a:rPr>
              <a:t>. (…). Il SEBC agisce in conformità del principio di un'economia di mercato aperta e in libera concorrenza e conformemente ai principi stabiliti all'articolo 119 TFUE. I compiti fondamentali svolti dal SEBC sono i seguenti: definire e attuare la politica monetaria dell'Unione; svolgere le operazioni sui cambi in linea con le disposizioni dell'articolo 219 TFUE; detenere e gestire le riserve ufficiali in valuta estera degli Stati membri; promuovere il regolare funzionamento dei sistemi di pagamento.</a:t>
            </a:r>
          </a:p>
          <a:p>
            <a:pPr algn="l"/>
            <a:r>
              <a:rPr lang="it-IT" sz="1200" b="1" i="0" dirty="0">
                <a:effectLst/>
                <a:latin typeface="+mn-lt"/>
              </a:rPr>
              <a:t>3.</a:t>
            </a:r>
            <a:r>
              <a:rPr lang="it-IT" sz="1200" b="0" i="0" dirty="0">
                <a:effectLst/>
                <a:latin typeface="+mn-lt"/>
              </a:rPr>
              <a:t> Poteri e strumenti</a:t>
            </a:r>
          </a:p>
          <a:p>
            <a:pPr marL="0" indent="0" algn="l">
              <a:buNone/>
            </a:pPr>
            <a:r>
              <a:rPr lang="it-IT" sz="1200" b="0" i="0" dirty="0">
                <a:effectLst/>
                <a:latin typeface="+mn-lt"/>
              </a:rPr>
              <a:t>La BCE ha il diritto esclusivo di autorizzare l'emissione di banconote in euro. Gli Stati membri possono coniare monete metalliche in euro con l'approvazione della BCE per quanto riguarda il volume del conio (articolo 128 TFUE</a:t>
            </a:r>
            <a:r>
              <a:rPr lang="it-IT" sz="1200" dirty="0">
                <a:latin typeface="+mn-lt"/>
              </a:rPr>
              <a:t>). Tuttavia, l'articolo 123 TFUE vieta il finanziamento monetario e fissa i limiti per l'uso di strumenti di politica monetaria.</a:t>
            </a:r>
          </a:p>
          <a:p>
            <a:endParaRPr lang="it-IT" sz="1400" dirty="0">
              <a:latin typeface="+mn-lt"/>
            </a:endParaRPr>
          </a:p>
        </p:txBody>
      </p:sp>
      <p:sp>
        <p:nvSpPr>
          <p:cNvPr id="4" name="Segnaposto data 3">
            <a:extLst>
              <a:ext uri="{FF2B5EF4-FFF2-40B4-BE49-F238E27FC236}">
                <a16:creationId xmlns:a16="http://schemas.microsoft.com/office/drawing/2014/main" id="{25992B79-87EF-3FB6-87CF-4F3512B8F563}"/>
              </a:ext>
            </a:extLst>
          </p:cNvPr>
          <p:cNvSpPr>
            <a:spLocks noGrp="1"/>
          </p:cNvSpPr>
          <p:nvPr>
            <p:ph type="dt" sz="half" idx="10"/>
          </p:nvPr>
        </p:nvSpPr>
        <p:spPr/>
        <p:txBody>
          <a:bodyPr/>
          <a:lstStyle/>
          <a:p>
            <a:fld id="{7101AEE9-054F-4365-96DA-986DBB84C40F}" type="datetime1">
              <a:rPr lang="it-IT" smtClean="0"/>
              <a:t>26/01/2023</a:t>
            </a:fld>
            <a:endParaRPr lang="it-IT"/>
          </a:p>
        </p:txBody>
      </p:sp>
      <p:sp>
        <p:nvSpPr>
          <p:cNvPr id="5" name="Segnaposto piè di pagina 4">
            <a:extLst>
              <a:ext uri="{FF2B5EF4-FFF2-40B4-BE49-F238E27FC236}">
                <a16:creationId xmlns:a16="http://schemas.microsoft.com/office/drawing/2014/main" id="{544CBD2C-7BD6-E8FF-A714-DC96030F0459}"/>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1B10BF01-F0FD-53B9-5A27-7E23F81C1B83}"/>
              </a:ext>
            </a:extLst>
          </p:cNvPr>
          <p:cNvSpPr>
            <a:spLocks noGrp="1"/>
          </p:cNvSpPr>
          <p:nvPr>
            <p:ph type="sldNum" sz="quarter" idx="12"/>
          </p:nvPr>
        </p:nvSpPr>
        <p:spPr/>
        <p:txBody>
          <a:bodyPr/>
          <a:lstStyle/>
          <a:p>
            <a:fld id="{24FF78E9-1CA5-4CBE-99B9-886A25C4CEDD}" type="slidenum">
              <a:rPr lang="it-IT" smtClean="0"/>
              <a:t>10</a:t>
            </a:fld>
            <a:endParaRPr lang="it-IT"/>
          </a:p>
        </p:txBody>
      </p:sp>
      <p:pic>
        <p:nvPicPr>
          <p:cNvPr id="7" name="Elemento grafico 8">
            <a:extLst>
              <a:ext uri="{FF2B5EF4-FFF2-40B4-BE49-F238E27FC236}">
                <a16:creationId xmlns:a16="http://schemas.microsoft.com/office/drawing/2014/main" id="{21BA86AC-48A4-B700-1377-A32CE322A6C1}"/>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6858000" y="5572125"/>
            <a:ext cx="2286000" cy="1285875"/>
          </a:xfrm>
          <a:prstGeom prst="rect">
            <a:avLst/>
          </a:prstGeom>
        </p:spPr>
      </p:pic>
    </p:spTree>
    <p:extLst>
      <p:ext uri="{BB962C8B-B14F-4D97-AF65-F5344CB8AC3E}">
        <p14:creationId xmlns:p14="http://schemas.microsoft.com/office/powerpoint/2010/main" val="355465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4310BE-1669-05AA-8DFF-1DBC95338A40}"/>
              </a:ext>
            </a:extLst>
          </p:cNvPr>
          <p:cNvSpPr>
            <a:spLocks noGrp="1"/>
          </p:cNvSpPr>
          <p:nvPr>
            <p:ph type="title"/>
          </p:nvPr>
        </p:nvSpPr>
        <p:spPr>
          <a:xfrm>
            <a:off x="484710" y="452718"/>
            <a:ext cx="7055380" cy="888050"/>
          </a:xfrm>
        </p:spPr>
        <p:txBody>
          <a:bodyPr/>
          <a:lstStyle/>
          <a:p>
            <a:r>
              <a:rPr lang="it-IT" dirty="0"/>
              <a:t>Art 123 TFUE - BCE</a:t>
            </a:r>
          </a:p>
        </p:txBody>
      </p:sp>
      <p:sp>
        <p:nvSpPr>
          <p:cNvPr id="3" name="Segnaposto contenuto 2">
            <a:extLst>
              <a:ext uri="{FF2B5EF4-FFF2-40B4-BE49-F238E27FC236}">
                <a16:creationId xmlns:a16="http://schemas.microsoft.com/office/drawing/2014/main" id="{BC79DCBD-6126-E26A-7A82-C0C3744DEA15}"/>
              </a:ext>
            </a:extLst>
          </p:cNvPr>
          <p:cNvSpPr>
            <a:spLocks noGrp="1"/>
          </p:cNvSpPr>
          <p:nvPr>
            <p:ph idx="1"/>
          </p:nvPr>
        </p:nvSpPr>
        <p:spPr>
          <a:xfrm>
            <a:off x="683568" y="1268761"/>
            <a:ext cx="6855786" cy="4979646"/>
          </a:xfrm>
        </p:spPr>
        <p:txBody>
          <a:bodyPr>
            <a:normAutofit/>
          </a:bodyPr>
          <a:lstStyle/>
          <a:p>
            <a:pPr algn="ctr"/>
            <a:r>
              <a:rPr lang="it-IT" b="0" i="1" dirty="0">
                <a:effectLst/>
                <a:latin typeface="+mn-lt"/>
              </a:rPr>
              <a:t>Articolo 123</a:t>
            </a:r>
          </a:p>
          <a:p>
            <a:pPr algn="ctr"/>
            <a:r>
              <a:rPr lang="it-IT" b="1" i="1" dirty="0">
                <a:effectLst/>
                <a:latin typeface="+mn-lt"/>
              </a:rPr>
              <a:t>(ex articolo 101 del TCE)</a:t>
            </a:r>
            <a:endParaRPr lang="it-IT" b="1" i="0" dirty="0">
              <a:effectLst/>
              <a:latin typeface="+mn-lt"/>
            </a:endParaRPr>
          </a:p>
          <a:p>
            <a:pPr algn="just"/>
            <a:r>
              <a:rPr lang="it-IT" b="0" i="0" dirty="0">
                <a:effectLst/>
                <a:latin typeface="+mn-lt"/>
              </a:rPr>
              <a:t>1.   Sono vietati la concessione di scoperti di conto o qualsiasi altra forma di facilitazione creditizia, da parte della Banca centrale europea o da parte delle banche centrali degli Stati membri (in appresso denominate «banche centrali nazionali»), a istituzioni, organi od organismi dell'Unione, alle amministrazioni statali, agli enti regionali, locali o altri enti pubblici, ad altri organismi di diritto pubblico o a imprese pubbliche degli Stati membri, così </a:t>
            </a:r>
            <a:r>
              <a:rPr lang="it-IT" b="1" i="0" dirty="0">
                <a:effectLst/>
                <a:latin typeface="+mn-lt"/>
              </a:rPr>
              <a:t>come l'acquisto diretto presso di essi di titoli di debito da parte della Banca centrale europea o delle banche centrali nazionali.</a:t>
            </a:r>
          </a:p>
          <a:p>
            <a:endParaRPr lang="it-IT" dirty="0"/>
          </a:p>
        </p:txBody>
      </p:sp>
      <p:sp>
        <p:nvSpPr>
          <p:cNvPr id="4" name="Segnaposto data 3">
            <a:extLst>
              <a:ext uri="{FF2B5EF4-FFF2-40B4-BE49-F238E27FC236}">
                <a16:creationId xmlns:a16="http://schemas.microsoft.com/office/drawing/2014/main" id="{99FC894A-68F5-3041-D447-64BF3C9FA4BC}"/>
              </a:ext>
            </a:extLst>
          </p:cNvPr>
          <p:cNvSpPr>
            <a:spLocks noGrp="1"/>
          </p:cNvSpPr>
          <p:nvPr>
            <p:ph type="dt" sz="half" idx="10"/>
          </p:nvPr>
        </p:nvSpPr>
        <p:spPr/>
        <p:txBody>
          <a:bodyPr/>
          <a:lstStyle/>
          <a:p>
            <a:fld id="{7101AEE9-054F-4365-96DA-986DBB84C40F}" type="datetime1">
              <a:rPr lang="it-IT" smtClean="0"/>
              <a:t>26/01/2023</a:t>
            </a:fld>
            <a:endParaRPr lang="it-IT"/>
          </a:p>
        </p:txBody>
      </p:sp>
      <p:sp>
        <p:nvSpPr>
          <p:cNvPr id="5" name="Segnaposto piè di pagina 4">
            <a:extLst>
              <a:ext uri="{FF2B5EF4-FFF2-40B4-BE49-F238E27FC236}">
                <a16:creationId xmlns:a16="http://schemas.microsoft.com/office/drawing/2014/main" id="{FD1AB48E-EC55-7781-0C41-6590F0CB6A0C}"/>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13C80BD7-3341-F822-1FA4-798ADF9026EB}"/>
              </a:ext>
            </a:extLst>
          </p:cNvPr>
          <p:cNvSpPr>
            <a:spLocks noGrp="1"/>
          </p:cNvSpPr>
          <p:nvPr>
            <p:ph type="sldNum" sz="quarter" idx="12"/>
          </p:nvPr>
        </p:nvSpPr>
        <p:spPr/>
        <p:txBody>
          <a:bodyPr/>
          <a:lstStyle/>
          <a:p>
            <a:fld id="{24FF78E9-1CA5-4CBE-99B9-886A25C4CEDD}" type="slidenum">
              <a:rPr lang="it-IT" smtClean="0"/>
              <a:t>11</a:t>
            </a:fld>
            <a:endParaRPr lang="it-IT"/>
          </a:p>
        </p:txBody>
      </p:sp>
      <p:pic>
        <p:nvPicPr>
          <p:cNvPr id="7" name="Elemento grafico 8">
            <a:extLst>
              <a:ext uri="{FF2B5EF4-FFF2-40B4-BE49-F238E27FC236}">
                <a16:creationId xmlns:a16="http://schemas.microsoft.com/office/drawing/2014/main" id="{962D4B63-AB04-1C54-C9C6-8F54801042DC}"/>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6858000" y="5572125"/>
            <a:ext cx="2286000" cy="1285875"/>
          </a:xfrm>
          <a:prstGeom prst="rect">
            <a:avLst/>
          </a:prstGeom>
        </p:spPr>
      </p:pic>
    </p:spTree>
    <p:extLst>
      <p:ext uri="{BB962C8B-B14F-4D97-AF65-F5344CB8AC3E}">
        <p14:creationId xmlns:p14="http://schemas.microsoft.com/office/powerpoint/2010/main" val="411257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924ADD-6224-AF3B-8DC2-001902898E93}"/>
              </a:ext>
            </a:extLst>
          </p:cNvPr>
          <p:cNvSpPr>
            <a:spLocks noGrp="1"/>
          </p:cNvSpPr>
          <p:nvPr>
            <p:ph type="title"/>
          </p:nvPr>
        </p:nvSpPr>
        <p:spPr/>
        <p:txBody>
          <a:bodyPr/>
          <a:lstStyle/>
          <a:p>
            <a:r>
              <a:rPr lang="it-IT" dirty="0"/>
              <a:t>Ruolo della BCE – attacco valutario all’Euro (2010)</a:t>
            </a:r>
          </a:p>
        </p:txBody>
      </p:sp>
      <p:sp>
        <p:nvSpPr>
          <p:cNvPr id="3" name="Segnaposto contenuto 2">
            <a:extLst>
              <a:ext uri="{FF2B5EF4-FFF2-40B4-BE49-F238E27FC236}">
                <a16:creationId xmlns:a16="http://schemas.microsoft.com/office/drawing/2014/main" id="{CD88787F-8827-A83D-8F50-5B8111DDA4C5}"/>
              </a:ext>
            </a:extLst>
          </p:cNvPr>
          <p:cNvSpPr>
            <a:spLocks noGrp="1"/>
          </p:cNvSpPr>
          <p:nvPr>
            <p:ph idx="1"/>
          </p:nvPr>
        </p:nvSpPr>
        <p:spPr/>
        <p:txBody>
          <a:bodyPr/>
          <a:lstStyle/>
          <a:p>
            <a:r>
              <a:rPr lang="it-IT" dirty="0"/>
              <a:t>Set. 2008, rinuncia al salvataggio Lehman Bros.</a:t>
            </a:r>
          </a:p>
          <a:p>
            <a:r>
              <a:rPr lang="it-IT" dirty="0"/>
              <a:t>Feb. 2010 – </a:t>
            </a:r>
            <a:r>
              <a:rPr lang="it-IT" i="1" dirty="0"/>
              <a:t>Idea </a:t>
            </a:r>
            <a:r>
              <a:rPr lang="it-IT" i="1" dirty="0" err="1"/>
              <a:t>Dinner</a:t>
            </a:r>
            <a:r>
              <a:rPr lang="it-IT" i="1" dirty="0"/>
              <a:t> </a:t>
            </a:r>
            <a:r>
              <a:rPr lang="it-IT" dirty="0"/>
              <a:t>attacco speculativo al debito pubblico europeo </a:t>
            </a:r>
            <a:r>
              <a:rPr lang="it-IT" dirty="0">
                <a:sym typeface="Wingdings" pitchFamily="2" charset="2"/>
              </a:rPr>
              <a:t> </a:t>
            </a:r>
            <a:r>
              <a:rPr lang="it-IT" i="1" dirty="0" err="1">
                <a:sym typeface="Wingdings" pitchFamily="2" charset="2"/>
              </a:rPr>
              <a:t>piigs</a:t>
            </a:r>
            <a:endParaRPr lang="it-IT" i="1" dirty="0">
              <a:sym typeface="Wingdings" pitchFamily="2" charset="2"/>
            </a:endParaRPr>
          </a:p>
          <a:p>
            <a:r>
              <a:rPr lang="it-IT" dirty="0">
                <a:sym typeface="Wingdings" pitchFamily="2" charset="2"/>
              </a:rPr>
              <a:t>Cosiddetta «crisi del debito» 2011  «Spread» e disoccupazione arrivano alle stelle</a:t>
            </a:r>
          </a:p>
          <a:p>
            <a:r>
              <a:rPr lang="it-IT" dirty="0">
                <a:sym typeface="Wingdings" pitchFamily="2" charset="2"/>
              </a:rPr>
              <a:t>Quantitative </a:t>
            </a:r>
            <a:r>
              <a:rPr lang="it-IT" dirty="0" err="1">
                <a:sym typeface="Wingdings" pitchFamily="2" charset="2"/>
              </a:rPr>
              <a:t>easing</a:t>
            </a:r>
            <a:r>
              <a:rPr lang="it-IT" dirty="0">
                <a:sym typeface="Wingdings" pitchFamily="2" charset="2"/>
              </a:rPr>
              <a:t> </a:t>
            </a:r>
            <a:r>
              <a:rPr lang="it-IT" i="1" dirty="0" err="1">
                <a:sym typeface="Wingdings" pitchFamily="2" charset="2"/>
              </a:rPr>
              <a:t>federal</a:t>
            </a:r>
            <a:r>
              <a:rPr lang="it-IT" i="1" dirty="0">
                <a:sym typeface="Wingdings" pitchFamily="2" charset="2"/>
              </a:rPr>
              <a:t> </a:t>
            </a:r>
            <a:r>
              <a:rPr lang="it-IT" i="1" dirty="0" err="1">
                <a:sym typeface="Wingdings" pitchFamily="2" charset="2"/>
              </a:rPr>
              <a:t>reserve</a:t>
            </a:r>
            <a:r>
              <a:rPr lang="it-IT" i="1" dirty="0">
                <a:sym typeface="Wingdings" pitchFamily="2" charset="2"/>
              </a:rPr>
              <a:t> </a:t>
            </a:r>
            <a:r>
              <a:rPr lang="it-IT" dirty="0">
                <a:sym typeface="Wingdings" pitchFamily="2" charset="2"/>
              </a:rPr>
              <a:t> dal 2009 al 2016 migliaia di </a:t>
            </a:r>
            <a:r>
              <a:rPr lang="it-IT" dirty="0" err="1">
                <a:sym typeface="Wingdings" pitchFamily="2" charset="2"/>
              </a:rPr>
              <a:t>mrd</a:t>
            </a:r>
            <a:r>
              <a:rPr lang="it-IT" dirty="0">
                <a:sym typeface="Wingdings" pitchFamily="2" charset="2"/>
              </a:rPr>
              <a:t> $ contro «</a:t>
            </a:r>
            <a:r>
              <a:rPr lang="it-IT" i="1" dirty="0">
                <a:sym typeface="Wingdings" pitchFamily="2" charset="2"/>
              </a:rPr>
              <a:t>credit crunch</a:t>
            </a:r>
            <a:r>
              <a:rPr lang="it-IT" dirty="0">
                <a:sym typeface="Wingdings" pitchFamily="2" charset="2"/>
              </a:rPr>
              <a:t>»</a:t>
            </a:r>
          </a:p>
          <a:p>
            <a:r>
              <a:rPr lang="it-IT" dirty="0"/>
              <a:t>Il sostegno della </a:t>
            </a:r>
            <a:r>
              <a:rPr lang="it-IT" i="1" dirty="0"/>
              <a:t>FED</a:t>
            </a:r>
            <a:r>
              <a:rPr lang="it-IT" dirty="0"/>
              <a:t> è imponente: Il debito del bilancio federale è passato da 10.720 </a:t>
            </a:r>
            <a:r>
              <a:rPr lang="it-IT" dirty="0" err="1"/>
              <a:t>mrd</a:t>
            </a:r>
            <a:r>
              <a:rPr lang="it-IT" dirty="0"/>
              <a:t> di dollari nel 2008 a 19.042 nel 2015 dal 72% al 105% del PIL degli Stati Uniti</a:t>
            </a:r>
          </a:p>
          <a:p>
            <a:endParaRPr lang="it-IT" dirty="0"/>
          </a:p>
        </p:txBody>
      </p:sp>
      <p:sp>
        <p:nvSpPr>
          <p:cNvPr id="4" name="Segnaposto data 3">
            <a:extLst>
              <a:ext uri="{FF2B5EF4-FFF2-40B4-BE49-F238E27FC236}">
                <a16:creationId xmlns:a16="http://schemas.microsoft.com/office/drawing/2014/main" id="{DD7B9764-FAA5-D0E9-40F5-84A6283A896D}"/>
              </a:ext>
            </a:extLst>
          </p:cNvPr>
          <p:cNvSpPr>
            <a:spLocks noGrp="1"/>
          </p:cNvSpPr>
          <p:nvPr>
            <p:ph type="dt" sz="half" idx="10"/>
          </p:nvPr>
        </p:nvSpPr>
        <p:spPr/>
        <p:txBody>
          <a:bodyPr/>
          <a:lstStyle/>
          <a:p>
            <a:fld id="{7101AEE9-054F-4365-96DA-986DBB84C40F}" type="datetime1">
              <a:rPr lang="it-IT" smtClean="0"/>
              <a:t>26/01/2023</a:t>
            </a:fld>
            <a:endParaRPr lang="it-IT"/>
          </a:p>
        </p:txBody>
      </p:sp>
      <p:sp>
        <p:nvSpPr>
          <p:cNvPr id="5" name="Segnaposto piè di pagina 4">
            <a:extLst>
              <a:ext uri="{FF2B5EF4-FFF2-40B4-BE49-F238E27FC236}">
                <a16:creationId xmlns:a16="http://schemas.microsoft.com/office/drawing/2014/main" id="{E9F489A0-E454-0B1C-0B57-19E132DD6232}"/>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105949B0-64F1-C452-39FC-59AA3F3C8EA5}"/>
              </a:ext>
            </a:extLst>
          </p:cNvPr>
          <p:cNvSpPr>
            <a:spLocks noGrp="1"/>
          </p:cNvSpPr>
          <p:nvPr>
            <p:ph type="sldNum" sz="quarter" idx="12"/>
          </p:nvPr>
        </p:nvSpPr>
        <p:spPr/>
        <p:txBody>
          <a:bodyPr/>
          <a:lstStyle/>
          <a:p>
            <a:fld id="{24FF78E9-1CA5-4CBE-99B9-886A25C4CEDD}" type="slidenum">
              <a:rPr lang="it-IT" smtClean="0"/>
              <a:t>12</a:t>
            </a:fld>
            <a:endParaRPr lang="it-IT"/>
          </a:p>
        </p:txBody>
      </p:sp>
      <p:pic>
        <p:nvPicPr>
          <p:cNvPr id="7" name="Elemento grafico 8">
            <a:extLst>
              <a:ext uri="{FF2B5EF4-FFF2-40B4-BE49-F238E27FC236}">
                <a16:creationId xmlns:a16="http://schemas.microsoft.com/office/drawing/2014/main" id="{BFADF83C-E68D-0C95-E7EA-25B2DF7D4291}"/>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6858000" y="5572125"/>
            <a:ext cx="2286000" cy="1285875"/>
          </a:xfrm>
          <a:prstGeom prst="rect">
            <a:avLst/>
          </a:prstGeom>
        </p:spPr>
      </p:pic>
    </p:spTree>
    <p:extLst>
      <p:ext uri="{BB962C8B-B14F-4D97-AF65-F5344CB8AC3E}">
        <p14:creationId xmlns:p14="http://schemas.microsoft.com/office/powerpoint/2010/main" val="2753881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0C74A3-AFF7-74BF-BDDF-B44528319747}"/>
              </a:ext>
            </a:extLst>
          </p:cNvPr>
          <p:cNvSpPr>
            <a:spLocks noGrp="1"/>
          </p:cNvSpPr>
          <p:nvPr>
            <p:ph type="title"/>
          </p:nvPr>
        </p:nvSpPr>
        <p:spPr/>
        <p:txBody>
          <a:bodyPr/>
          <a:lstStyle/>
          <a:p>
            <a:r>
              <a:rPr lang="it-IT" dirty="0"/>
              <a:t>Conflittualità Euro-Dollaro </a:t>
            </a:r>
          </a:p>
        </p:txBody>
      </p:sp>
      <p:sp>
        <p:nvSpPr>
          <p:cNvPr id="3" name="Segnaposto contenuto 2">
            <a:extLst>
              <a:ext uri="{FF2B5EF4-FFF2-40B4-BE49-F238E27FC236}">
                <a16:creationId xmlns:a16="http://schemas.microsoft.com/office/drawing/2014/main" id="{8F504E69-ED55-56DE-B876-9D78F7972F91}"/>
              </a:ext>
            </a:extLst>
          </p:cNvPr>
          <p:cNvSpPr>
            <a:spLocks noGrp="1"/>
          </p:cNvSpPr>
          <p:nvPr>
            <p:ph idx="1"/>
          </p:nvPr>
        </p:nvSpPr>
        <p:spPr/>
        <p:txBody>
          <a:bodyPr/>
          <a:lstStyle/>
          <a:p>
            <a:r>
              <a:rPr lang="it-IT" sz="2000" dirty="0">
                <a:latin typeface="+mn-lt"/>
              </a:rPr>
              <a:t> Lettera Trichet (riforme) (2011)</a:t>
            </a:r>
          </a:p>
          <a:p>
            <a:r>
              <a:rPr lang="it-IT" sz="2000" dirty="0">
                <a:latin typeface="+mn-lt"/>
              </a:rPr>
              <a:t> Luglio 2012 – Bazooka della Bce</a:t>
            </a:r>
          </a:p>
          <a:p>
            <a:r>
              <a:rPr lang="it-IT" sz="2000" dirty="0">
                <a:latin typeface="+mn-lt"/>
              </a:rPr>
              <a:t> </a:t>
            </a:r>
            <a:r>
              <a:rPr lang="it-IT" sz="2000" i="1" dirty="0">
                <a:latin typeface="+mn-lt"/>
              </a:rPr>
              <a:t>Quantitative </a:t>
            </a:r>
            <a:r>
              <a:rPr lang="it-IT" sz="2000" i="1" dirty="0" err="1">
                <a:latin typeface="+mn-lt"/>
              </a:rPr>
              <a:t>easing</a:t>
            </a:r>
            <a:r>
              <a:rPr lang="it-IT" sz="2000" i="1" dirty="0">
                <a:latin typeface="+mn-lt"/>
              </a:rPr>
              <a:t> </a:t>
            </a:r>
            <a:r>
              <a:rPr lang="it-IT" sz="2000" dirty="0">
                <a:latin typeface="+mn-lt"/>
              </a:rPr>
              <a:t>europeo</a:t>
            </a:r>
          </a:p>
          <a:p>
            <a:r>
              <a:rPr lang="it-IT" sz="2000" dirty="0">
                <a:latin typeface="+mn-lt"/>
              </a:rPr>
              <a:t> Conflittualità tra Capitale euro/dollaro</a:t>
            </a:r>
          </a:p>
          <a:p>
            <a:r>
              <a:rPr lang="it-IT" sz="2000" dirty="0">
                <a:latin typeface="+mn-lt"/>
              </a:rPr>
              <a:t> TTIP e TPP</a:t>
            </a:r>
          </a:p>
          <a:p>
            <a:endParaRPr lang="it-IT" dirty="0"/>
          </a:p>
        </p:txBody>
      </p:sp>
      <p:sp>
        <p:nvSpPr>
          <p:cNvPr id="4" name="Segnaposto data 3">
            <a:extLst>
              <a:ext uri="{FF2B5EF4-FFF2-40B4-BE49-F238E27FC236}">
                <a16:creationId xmlns:a16="http://schemas.microsoft.com/office/drawing/2014/main" id="{8E48D7B6-FE9B-D90A-D2F6-BF4F5FB8FF0B}"/>
              </a:ext>
            </a:extLst>
          </p:cNvPr>
          <p:cNvSpPr>
            <a:spLocks noGrp="1"/>
          </p:cNvSpPr>
          <p:nvPr>
            <p:ph type="dt" sz="half" idx="10"/>
          </p:nvPr>
        </p:nvSpPr>
        <p:spPr/>
        <p:txBody>
          <a:bodyPr/>
          <a:lstStyle/>
          <a:p>
            <a:fld id="{7101AEE9-054F-4365-96DA-986DBB84C40F}" type="datetime1">
              <a:rPr lang="it-IT" smtClean="0"/>
              <a:t>26/01/2023</a:t>
            </a:fld>
            <a:endParaRPr lang="it-IT"/>
          </a:p>
        </p:txBody>
      </p:sp>
      <p:sp>
        <p:nvSpPr>
          <p:cNvPr id="5" name="Segnaposto piè di pagina 4">
            <a:extLst>
              <a:ext uri="{FF2B5EF4-FFF2-40B4-BE49-F238E27FC236}">
                <a16:creationId xmlns:a16="http://schemas.microsoft.com/office/drawing/2014/main" id="{CE5CC324-FEA0-47B1-B824-9F97FE3D1256}"/>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5AE11CB0-6413-EF96-D47E-80B7822795CF}"/>
              </a:ext>
            </a:extLst>
          </p:cNvPr>
          <p:cNvSpPr>
            <a:spLocks noGrp="1"/>
          </p:cNvSpPr>
          <p:nvPr>
            <p:ph type="sldNum" sz="quarter" idx="12"/>
          </p:nvPr>
        </p:nvSpPr>
        <p:spPr/>
        <p:txBody>
          <a:bodyPr/>
          <a:lstStyle/>
          <a:p>
            <a:fld id="{24FF78E9-1CA5-4CBE-99B9-886A25C4CEDD}" type="slidenum">
              <a:rPr lang="it-IT" smtClean="0"/>
              <a:t>13</a:t>
            </a:fld>
            <a:endParaRPr lang="it-IT"/>
          </a:p>
        </p:txBody>
      </p:sp>
      <p:pic>
        <p:nvPicPr>
          <p:cNvPr id="7" name="Elemento grafico 8">
            <a:extLst>
              <a:ext uri="{FF2B5EF4-FFF2-40B4-BE49-F238E27FC236}">
                <a16:creationId xmlns:a16="http://schemas.microsoft.com/office/drawing/2014/main" id="{D89AB09D-987C-EE1D-D346-4B33AB5ACD2C}"/>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6858000" y="5572125"/>
            <a:ext cx="2285999" cy="1285875"/>
          </a:xfrm>
          <a:prstGeom prst="rect">
            <a:avLst/>
          </a:prstGeom>
        </p:spPr>
      </p:pic>
    </p:spTree>
    <p:extLst>
      <p:ext uri="{BB962C8B-B14F-4D97-AF65-F5344CB8AC3E}">
        <p14:creationId xmlns:p14="http://schemas.microsoft.com/office/powerpoint/2010/main" val="427578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17C2588-3F09-7FD1-88B9-B1B82B3206B9}"/>
              </a:ext>
            </a:extLst>
          </p:cNvPr>
          <p:cNvSpPr>
            <a:spLocks noGrp="1"/>
          </p:cNvSpPr>
          <p:nvPr>
            <p:ph type="title"/>
          </p:nvPr>
        </p:nvSpPr>
        <p:spPr>
          <a:xfrm>
            <a:off x="724128" y="623571"/>
            <a:ext cx="7695743" cy="3523885"/>
          </a:xfrm>
        </p:spPr>
        <p:txBody>
          <a:bodyPr vert="horz" lIns="91440" tIns="45720" rIns="91440" bIns="45720" rtlCol="0" anchor="b">
            <a:normAutofit/>
          </a:bodyPr>
          <a:lstStyle/>
          <a:p>
            <a:pPr algn="ctr" defTabSz="457200"/>
            <a:r>
              <a:rPr lang="en-US" sz="6600" b="0" i="0" kern="1200" dirty="0">
                <a:solidFill>
                  <a:schemeClr val="tx2"/>
                </a:solidFill>
                <a:latin typeface="+mj-lt"/>
                <a:ea typeface="+mj-ea"/>
                <a:cs typeface="+mj-cs"/>
              </a:rPr>
              <a:t>La </a:t>
            </a:r>
            <a:r>
              <a:rPr lang="en-US" sz="6600" b="0" i="0" kern="1200" dirty="0" err="1">
                <a:solidFill>
                  <a:schemeClr val="tx2"/>
                </a:solidFill>
                <a:latin typeface="+mj-lt"/>
                <a:ea typeface="+mj-ea"/>
                <a:cs typeface="+mj-cs"/>
              </a:rPr>
              <a:t>moneta</a:t>
            </a:r>
            <a:r>
              <a:rPr lang="en-US" sz="6600" b="0" i="0" kern="1200" dirty="0">
                <a:solidFill>
                  <a:schemeClr val="tx2"/>
                </a:solidFill>
                <a:latin typeface="+mj-lt"/>
                <a:ea typeface="+mj-ea"/>
                <a:cs typeface="+mj-cs"/>
              </a:rPr>
              <a:t> </a:t>
            </a:r>
            <a:r>
              <a:rPr lang="en-US" sz="6600" b="0" i="0" kern="1200" dirty="0" err="1">
                <a:solidFill>
                  <a:schemeClr val="tx2"/>
                </a:solidFill>
                <a:latin typeface="+mj-lt"/>
                <a:ea typeface="+mj-ea"/>
                <a:cs typeface="+mj-cs"/>
              </a:rPr>
              <a:t>nelle</a:t>
            </a:r>
            <a:r>
              <a:rPr lang="en-US" sz="6600" b="0" i="0" kern="1200" dirty="0">
                <a:solidFill>
                  <a:schemeClr val="tx2"/>
                </a:solidFill>
                <a:latin typeface="+mj-lt"/>
                <a:ea typeface="+mj-ea"/>
                <a:cs typeface="+mj-cs"/>
              </a:rPr>
              <a:t> </a:t>
            </a:r>
            <a:r>
              <a:rPr lang="en-US" sz="6600" b="0" i="0" kern="1200" dirty="0" err="1">
                <a:solidFill>
                  <a:schemeClr val="tx2"/>
                </a:solidFill>
                <a:latin typeface="+mj-lt"/>
                <a:ea typeface="+mj-ea"/>
                <a:cs typeface="+mj-cs"/>
              </a:rPr>
              <a:t>teorie</a:t>
            </a:r>
            <a:r>
              <a:rPr lang="en-US" sz="6600" b="0" i="0" kern="1200" dirty="0">
                <a:solidFill>
                  <a:schemeClr val="tx2"/>
                </a:solidFill>
                <a:latin typeface="+mj-lt"/>
                <a:ea typeface="+mj-ea"/>
                <a:cs typeface="+mj-cs"/>
              </a:rPr>
              <a:t> </a:t>
            </a:r>
            <a:r>
              <a:rPr lang="en-US" sz="6600" b="0" i="1" kern="1200" dirty="0">
                <a:solidFill>
                  <a:schemeClr val="tx2"/>
                </a:solidFill>
                <a:latin typeface="+mj-lt"/>
                <a:ea typeface="+mj-ea"/>
                <a:cs typeface="+mj-cs"/>
              </a:rPr>
              <a:t>Mainstream</a:t>
            </a:r>
          </a:p>
        </p:txBody>
      </p:sp>
      <p:sp>
        <p:nvSpPr>
          <p:cNvPr id="5" name="Segnaposto piè di pagina 4">
            <a:extLst>
              <a:ext uri="{FF2B5EF4-FFF2-40B4-BE49-F238E27FC236}">
                <a16:creationId xmlns:a16="http://schemas.microsoft.com/office/drawing/2014/main" id="{9887AA33-0B08-71D6-4414-9CB804AAF699}"/>
              </a:ext>
            </a:extLst>
          </p:cNvPr>
          <p:cNvSpPr>
            <a:spLocks noGrp="1"/>
          </p:cNvSpPr>
          <p:nvPr>
            <p:ph type="ftr" sz="quarter" idx="11"/>
          </p:nvPr>
        </p:nvSpPr>
        <p:spPr>
          <a:xfrm>
            <a:off x="724129" y="6355080"/>
            <a:ext cx="3120411" cy="301752"/>
          </a:xfrm>
        </p:spPr>
        <p:txBody>
          <a:bodyPr vert="horz" lIns="91440" tIns="45720" rIns="91440" bIns="45720" rtlCol="0" anchor="ctr">
            <a:normAutofit/>
          </a:bodyPr>
          <a:lstStyle/>
          <a:p>
            <a:pPr>
              <a:lnSpc>
                <a:spcPct val="90000"/>
              </a:lnSpc>
              <a:spcAft>
                <a:spcPts val="600"/>
              </a:spcAft>
            </a:pPr>
            <a:r>
              <a:rPr lang="en-US" sz="700" b="0" i="0" kern="1200">
                <a:solidFill>
                  <a:schemeClr val="bg1">
                    <a:alpha val="60000"/>
                  </a:schemeClr>
                </a:solidFill>
                <a:latin typeface="+mn-lt"/>
                <a:ea typeface="+mn-ea"/>
                <a:cs typeface="+mn-cs"/>
              </a:rPr>
              <a:t>Università popolare A. Gramsci – Moneta, crisi e guerre valutarie (1)</a:t>
            </a:r>
          </a:p>
        </p:txBody>
      </p:sp>
      <p:sp>
        <p:nvSpPr>
          <p:cNvPr id="4" name="Segnaposto data 3">
            <a:extLst>
              <a:ext uri="{FF2B5EF4-FFF2-40B4-BE49-F238E27FC236}">
                <a16:creationId xmlns:a16="http://schemas.microsoft.com/office/drawing/2014/main" id="{8AB19F9A-7EBD-55FA-143B-6DB046B2260A}"/>
              </a:ext>
            </a:extLst>
          </p:cNvPr>
          <p:cNvSpPr>
            <a:spLocks noGrp="1"/>
          </p:cNvSpPr>
          <p:nvPr>
            <p:ph type="dt" sz="half" idx="10"/>
          </p:nvPr>
        </p:nvSpPr>
        <p:spPr>
          <a:xfrm>
            <a:off x="6776988" y="6355080"/>
            <a:ext cx="1440180" cy="301752"/>
          </a:xfrm>
        </p:spPr>
        <p:txBody>
          <a:bodyPr vert="horz" lIns="91440" tIns="45720" rIns="91440" bIns="45720" rtlCol="0" anchor="ctr">
            <a:normAutofit/>
          </a:bodyPr>
          <a:lstStyle/>
          <a:p>
            <a:pPr algn="r">
              <a:spcAft>
                <a:spcPts val="600"/>
              </a:spcAft>
            </a:pPr>
            <a:fld id="{7101AEE9-054F-4365-96DA-986DBB84C40F}" type="datetime1">
              <a:rPr lang="en-US" b="0" i="0" kern="1200">
                <a:solidFill>
                  <a:schemeClr val="bg1">
                    <a:alpha val="60000"/>
                  </a:schemeClr>
                </a:solidFill>
                <a:latin typeface="+mn-lt"/>
                <a:ea typeface="+mn-ea"/>
                <a:cs typeface="+mn-cs"/>
              </a:rPr>
              <a:pPr algn="r">
                <a:spcAft>
                  <a:spcPts val="600"/>
                </a:spcAft>
              </a:pPr>
              <a:t>1/26/2023</a:t>
            </a:fld>
            <a:endParaRPr lang="en-US" b="0" i="0" kern="1200">
              <a:solidFill>
                <a:schemeClr val="bg1">
                  <a:alpha val="60000"/>
                </a:schemeClr>
              </a:solidFill>
              <a:latin typeface="+mn-lt"/>
              <a:ea typeface="+mn-ea"/>
              <a:cs typeface="+mn-cs"/>
            </a:endParaRPr>
          </a:p>
        </p:txBody>
      </p:sp>
      <p:sp>
        <p:nvSpPr>
          <p:cNvPr id="6" name="Segnaposto numero diapositiva 5">
            <a:extLst>
              <a:ext uri="{FF2B5EF4-FFF2-40B4-BE49-F238E27FC236}">
                <a16:creationId xmlns:a16="http://schemas.microsoft.com/office/drawing/2014/main" id="{E4FD6CB4-7F40-7FD2-A8B3-0A7C6F14FE7A}"/>
              </a:ext>
            </a:extLst>
          </p:cNvPr>
          <p:cNvSpPr>
            <a:spLocks noGrp="1"/>
          </p:cNvSpPr>
          <p:nvPr>
            <p:ph type="sldNum" sz="quarter" idx="12"/>
          </p:nvPr>
        </p:nvSpPr>
        <p:spPr>
          <a:xfrm>
            <a:off x="8280384" y="6355080"/>
            <a:ext cx="628649" cy="301752"/>
          </a:xfrm>
        </p:spPr>
        <p:txBody>
          <a:bodyPr vert="horz" lIns="91440" tIns="45720" rIns="91440" bIns="45720" rtlCol="0" anchor="ctr">
            <a:normAutofit/>
          </a:bodyPr>
          <a:lstStyle/>
          <a:p>
            <a:pPr algn="l">
              <a:spcAft>
                <a:spcPts val="600"/>
              </a:spcAft>
            </a:pPr>
            <a:fld id="{24FF78E9-1CA5-4CBE-99B9-886A25C4CEDD}" type="slidenum">
              <a:rPr lang="en-US" sz="1200" b="0" i="0" kern="1200">
                <a:solidFill>
                  <a:schemeClr val="bg1">
                    <a:alpha val="60000"/>
                  </a:schemeClr>
                </a:solidFill>
                <a:latin typeface="+mn-lt"/>
                <a:ea typeface="+mn-ea"/>
                <a:cs typeface="+mn-cs"/>
              </a:rPr>
              <a:pPr algn="l">
                <a:spcAft>
                  <a:spcPts val="600"/>
                </a:spcAft>
              </a:pPr>
              <a:t>2</a:t>
            </a:fld>
            <a:endParaRPr lang="en-US" sz="1200" b="0" i="0" kern="1200">
              <a:solidFill>
                <a:schemeClr val="bg1">
                  <a:alpha val="60000"/>
                </a:schemeClr>
              </a:solidFill>
              <a:latin typeface="+mn-lt"/>
              <a:ea typeface="+mn-ea"/>
              <a:cs typeface="+mn-cs"/>
            </a:endParaRPr>
          </a:p>
        </p:txBody>
      </p:sp>
    </p:spTree>
    <p:extLst>
      <p:ext uri="{BB962C8B-B14F-4D97-AF65-F5344CB8AC3E}">
        <p14:creationId xmlns:p14="http://schemas.microsoft.com/office/powerpoint/2010/main" val="149584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888E17-C043-DC2D-2380-AD20EBDC7200}"/>
              </a:ext>
            </a:extLst>
          </p:cNvPr>
          <p:cNvSpPr>
            <a:spLocks noGrp="1"/>
          </p:cNvSpPr>
          <p:nvPr>
            <p:ph type="title"/>
          </p:nvPr>
        </p:nvSpPr>
        <p:spPr/>
        <p:txBody>
          <a:bodyPr/>
          <a:lstStyle/>
          <a:p>
            <a:pPr algn="ctr"/>
            <a:r>
              <a:rPr lang="it-IT" dirty="0"/>
              <a:t>Le funzioni della moneta</a:t>
            </a:r>
          </a:p>
        </p:txBody>
      </p:sp>
      <p:sp>
        <p:nvSpPr>
          <p:cNvPr id="3" name="Segnaposto contenuto 2">
            <a:extLst>
              <a:ext uri="{FF2B5EF4-FFF2-40B4-BE49-F238E27FC236}">
                <a16:creationId xmlns:a16="http://schemas.microsoft.com/office/drawing/2014/main" id="{9F39622F-AF68-977D-6C41-2DB6672D97AE}"/>
              </a:ext>
            </a:extLst>
          </p:cNvPr>
          <p:cNvSpPr>
            <a:spLocks noGrp="1"/>
          </p:cNvSpPr>
          <p:nvPr>
            <p:ph idx="1"/>
          </p:nvPr>
        </p:nvSpPr>
        <p:spPr>
          <a:xfrm>
            <a:off x="656572" y="1452771"/>
            <a:ext cx="6883517" cy="4496509"/>
          </a:xfrm>
        </p:spPr>
        <p:txBody>
          <a:bodyPr>
            <a:normAutofit fontScale="92500" lnSpcReduction="10000"/>
          </a:bodyPr>
          <a:lstStyle/>
          <a:p>
            <a:pPr eaLnBrk="1" hangingPunct="1"/>
            <a:r>
              <a:rPr lang="en-US" altLang="it-IT" sz="2900" dirty="0"/>
              <a:t>Mezzo di </a:t>
            </a:r>
            <a:r>
              <a:rPr lang="en-US" altLang="it-IT" sz="2900" dirty="0" err="1"/>
              <a:t>scambio</a:t>
            </a:r>
            <a:endParaRPr lang="en-US" altLang="it-IT" sz="2900" dirty="0"/>
          </a:p>
          <a:p>
            <a:pPr lvl="1" eaLnBrk="1" hangingPunct="1"/>
            <a:r>
              <a:rPr lang="en-US" altLang="it-IT" sz="2400" dirty="0" err="1"/>
              <a:t>Ciò</a:t>
            </a:r>
            <a:r>
              <a:rPr lang="en-US" altLang="it-IT" sz="2400" dirty="0"/>
              <a:t> </a:t>
            </a:r>
            <a:r>
              <a:rPr lang="en-US" altLang="it-IT" sz="2400" dirty="0" err="1"/>
              <a:t>che</a:t>
            </a:r>
            <a:r>
              <a:rPr lang="en-US" altLang="it-IT" sz="2400" dirty="0"/>
              <a:t> </a:t>
            </a:r>
            <a:r>
              <a:rPr lang="en-US" altLang="it-IT" sz="2400" b="1" dirty="0"/>
              <a:t>chi </a:t>
            </a:r>
            <a:r>
              <a:rPr lang="en-US" altLang="it-IT" sz="2400" b="1" dirty="0" err="1"/>
              <a:t>compera</a:t>
            </a:r>
            <a:r>
              <a:rPr lang="en-US" altLang="it-IT" sz="2400" b="1" dirty="0"/>
              <a:t> </a:t>
            </a:r>
            <a:r>
              <a:rPr lang="en-US" altLang="it-IT" sz="2400" b="1" dirty="0" err="1"/>
              <a:t>usa</a:t>
            </a:r>
            <a:r>
              <a:rPr lang="en-US" altLang="it-IT" sz="2400" b="1" dirty="0"/>
              <a:t> </a:t>
            </a:r>
            <a:r>
              <a:rPr lang="en-US" altLang="it-IT" sz="2400" dirty="0"/>
              <a:t>per </a:t>
            </a:r>
            <a:r>
              <a:rPr lang="en-US" altLang="it-IT" sz="2400" dirty="0" err="1"/>
              <a:t>ottenere</a:t>
            </a:r>
            <a:r>
              <a:rPr lang="en-US" altLang="it-IT" sz="2400" dirty="0"/>
              <a:t> in </a:t>
            </a:r>
            <a:r>
              <a:rPr lang="en-US" altLang="it-IT" sz="2400" dirty="0" err="1"/>
              <a:t>cambio</a:t>
            </a:r>
            <a:r>
              <a:rPr lang="en-US" altLang="it-IT" sz="2400" dirty="0"/>
              <a:t> </a:t>
            </a:r>
            <a:r>
              <a:rPr lang="en-US" altLang="it-IT" sz="2400" dirty="0" err="1"/>
              <a:t>beni</a:t>
            </a:r>
            <a:r>
              <a:rPr lang="en-US" altLang="it-IT" sz="2400" dirty="0"/>
              <a:t> e </a:t>
            </a:r>
            <a:r>
              <a:rPr lang="en-US" altLang="it-IT" sz="2400" dirty="0" err="1"/>
              <a:t>servizi</a:t>
            </a:r>
            <a:r>
              <a:rPr lang="en-US" altLang="it-IT" sz="2400" dirty="0"/>
              <a:t> e chi </a:t>
            </a:r>
            <a:r>
              <a:rPr lang="en-US" altLang="it-IT" sz="2400" dirty="0" err="1"/>
              <a:t>vende</a:t>
            </a:r>
            <a:r>
              <a:rPr lang="en-US" altLang="it-IT" sz="2400" dirty="0"/>
              <a:t> </a:t>
            </a:r>
            <a:r>
              <a:rPr lang="en-US" altLang="it-IT" sz="2400" dirty="0" err="1"/>
              <a:t>accetta</a:t>
            </a:r>
            <a:r>
              <a:rPr lang="en-US" altLang="it-IT" sz="2400" dirty="0"/>
              <a:t>.</a:t>
            </a:r>
          </a:p>
          <a:p>
            <a:pPr eaLnBrk="1" hangingPunct="1"/>
            <a:r>
              <a:rPr lang="en-US" altLang="it-IT" sz="2900" dirty="0" err="1"/>
              <a:t>Unità</a:t>
            </a:r>
            <a:r>
              <a:rPr lang="en-US" altLang="it-IT" sz="2900" dirty="0"/>
              <a:t> di </a:t>
            </a:r>
            <a:r>
              <a:rPr lang="en-US" altLang="it-IT" sz="2900" dirty="0" err="1"/>
              <a:t>conto</a:t>
            </a:r>
            <a:endParaRPr lang="en-US" altLang="it-IT" sz="2900" dirty="0"/>
          </a:p>
          <a:p>
            <a:pPr lvl="1" eaLnBrk="1" hangingPunct="1"/>
            <a:r>
              <a:rPr lang="en-US" altLang="it-IT" sz="2400" b="1" dirty="0" err="1"/>
              <a:t>Unità</a:t>
            </a:r>
            <a:r>
              <a:rPr lang="en-US" altLang="it-IT" sz="2400" b="1" dirty="0"/>
              <a:t> di </a:t>
            </a:r>
            <a:r>
              <a:rPr lang="en-US" altLang="it-IT" sz="2400" b="1" dirty="0" err="1"/>
              <a:t>misura</a:t>
            </a:r>
            <a:r>
              <a:rPr lang="en-US" altLang="it-IT" sz="2400" b="1" dirty="0"/>
              <a:t> </a:t>
            </a:r>
            <a:r>
              <a:rPr lang="en-US" altLang="it-IT" sz="2400" dirty="0"/>
              <a:t>in termini </a:t>
            </a:r>
            <a:r>
              <a:rPr lang="en-US" altLang="it-IT" sz="2400" dirty="0" err="1"/>
              <a:t>della</a:t>
            </a:r>
            <a:r>
              <a:rPr lang="en-US" altLang="it-IT" sz="2400" dirty="0"/>
              <a:t> quale </a:t>
            </a:r>
            <a:r>
              <a:rPr lang="en-US" altLang="it-IT" sz="2400" dirty="0" err="1"/>
              <a:t>vengono</a:t>
            </a:r>
            <a:r>
              <a:rPr lang="en-US" altLang="it-IT" sz="2400" dirty="0"/>
              <a:t> </a:t>
            </a:r>
            <a:r>
              <a:rPr lang="en-US" altLang="it-IT" sz="2400" dirty="0" err="1"/>
              <a:t>fissati</a:t>
            </a:r>
            <a:r>
              <a:rPr lang="en-US" altLang="it-IT" sz="2400" dirty="0"/>
              <a:t> </a:t>
            </a:r>
            <a:r>
              <a:rPr lang="en-US" altLang="it-IT" sz="2400" dirty="0" err="1"/>
              <a:t>i</a:t>
            </a:r>
            <a:r>
              <a:rPr lang="en-US" altLang="it-IT" sz="2400" dirty="0"/>
              <a:t> </a:t>
            </a:r>
            <a:r>
              <a:rPr lang="en-US" altLang="it-IT" sz="2400" dirty="0" err="1"/>
              <a:t>prezzi</a:t>
            </a:r>
            <a:r>
              <a:rPr lang="en-US" altLang="it-IT" sz="2400" dirty="0"/>
              <a:t> e </a:t>
            </a:r>
            <a:r>
              <a:rPr lang="en-US" altLang="it-IT" sz="2400" dirty="0" err="1"/>
              <a:t>grazie</a:t>
            </a:r>
            <a:r>
              <a:rPr lang="en-US" altLang="it-IT" sz="2400" dirty="0"/>
              <a:t> </a:t>
            </a:r>
            <a:r>
              <a:rPr lang="en-US" altLang="it-IT" sz="2400" dirty="0" err="1"/>
              <a:t>alla</a:t>
            </a:r>
            <a:r>
              <a:rPr lang="en-US" altLang="it-IT" sz="2400" dirty="0"/>
              <a:t> quale </a:t>
            </a:r>
            <a:r>
              <a:rPr lang="en-US" altLang="it-IT" sz="2400" dirty="0" err="1"/>
              <a:t>si</a:t>
            </a:r>
            <a:r>
              <a:rPr lang="en-US" altLang="it-IT" sz="2400" dirty="0"/>
              <a:t> </a:t>
            </a:r>
            <a:r>
              <a:rPr lang="en-US" altLang="it-IT" sz="2400" dirty="0" err="1"/>
              <a:t>possono</a:t>
            </a:r>
            <a:r>
              <a:rPr lang="en-US" altLang="it-IT" sz="2400" dirty="0"/>
              <a:t> </a:t>
            </a:r>
            <a:r>
              <a:rPr lang="en-US" altLang="it-IT" sz="2400" dirty="0" err="1"/>
              <a:t>comparare</a:t>
            </a:r>
            <a:r>
              <a:rPr lang="en-US" altLang="it-IT" sz="2400" dirty="0"/>
              <a:t> </a:t>
            </a:r>
            <a:r>
              <a:rPr lang="en-US" altLang="it-IT" sz="2400" dirty="0" err="1"/>
              <a:t>i</a:t>
            </a:r>
            <a:r>
              <a:rPr lang="en-US" altLang="it-IT" sz="2400" dirty="0"/>
              <a:t> </a:t>
            </a:r>
            <a:r>
              <a:rPr lang="en-US" altLang="it-IT" sz="2400" dirty="0" err="1"/>
              <a:t>valori</a:t>
            </a:r>
            <a:r>
              <a:rPr lang="en-US" altLang="it-IT" sz="2400" dirty="0"/>
              <a:t> </a:t>
            </a:r>
            <a:r>
              <a:rPr lang="en-US" altLang="it-IT" sz="2400" dirty="0" err="1"/>
              <a:t>relativi</a:t>
            </a:r>
            <a:r>
              <a:rPr lang="en-US" altLang="it-IT" sz="2400" dirty="0"/>
              <a:t> di </a:t>
            </a:r>
            <a:r>
              <a:rPr lang="en-US" altLang="it-IT" sz="2400" dirty="0" err="1"/>
              <a:t>beni</a:t>
            </a:r>
            <a:r>
              <a:rPr lang="en-US" altLang="it-IT" sz="2400" dirty="0"/>
              <a:t> e </a:t>
            </a:r>
            <a:r>
              <a:rPr lang="en-US" altLang="it-IT" sz="2400" dirty="0" err="1"/>
              <a:t>servizi</a:t>
            </a:r>
            <a:r>
              <a:rPr lang="en-US" altLang="it-IT" sz="2400" dirty="0"/>
              <a:t>.</a:t>
            </a:r>
            <a:endParaRPr lang="en-US" altLang="it-IT" sz="2500" dirty="0"/>
          </a:p>
          <a:p>
            <a:pPr eaLnBrk="1" hangingPunct="1"/>
            <a:r>
              <a:rPr lang="en-US" altLang="it-IT" sz="2900" dirty="0" err="1"/>
              <a:t>Riserva</a:t>
            </a:r>
            <a:r>
              <a:rPr lang="en-US" altLang="it-IT" sz="2900" dirty="0"/>
              <a:t> di </a:t>
            </a:r>
            <a:r>
              <a:rPr lang="en-US" altLang="it-IT" sz="2900" dirty="0" err="1"/>
              <a:t>valore</a:t>
            </a:r>
            <a:endParaRPr lang="en-US" altLang="it-IT" sz="2900" dirty="0"/>
          </a:p>
          <a:p>
            <a:pPr lvl="1" eaLnBrk="1" hangingPunct="1"/>
            <a:r>
              <a:rPr lang="en-US" altLang="it-IT" sz="2400" dirty="0" err="1"/>
              <a:t>Un’attività</a:t>
            </a:r>
            <a:r>
              <a:rPr lang="en-US" altLang="it-IT" sz="2400" dirty="0"/>
              <a:t> </a:t>
            </a:r>
            <a:r>
              <a:rPr lang="en-US" altLang="it-IT" sz="2400" dirty="0" err="1"/>
              <a:t>che</a:t>
            </a:r>
            <a:r>
              <a:rPr lang="en-US" altLang="it-IT" sz="2400" dirty="0"/>
              <a:t> </a:t>
            </a:r>
            <a:r>
              <a:rPr lang="en-US" altLang="it-IT" sz="2400" dirty="0" err="1"/>
              <a:t>può</a:t>
            </a:r>
            <a:r>
              <a:rPr lang="en-US" altLang="it-IT" sz="2400" dirty="0"/>
              <a:t> </a:t>
            </a:r>
            <a:r>
              <a:rPr lang="en-US" altLang="it-IT" sz="2400" dirty="0" err="1"/>
              <a:t>comperare</a:t>
            </a:r>
            <a:r>
              <a:rPr lang="en-US" altLang="it-IT" sz="2400" dirty="0"/>
              <a:t> </a:t>
            </a:r>
            <a:r>
              <a:rPr lang="en-US" altLang="it-IT" sz="2400" dirty="0" err="1"/>
              <a:t>beni</a:t>
            </a:r>
            <a:r>
              <a:rPr lang="en-US" altLang="it-IT" sz="2400" dirty="0"/>
              <a:t> </a:t>
            </a:r>
            <a:r>
              <a:rPr lang="en-US" altLang="it-IT" sz="2400" dirty="0" err="1"/>
              <a:t>anche</a:t>
            </a:r>
            <a:r>
              <a:rPr lang="en-US" altLang="it-IT" sz="2400" dirty="0"/>
              <a:t> </a:t>
            </a:r>
            <a:r>
              <a:rPr lang="en-US" altLang="it-IT" sz="2400" b="1" dirty="0"/>
              <a:t>in </a:t>
            </a:r>
            <a:r>
              <a:rPr lang="en-US" altLang="it-IT" sz="2400" b="1" dirty="0" err="1"/>
              <a:t>futuro</a:t>
            </a:r>
            <a:r>
              <a:rPr lang="en-US" altLang="it-IT" sz="2400" dirty="0"/>
              <a:t>.</a:t>
            </a:r>
          </a:p>
          <a:p>
            <a:endParaRPr lang="it-IT" dirty="0"/>
          </a:p>
        </p:txBody>
      </p:sp>
      <p:sp>
        <p:nvSpPr>
          <p:cNvPr id="4" name="Segnaposto data 3">
            <a:extLst>
              <a:ext uri="{FF2B5EF4-FFF2-40B4-BE49-F238E27FC236}">
                <a16:creationId xmlns:a16="http://schemas.microsoft.com/office/drawing/2014/main" id="{01C5958E-FC14-AFA8-A3DC-F5937627531E}"/>
              </a:ext>
            </a:extLst>
          </p:cNvPr>
          <p:cNvSpPr>
            <a:spLocks noGrp="1"/>
          </p:cNvSpPr>
          <p:nvPr>
            <p:ph type="dt" sz="half" idx="10"/>
          </p:nvPr>
        </p:nvSpPr>
        <p:spPr/>
        <p:txBody>
          <a:bodyPr/>
          <a:lstStyle/>
          <a:p>
            <a:fld id="{D7CB42B4-6D27-43D2-B54E-ED87BEAF5BB7}" type="datetime1">
              <a:rPr lang="it-IT" smtClean="0"/>
              <a:t>26/01/2023</a:t>
            </a:fld>
            <a:endParaRPr lang="it-IT" dirty="0"/>
          </a:p>
        </p:txBody>
      </p:sp>
      <p:sp>
        <p:nvSpPr>
          <p:cNvPr id="5" name="Segnaposto piè di pagina 4">
            <a:extLst>
              <a:ext uri="{FF2B5EF4-FFF2-40B4-BE49-F238E27FC236}">
                <a16:creationId xmlns:a16="http://schemas.microsoft.com/office/drawing/2014/main" id="{3E3615C1-0326-CC82-2431-47E5E44D757D}"/>
              </a:ext>
            </a:extLst>
          </p:cNvPr>
          <p:cNvSpPr>
            <a:spLocks noGrp="1"/>
          </p:cNvSpPr>
          <p:nvPr>
            <p:ph type="ftr" sz="quarter" idx="11"/>
          </p:nvPr>
        </p:nvSpPr>
        <p:spPr/>
        <p:txBody>
          <a:bodyPr/>
          <a:lstStyle/>
          <a:p>
            <a:r>
              <a:rPr lang="it-IT" dirty="0"/>
              <a:t>Università popolare A. Gramsci – Moneta, crisi e guerre valutarie (1)</a:t>
            </a:r>
          </a:p>
        </p:txBody>
      </p:sp>
      <p:sp>
        <p:nvSpPr>
          <p:cNvPr id="6" name="Segnaposto numero diapositiva 5">
            <a:extLst>
              <a:ext uri="{FF2B5EF4-FFF2-40B4-BE49-F238E27FC236}">
                <a16:creationId xmlns:a16="http://schemas.microsoft.com/office/drawing/2014/main" id="{024302C3-57AD-F4E1-B1B1-57DF97FCDABA}"/>
              </a:ext>
            </a:extLst>
          </p:cNvPr>
          <p:cNvSpPr>
            <a:spLocks noGrp="1"/>
          </p:cNvSpPr>
          <p:nvPr>
            <p:ph type="sldNum" sz="quarter" idx="12"/>
          </p:nvPr>
        </p:nvSpPr>
        <p:spPr/>
        <p:txBody>
          <a:bodyPr/>
          <a:lstStyle/>
          <a:p>
            <a:fld id="{24FF78E9-1CA5-4CBE-99B9-886A25C4CEDD}" type="slidenum">
              <a:rPr lang="it-IT" smtClean="0"/>
              <a:t>3</a:t>
            </a:fld>
            <a:endParaRPr lang="it-IT"/>
          </a:p>
        </p:txBody>
      </p:sp>
    </p:spTree>
    <p:extLst>
      <p:ext uri="{BB962C8B-B14F-4D97-AF65-F5344CB8AC3E}">
        <p14:creationId xmlns:p14="http://schemas.microsoft.com/office/powerpoint/2010/main" val="328499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6FD39-6403-8C4B-E675-537C28D383CE}"/>
              </a:ext>
            </a:extLst>
          </p:cNvPr>
          <p:cNvSpPr>
            <a:spLocks noGrp="1"/>
          </p:cNvSpPr>
          <p:nvPr>
            <p:ph type="title"/>
          </p:nvPr>
        </p:nvSpPr>
        <p:spPr/>
        <p:txBody>
          <a:bodyPr/>
          <a:lstStyle/>
          <a:p>
            <a:r>
              <a:rPr lang="it-IT" dirty="0"/>
              <a:t>Motivi per detenere moneta (Md)</a:t>
            </a:r>
          </a:p>
        </p:txBody>
      </p:sp>
      <p:sp>
        <p:nvSpPr>
          <p:cNvPr id="3" name="Segnaposto contenuto 2">
            <a:extLst>
              <a:ext uri="{FF2B5EF4-FFF2-40B4-BE49-F238E27FC236}">
                <a16:creationId xmlns:a16="http://schemas.microsoft.com/office/drawing/2014/main" id="{C67D8885-A247-D63B-A405-2B01AFFE05A1}"/>
              </a:ext>
            </a:extLst>
          </p:cNvPr>
          <p:cNvSpPr>
            <a:spLocks noGrp="1"/>
          </p:cNvSpPr>
          <p:nvPr>
            <p:ph idx="1"/>
          </p:nvPr>
        </p:nvSpPr>
        <p:spPr/>
        <p:txBody>
          <a:bodyPr>
            <a:normAutofit lnSpcReduction="10000"/>
          </a:bodyPr>
          <a:lstStyle/>
          <a:p>
            <a:r>
              <a:rPr lang="it-IT" altLang="en-US" sz="2400" dirty="0"/>
              <a:t>Motivo transazionale</a:t>
            </a:r>
            <a:endParaRPr lang="it-IT" altLang="en-US" dirty="0"/>
          </a:p>
          <a:p>
            <a:pPr lvl="1"/>
            <a:r>
              <a:rPr lang="it-IT" altLang="en-US" dirty="0"/>
              <a:t>Poter effettuare acquisti</a:t>
            </a:r>
          </a:p>
          <a:p>
            <a:pPr lvl="1"/>
            <a:endParaRPr lang="it-IT" altLang="en-US" dirty="0"/>
          </a:p>
          <a:p>
            <a:r>
              <a:rPr lang="it-IT" altLang="en-US" sz="2400" dirty="0"/>
              <a:t>Motivo precauzionale</a:t>
            </a:r>
          </a:p>
          <a:p>
            <a:pPr lvl="1"/>
            <a:r>
              <a:rPr lang="it-IT" altLang="en-US" dirty="0"/>
              <a:t>Poter disporre di liquidità per far fronte ad imprevisti</a:t>
            </a:r>
          </a:p>
          <a:p>
            <a:pPr lvl="1"/>
            <a:endParaRPr lang="it-IT" altLang="en-US" dirty="0"/>
          </a:p>
          <a:p>
            <a:r>
              <a:rPr lang="it-IT" altLang="en-US" sz="2400" dirty="0"/>
              <a:t>Motivo di diversificazione del rischio di un portafoglio finanziario</a:t>
            </a:r>
          </a:p>
          <a:p>
            <a:pPr lvl="1"/>
            <a:r>
              <a:rPr lang="it-IT" altLang="en-US" dirty="0"/>
              <a:t>Il detenere moneta, anche se non genera rendimenti, può costituire un’attività finanziaria sicura</a:t>
            </a:r>
          </a:p>
          <a:p>
            <a:endParaRPr lang="it-IT" dirty="0"/>
          </a:p>
        </p:txBody>
      </p:sp>
      <p:sp>
        <p:nvSpPr>
          <p:cNvPr id="4" name="Segnaposto data 3">
            <a:extLst>
              <a:ext uri="{FF2B5EF4-FFF2-40B4-BE49-F238E27FC236}">
                <a16:creationId xmlns:a16="http://schemas.microsoft.com/office/drawing/2014/main" id="{1B26F15F-7B19-40D3-651F-F45940597C46}"/>
              </a:ext>
            </a:extLst>
          </p:cNvPr>
          <p:cNvSpPr>
            <a:spLocks noGrp="1"/>
          </p:cNvSpPr>
          <p:nvPr>
            <p:ph type="dt" sz="half" idx="10"/>
          </p:nvPr>
        </p:nvSpPr>
        <p:spPr/>
        <p:txBody>
          <a:bodyPr/>
          <a:lstStyle/>
          <a:p>
            <a:fld id="{7101AEE9-054F-4365-96DA-986DBB84C40F}" type="datetime1">
              <a:rPr lang="it-IT" smtClean="0"/>
              <a:t>26/01/2023</a:t>
            </a:fld>
            <a:endParaRPr lang="it-IT"/>
          </a:p>
        </p:txBody>
      </p:sp>
      <p:sp>
        <p:nvSpPr>
          <p:cNvPr id="5" name="Segnaposto piè di pagina 4">
            <a:extLst>
              <a:ext uri="{FF2B5EF4-FFF2-40B4-BE49-F238E27FC236}">
                <a16:creationId xmlns:a16="http://schemas.microsoft.com/office/drawing/2014/main" id="{93DC964E-C291-CCA2-95F7-7B361DA69424}"/>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C8AC6B1D-E9F2-A1E0-97C2-79F21ED6FA8A}"/>
              </a:ext>
            </a:extLst>
          </p:cNvPr>
          <p:cNvSpPr>
            <a:spLocks noGrp="1"/>
          </p:cNvSpPr>
          <p:nvPr>
            <p:ph type="sldNum" sz="quarter" idx="12"/>
          </p:nvPr>
        </p:nvSpPr>
        <p:spPr/>
        <p:txBody>
          <a:bodyPr/>
          <a:lstStyle/>
          <a:p>
            <a:fld id="{24FF78E9-1CA5-4CBE-99B9-886A25C4CEDD}" type="slidenum">
              <a:rPr lang="it-IT" smtClean="0"/>
              <a:t>4</a:t>
            </a:fld>
            <a:endParaRPr lang="it-IT"/>
          </a:p>
        </p:txBody>
      </p:sp>
      <p:pic>
        <p:nvPicPr>
          <p:cNvPr id="7" name="Elemento grafico 8">
            <a:extLst>
              <a:ext uri="{FF2B5EF4-FFF2-40B4-BE49-F238E27FC236}">
                <a16:creationId xmlns:a16="http://schemas.microsoft.com/office/drawing/2014/main" id="{0C6F66ED-16FF-086D-1CFD-0F22CBE9CA06}"/>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6858000" y="5572125"/>
            <a:ext cx="2286000" cy="1285875"/>
          </a:xfrm>
          <a:prstGeom prst="rect">
            <a:avLst/>
          </a:prstGeom>
        </p:spPr>
      </p:pic>
    </p:spTree>
    <p:extLst>
      <p:ext uri="{BB962C8B-B14F-4D97-AF65-F5344CB8AC3E}">
        <p14:creationId xmlns:p14="http://schemas.microsoft.com/office/powerpoint/2010/main" val="88353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892710-833A-2FDE-4018-99602F615B21}"/>
              </a:ext>
            </a:extLst>
          </p:cNvPr>
          <p:cNvSpPr>
            <a:spLocks noGrp="1"/>
          </p:cNvSpPr>
          <p:nvPr>
            <p:ph type="title"/>
          </p:nvPr>
        </p:nvSpPr>
        <p:spPr/>
        <p:txBody>
          <a:bodyPr/>
          <a:lstStyle/>
          <a:p>
            <a:r>
              <a:rPr lang="it-IT" dirty="0"/>
              <a:t>Corso legale e mezzo di pagamento</a:t>
            </a:r>
          </a:p>
        </p:txBody>
      </p:sp>
      <p:sp>
        <p:nvSpPr>
          <p:cNvPr id="3" name="Segnaposto contenuto 2">
            <a:extLst>
              <a:ext uri="{FF2B5EF4-FFF2-40B4-BE49-F238E27FC236}">
                <a16:creationId xmlns:a16="http://schemas.microsoft.com/office/drawing/2014/main" id="{DC5802A6-747F-DD39-1ABA-B6AC5AA4F076}"/>
              </a:ext>
            </a:extLst>
          </p:cNvPr>
          <p:cNvSpPr>
            <a:spLocks noGrp="1"/>
          </p:cNvSpPr>
          <p:nvPr>
            <p:ph idx="1"/>
          </p:nvPr>
        </p:nvSpPr>
        <p:spPr/>
        <p:txBody>
          <a:bodyPr>
            <a:normAutofit/>
          </a:bodyPr>
          <a:lstStyle/>
          <a:p>
            <a:pPr eaLnBrk="1" hangingPunct="1">
              <a:lnSpc>
                <a:spcPct val="110000"/>
              </a:lnSpc>
            </a:pPr>
            <a:r>
              <a:rPr lang="en-US" altLang="it-IT" dirty="0"/>
              <a:t>La </a:t>
            </a:r>
            <a:r>
              <a:rPr lang="en-US" altLang="it-IT" dirty="0" err="1"/>
              <a:t>moneta</a:t>
            </a:r>
            <a:r>
              <a:rPr lang="en-US" altLang="it-IT" dirty="0"/>
              <a:t> ha </a:t>
            </a:r>
            <a:r>
              <a:rPr lang="en-US" altLang="it-IT" dirty="0" err="1"/>
              <a:t>valore</a:t>
            </a:r>
            <a:r>
              <a:rPr lang="en-US" altLang="it-IT" dirty="0"/>
              <a:t> </a:t>
            </a:r>
            <a:r>
              <a:rPr lang="en-US" altLang="it-IT" dirty="0" err="1"/>
              <a:t>perché</a:t>
            </a:r>
            <a:r>
              <a:rPr lang="en-US" altLang="it-IT" dirty="0"/>
              <a:t> è </a:t>
            </a:r>
            <a:r>
              <a:rPr lang="en-US" altLang="it-IT" b="1" i="1" dirty="0" err="1"/>
              <a:t>accettata</a:t>
            </a:r>
            <a:r>
              <a:rPr lang="en-US" altLang="it-IT" b="1" i="1" dirty="0"/>
              <a:t> da tutti</a:t>
            </a:r>
            <a:r>
              <a:rPr lang="en-US" altLang="it-IT" dirty="0"/>
              <a:t>, ha </a:t>
            </a:r>
            <a:r>
              <a:rPr lang="en-US" altLang="it-IT" b="1" i="1" dirty="0" err="1"/>
              <a:t>corso</a:t>
            </a:r>
            <a:r>
              <a:rPr lang="en-US" altLang="it-IT" b="1" i="1" dirty="0"/>
              <a:t> </a:t>
            </a:r>
            <a:r>
              <a:rPr lang="en-US" altLang="it-IT" b="1" i="1" dirty="0" err="1"/>
              <a:t>legale</a:t>
            </a:r>
            <a:r>
              <a:rPr lang="en-US" altLang="it-IT" b="1" i="1" dirty="0"/>
              <a:t> </a:t>
            </a:r>
            <a:r>
              <a:rPr lang="en-US" altLang="it-IT" dirty="0"/>
              <a:t>ed è </a:t>
            </a:r>
            <a:r>
              <a:rPr lang="en-US" altLang="it-IT" dirty="0" err="1"/>
              <a:t>relativamente</a:t>
            </a:r>
            <a:r>
              <a:rPr lang="en-US" altLang="it-IT" dirty="0"/>
              <a:t> </a:t>
            </a:r>
            <a:r>
              <a:rPr lang="en-US" altLang="it-IT" b="1" i="1" dirty="0" err="1"/>
              <a:t>scarsa</a:t>
            </a:r>
            <a:br>
              <a:rPr lang="en-US" altLang="it-IT" b="1" i="1" dirty="0"/>
            </a:br>
            <a:r>
              <a:rPr lang="en-US" altLang="it-IT" i="1" dirty="0"/>
              <a:t>(</a:t>
            </a:r>
            <a:r>
              <a:rPr lang="en-US" altLang="it-IT" i="1" dirty="0" err="1"/>
              <a:t>oro</a:t>
            </a:r>
            <a:r>
              <a:rPr lang="en-US" altLang="it-IT" i="1" dirty="0"/>
              <a:t>, </a:t>
            </a:r>
            <a:r>
              <a:rPr lang="en-US" altLang="it-IT" i="1" dirty="0" err="1"/>
              <a:t>argento</a:t>
            </a:r>
            <a:r>
              <a:rPr lang="en-US" altLang="it-IT" i="1" dirty="0"/>
              <a:t>, </a:t>
            </a:r>
            <a:r>
              <a:rPr lang="en-US" altLang="it-IT" i="1" dirty="0" err="1"/>
              <a:t>bimetallismo</a:t>
            </a:r>
            <a:r>
              <a:rPr lang="en-US" altLang="it-IT" i="1" dirty="0"/>
              <a:t> </a:t>
            </a:r>
            <a:r>
              <a:rPr lang="en-US" altLang="it-IT" i="1" dirty="0" err="1"/>
              <a:t>ecc</a:t>
            </a:r>
            <a:r>
              <a:rPr lang="en-US" altLang="it-IT" i="1" dirty="0"/>
              <a:t>.)</a:t>
            </a:r>
            <a:endParaRPr lang="en-US" altLang="it-IT" dirty="0"/>
          </a:p>
          <a:p>
            <a:pPr eaLnBrk="1" hangingPunct="1">
              <a:lnSpc>
                <a:spcPct val="110000"/>
              </a:lnSpc>
            </a:pPr>
            <a:r>
              <a:rPr lang="en-US" altLang="it-IT" dirty="0"/>
              <a:t>Lo </a:t>
            </a:r>
            <a:r>
              <a:rPr lang="en-US" altLang="it-IT" dirty="0" err="1"/>
              <a:t>Stato</a:t>
            </a:r>
            <a:r>
              <a:rPr lang="en-US" altLang="it-IT" dirty="0"/>
              <a:t> ha </a:t>
            </a:r>
            <a:r>
              <a:rPr lang="en-US" altLang="it-IT" dirty="0" err="1"/>
              <a:t>designato</a:t>
            </a:r>
            <a:r>
              <a:rPr lang="en-US" altLang="it-IT" dirty="0"/>
              <a:t> la </a:t>
            </a:r>
            <a:r>
              <a:rPr lang="en-US" altLang="it-IT" dirty="0" err="1"/>
              <a:t>moneta</a:t>
            </a:r>
            <a:r>
              <a:rPr lang="en-US" altLang="it-IT" dirty="0"/>
              <a:t> come </a:t>
            </a:r>
            <a:r>
              <a:rPr lang="en-US" altLang="it-IT" b="1" i="1" dirty="0"/>
              <a:t>mezzo di </a:t>
            </a:r>
            <a:r>
              <a:rPr lang="en-US" altLang="it-IT" b="1" i="1" dirty="0" err="1"/>
              <a:t>pagamento</a:t>
            </a:r>
            <a:r>
              <a:rPr lang="en-US" altLang="it-IT" dirty="0"/>
              <a:t>, </a:t>
            </a:r>
            <a:r>
              <a:rPr lang="en-US" altLang="it-IT" dirty="0" err="1"/>
              <a:t>pertanto</a:t>
            </a:r>
            <a:r>
              <a:rPr lang="en-US" altLang="it-IT" dirty="0"/>
              <a:t> la </a:t>
            </a:r>
            <a:r>
              <a:rPr lang="en-US" altLang="it-IT" dirty="0" err="1"/>
              <a:t>moneta</a:t>
            </a:r>
            <a:r>
              <a:rPr lang="en-US" altLang="it-IT" dirty="0"/>
              <a:t> ha “</a:t>
            </a:r>
            <a:r>
              <a:rPr lang="en-US" altLang="it-IT" dirty="0" err="1"/>
              <a:t>corso</a:t>
            </a:r>
            <a:r>
              <a:rPr lang="en-US" altLang="it-IT" dirty="0"/>
              <a:t> </a:t>
            </a:r>
            <a:r>
              <a:rPr lang="en-US" altLang="it-IT" dirty="0" err="1"/>
              <a:t>legale</a:t>
            </a:r>
            <a:r>
              <a:rPr lang="en-US" altLang="it-IT" dirty="0"/>
              <a:t>”.</a:t>
            </a:r>
            <a:endParaRPr lang="en-US" altLang="it-IT" sz="1800" dirty="0"/>
          </a:p>
        </p:txBody>
      </p:sp>
      <p:sp>
        <p:nvSpPr>
          <p:cNvPr id="4" name="Segnaposto data 3">
            <a:extLst>
              <a:ext uri="{FF2B5EF4-FFF2-40B4-BE49-F238E27FC236}">
                <a16:creationId xmlns:a16="http://schemas.microsoft.com/office/drawing/2014/main" id="{CB088FE7-DC18-07B4-E067-025F796E5B99}"/>
              </a:ext>
            </a:extLst>
          </p:cNvPr>
          <p:cNvSpPr>
            <a:spLocks noGrp="1"/>
          </p:cNvSpPr>
          <p:nvPr>
            <p:ph type="dt" sz="half" idx="10"/>
          </p:nvPr>
        </p:nvSpPr>
        <p:spPr/>
        <p:txBody>
          <a:bodyPr/>
          <a:lstStyle/>
          <a:p>
            <a:fld id="{7101AEE9-054F-4365-96DA-986DBB84C40F}" type="datetime1">
              <a:rPr lang="it-IT" smtClean="0"/>
              <a:t>26/01/2023</a:t>
            </a:fld>
            <a:endParaRPr lang="it-IT"/>
          </a:p>
        </p:txBody>
      </p:sp>
      <p:sp>
        <p:nvSpPr>
          <p:cNvPr id="5" name="Segnaposto piè di pagina 4">
            <a:extLst>
              <a:ext uri="{FF2B5EF4-FFF2-40B4-BE49-F238E27FC236}">
                <a16:creationId xmlns:a16="http://schemas.microsoft.com/office/drawing/2014/main" id="{E3016D18-2635-1DC4-518A-92F21C27C6D1}"/>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D800702B-0A52-0649-66B1-43B447558062}"/>
              </a:ext>
            </a:extLst>
          </p:cNvPr>
          <p:cNvSpPr>
            <a:spLocks noGrp="1"/>
          </p:cNvSpPr>
          <p:nvPr>
            <p:ph type="sldNum" sz="quarter" idx="12"/>
          </p:nvPr>
        </p:nvSpPr>
        <p:spPr/>
        <p:txBody>
          <a:bodyPr/>
          <a:lstStyle/>
          <a:p>
            <a:fld id="{24FF78E9-1CA5-4CBE-99B9-886A25C4CEDD}" type="slidenum">
              <a:rPr lang="it-IT" smtClean="0"/>
              <a:t>5</a:t>
            </a:fld>
            <a:endParaRPr lang="it-IT"/>
          </a:p>
        </p:txBody>
      </p:sp>
      <p:pic>
        <p:nvPicPr>
          <p:cNvPr id="8" name="Immagine 7" descr="Immagine che contiene testo&#10;&#10;Descrizione generata automaticamente">
            <a:extLst>
              <a:ext uri="{FF2B5EF4-FFF2-40B4-BE49-F238E27FC236}">
                <a16:creationId xmlns:a16="http://schemas.microsoft.com/office/drawing/2014/main" id="{FA3CF309-B13C-014F-CFB2-678FF4BEC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333673"/>
            <a:ext cx="3672408" cy="2100617"/>
          </a:xfrm>
          <a:prstGeom prst="rect">
            <a:avLst/>
          </a:prstGeom>
        </p:spPr>
      </p:pic>
      <p:sp>
        <p:nvSpPr>
          <p:cNvPr id="9" name="Ovale 8">
            <a:extLst>
              <a:ext uri="{FF2B5EF4-FFF2-40B4-BE49-F238E27FC236}">
                <a16:creationId xmlns:a16="http://schemas.microsoft.com/office/drawing/2014/main" id="{569504A3-CBD6-5D78-9C3B-A8EE5D63457B}"/>
              </a:ext>
            </a:extLst>
          </p:cNvPr>
          <p:cNvSpPr/>
          <p:nvPr/>
        </p:nvSpPr>
        <p:spPr>
          <a:xfrm>
            <a:off x="3131840" y="4258717"/>
            <a:ext cx="1176105" cy="1080120"/>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pic>
        <p:nvPicPr>
          <p:cNvPr id="7" name="Elemento grafico 10">
            <a:extLst>
              <a:ext uri="{FF2B5EF4-FFF2-40B4-BE49-F238E27FC236}">
                <a16:creationId xmlns:a16="http://schemas.microsoft.com/office/drawing/2014/main" id="{5AD757AC-ECE3-B1F5-8A1D-0AADFBE9FCBD}"/>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6858000" y="5572125"/>
            <a:ext cx="2286000" cy="1285875"/>
          </a:xfrm>
          <a:prstGeom prst="rect">
            <a:avLst/>
          </a:prstGeom>
        </p:spPr>
      </p:pic>
    </p:spTree>
    <p:extLst>
      <p:ext uri="{BB962C8B-B14F-4D97-AF65-F5344CB8AC3E}">
        <p14:creationId xmlns:p14="http://schemas.microsoft.com/office/powerpoint/2010/main" val="25575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E77DB6-FF74-DEBA-52C5-2EA37A8DD98A}"/>
              </a:ext>
            </a:extLst>
          </p:cNvPr>
          <p:cNvSpPr>
            <a:spLocks noGrp="1"/>
          </p:cNvSpPr>
          <p:nvPr>
            <p:ph type="title"/>
          </p:nvPr>
        </p:nvSpPr>
        <p:spPr>
          <a:xfrm>
            <a:off x="484710" y="452718"/>
            <a:ext cx="7910534" cy="1400530"/>
          </a:xfrm>
        </p:spPr>
        <p:txBody>
          <a:bodyPr/>
          <a:lstStyle/>
          <a:p>
            <a:r>
              <a:rPr lang="it-IT" sz="3600" dirty="0"/>
              <a:t>Moneta, prezzi e mercato reale</a:t>
            </a:r>
          </a:p>
        </p:txBody>
      </p:sp>
      <p:sp>
        <p:nvSpPr>
          <p:cNvPr id="3" name="Segnaposto contenuto 2">
            <a:extLst>
              <a:ext uri="{FF2B5EF4-FFF2-40B4-BE49-F238E27FC236}">
                <a16:creationId xmlns:a16="http://schemas.microsoft.com/office/drawing/2014/main" id="{E659CA5A-7E50-431A-C04E-EBB12C68618F}"/>
              </a:ext>
            </a:extLst>
          </p:cNvPr>
          <p:cNvSpPr>
            <a:spLocks noGrp="1"/>
          </p:cNvSpPr>
          <p:nvPr>
            <p:ph idx="1"/>
          </p:nvPr>
        </p:nvSpPr>
        <p:spPr>
          <a:xfrm>
            <a:off x="323528" y="1279960"/>
            <a:ext cx="7216562" cy="5125322"/>
          </a:xfrm>
        </p:spPr>
        <p:txBody>
          <a:bodyPr>
            <a:normAutofit lnSpcReduction="10000"/>
          </a:bodyPr>
          <a:lstStyle/>
          <a:p>
            <a:pPr eaLnBrk="1" hangingPunct="1">
              <a:lnSpc>
                <a:spcPct val="90000"/>
              </a:lnSpc>
            </a:pPr>
            <a:r>
              <a:rPr lang="it-IT" altLang="it-IT" dirty="0"/>
              <a:t>Il </a:t>
            </a:r>
            <a:r>
              <a:rPr lang="it-IT" altLang="it-IT" b="1" i="1" dirty="0"/>
              <a:t>potere di acquisto </a:t>
            </a:r>
            <a:r>
              <a:rPr lang="it-IT" altLang="it-IT" dirty="0"/>
              <a:t>della moneta varia inversamente con il </a:t>
            </a:r>
            <a:r>
              <a:rPr lang="it-IT" altLang="it-IT" b="1" dirty="0"/>
              <a:t>livello dei prezzi</a:t>
            </a:r>
            <a:r>
              <a:rPr lang="it-IT" altLang="it-IT" dirty="0"/>
              <a:t>.</a:t>
            </a:r>
          </a:p>
          <a:p>
            <a:pPr lvl="1" eaLnBrk="1" hangingPunct="1">
              <a:lnSpc>
                <a:spcPct val="90000"/>
              </a:lnSpc>
            </a:pPr>
            <a:r>
              <a:rPr lang="it-IT" altLang="it-IT" sz="1400" dirty="0"/>
              <a:t>Se il livello dei prezzi aumenta, il potere di acquisto dell’euro diminuisce, e viceversa.</a:t>
            </a:r>
          </a:p>
          <a:p>
            <a:pPr eaLnBrk="1" hangingPunct="1">
              <a:lnSpc>
                <a:spcPct val="90000"/>
              </a:lnSpc>
            </a:pPr>
            <a:r>
              <a:rPr lang="it-IT" altLang="it-IT" dirty="0"/>
              <a:t>TQM – </a:t>
            </a:r>
            <a:r>
              <a:rPr lang="it-IT" altLang="it-IT" b="1" dirty="0">
                <a:solidFill>
                  <a:srgbClr val="FFFF00"/>
                </a:solidFill>
              </a:rPr>
              <a:t>Ambito neoclassico/marginalista</a:t>
            </a:r>
            <a:r>
              <a:rPr lang="it-IT" altLang="it-IT" dirty="0"/>
              <a:t>.</a:t>
            </a:r>
          </a:p>
          <a:p>
            <a:pPr marL="0" indent="0" eaLnBrk="1" hangingPunct="1">
              <a:lnSpc>
                <a:spcPct val="90000"/>
              </a:lnSpc>
              <a:buNone/>
            </a:pPr>
            <a:r>
              <a:rPr lang="it-IT" altLang="it-IT" b="1" dirty="0">
                <a:solidFill>
                  <a:schemeClr val="accent1">
                    <a:lumMod val="40000"/>
                    <a:lumOff val="60000"/>
                  </a:schemeClr>
                </a:solidFill>
              </a:rPr>
              <a:t>La moneta è un velo (</a:t>
            </a:r>
            <a:r>
              <a:rPr lang="it-IT" altLang="it-IT" b="1" dirty="0" err="1">
                <a:solidFill>
                  <a:schemeClr val="accent1">
                    <a:lumMod val="40000"/>
                    <a:lumOff val="60000"/>
                  </a:schemeClr>
                </a:solidFill>
              </a:rPr>
              <a:t>nuetralità</a:t>
            </a:r>
            <a:r>
              <a:rPr lang="it-IT" altLang="it-IT" b="1" dirty="0">
                <a:solidFill>
                  <a:schemeClr val="accent1">
                    <a:lumMod val="40000"/>
                    <a:lumOff val="60000"/>
                  </a:schemeClr>
                </a:solidFill>
              </a:rPr>
              <a:t> della moneta) </a:t>
            </a:r>
            <a:r>
              <a:rPr lang="it-IT" altLang="it-IT" dirty="0"/>
              <a:t>=&gt; Le variazioni delle quantità offerte e domandate di moneta possono avere effetti solamente transitori sul livello di occupazione e di produzione che si indica sempre al livello </a:t>
            </a:r>
            <a:r>
              <a:rPr lang="it-IT" altLang="it-IT" dirty="0" err="1"/>
              <a:t>massimo,quello</a:t>
            </a:r>
            <a:r>
              <a:rPr lang="it-IT" altLang="it-IT" dirty="0"/>
              <a:t> ottimale e di piena occupazione.</a:t>
            </a:r>
          </a:p>
          <a:p>
            <a:pPr>
              <a:lnSpc>
                <a:spcPct val="90000"/>
              </a:lnSpc>
            </a:pPr>
            <a:r>
              <a:rPr lang="it-IT" altLang="it-IT" b="1" dirty="0">
                <a:solidFill>
                  <a:srgbClr val="FFFF00"/>
                </a:solidFill>
              </a:rPr>
              <a:t>Ambito keynesiano</a:t>
            </a:r>
            <a:r>
              <a:rPr lang="it-IT" altLang="it-IT" dirty="0"/>
              <a:t>: </a:t>
            </a:r>
          </a:p>
          <a:p>
            <a:pPr marL="0" indent="0">
              <a:lnSpc>
                <a:spcPct val="90000"/>
              </a:lnSpc>
              <a:buNone/>
            </a:pPr>
            <a:r>
              <a:rPr lang="it-IT" altLang="it-IT" dirty="0"/>
              <a:t>le fluttuazioni della moneta almeno nel breve periodo </a:t>
            </a:r>
            <a:r>
              <a:rPr lang="it-IT" altLang="it-IT" b="1" dirty="0">
                <a:solidFill>
                  <a:schemeClr val="accent1"/>
                </a:solidFill>
              </a:rPr>
              <a:t>possono influenzare </a:t>
            </a:r>
            <a:r>
              <a:rPr lang="it-IT" altLang="it-IT" dirty="0"/>
              <a:t>anche significativamente i livelli di occupazione e di produzione reale.</a:t>
            </a:r>
            <a:br>
              <a:rPr lang="it-IT" altLang="it-IT" dirty="0"/>
            </a:br>
            <a:r>
              <a:rPr lang="it-IT" altLang="it-IT" dirty="0"/>
              <a:t>Il tasso di interesse diviene l’anello di congiunzione del mercato della moneta e di quello di produzione di beni e servizi.</a:t>
            </a:r>
          </a:p>
          <a:p>
            <a:pPr marL="0" indent="0" eaLnBrk="1" hangingPunct="1">
              <a:lnSpc>
                <a:spcPct val="90000"/>
              </a:lnSpc>
              <a:buNone/>
            </a:pPr>
            <a:endParaRPr lang="en-US" altLang="it-IT" dirty="0"/>
          </a:p>
          <a:p>
            <a:pPr marL="0" indent="0" eaLnBrk="1" hangingPunct="1">
              <a:lnSpc>
                <a:spcPct val="90000"/>
              </a:lnSpc>
              <a:buNone/>
            </a:pPr>
            <a:endParaRPr lang="en-US" altLang="it-IT" dirty="0"/>
          </a:p>
          <a:p>
            <a:pPr marL="0" indent="0" eaLnBrk="1" hangingPunct="1">
              <a:lnSpc>
                <a:spcPct val="90000"/>
              </a:lnSpc>
              <a:buNone/>
            </a:pPr>
            <a:endParaRPr lang="en-US" altLang="it-IT" sz="1600" dirty="0"/>
          </a:p>
          <a:p>
            <a:pPr marL="0" indent="0" eaLnBrk="1" hangingPunct="1">
              <a:lnSpc>
                <a:spcPct val="90000"/>
              </a:lnSpc>
              <a:buNone/>
            </a:pPr>
            <a:endParaRPr lang="en-US" altLang="it-IT" sz="1600" dirty="0"/>
          </a:p>
        </p:txBody>
      </p:sp>
      <p:sp>
        <p:nvSpPr>
          <p:cNvPr id="4" name="Segnaposto data 3">
            <a:extLst>
              <a:ext uri="{FF2B5EF4-FFF2-40B4-BE49-F238E27FC236}">
                <a16:creationId xmlns:a16="http://schemas.microsoft.com/office/drawing/2014/main" id="{1AEB648B-300D-945E-40FA-A081805A8E3A}"/>
              </a:ext>
            </a:extLst>
          </p:cNvPr>
          <p:cNvSpPr>
            <a:spLocks noGrp="1"/>
          </p:cNvSpPr>
          <p:nvPr>
            <p:ph type="dt" sz="half" idx="10"/>
          </p:nvPr>
        </p:nvSpPr>
        <p:spPr/>
        <p:txBody>
          <a:bodyPr/>
          <a:lstStyle/>
          <a:p>
            <a:fld id="{9778EA51-39AC-4119-9A2E-E521916E4B4F}" type="datetime1">
              <a:rPr lang="it-IT" smtClean="0"/>
              <a:t>26/01/2023</a:t>
            </a:fld>
            <a:endParaRPr lang="it-IT"/>
          </a:p>
        </p:txBody>
      </p:sp>
      <p:sp>
        <p:nvSpPr>
          <p:cNvPr id="5" name="Segnaposto piè di pagina 4">
            <a:extLst>
              <a:ext uri="{FF2B5EF4-FFF2-40B4-BE49-F238E27FC236}">
                <a16:creationId xmlns:a16="http://schemas.microsoft.com/office/drawing/2014/main" id="{D9785BE3-5AF7-93F4-E832-A974BA31E9F3}"/>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E5090006-E36E-E4CF-D76C-42DD59A7D3F3}"/>
              </a:ext>
            </a:extLst>
          </p:cNvPr>
          <p:cNvSpPr>
            <a:spLocks noGrp="1"/>
          </p:cNvSpPr>
          <p:nvPr>
            <p:ph type="sldNum" sz="quarter" idx="12"/>
          </p:nvPr>
        </p:nvSpPr>
        <p:spPr/>
        <p:txBody>
          <a:bodyPr/>
          <a:lstStyle/>
          <a:p>
            <a:fld id="{24FF78E9-1CA5-4CBE-99B9-886A25C4CEDD}" type="slidenum">
              <a:rPr lang="it-IT" smtClean="0"/>
              <a:t>6</a:t>
            </a:fld>
            <a:endParaRPr lang="it-IT"/>
          </a:p>
        </p:txBody>
      </p:sp>
      <p:pic>
        <p:nvPicPr>
          <p:cNvPr id="7" name="Elemento grafico 8">
            <a:extLst>
              <a:ext uri="{FF2B5EF4-FFF2-40B4-BE49-F238E27FC236}">
                <a16:creationId xmlns:a16="http://schemas.microsoft.com/office/drawing/2014/main" id="{48E7CD10-515E-4E39-AE39-DCBE5363BB64}"/>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6858000" y="5572125"/>
            <a:ext cx="2286000" cy="1285875"/>
          </a:xfrm>
          <a:prstGeom prst="rect">
            <a:avLst/>
          </a:prstGeom>
        </p:spPr>
      </p:pic>
    </p:spTree>
    <p:extLst>
      <p:ext uri="{BB962C8B-B14F-4D97-AF65-F5344CB8AC3E}">
        <p14:creationId xmlns:p14="http://schemas.microsoft.com/office/powerpoint/2010/main" val="250625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E56F8-052A-4B9A-C64D-D01AEBC3F007}"/>
              </a:ext>
            </a:extLst>
          </p:cNvPr>
          <p:cNvSpPr>
            <a:spLocks noGrp="1"/>
          </p:cNvSpPr>
          <p:nvPr>
            <p:ph type="title"/>
          </p:nvPr>
        </p:nvSpPr>
        <p:spPr/>
        <p:txBody>
          <a:bodyPr/>
          <a:lstStyle/>
          <a:p>
            <a:r>
              <a:rPr lang="it-IT" dirty="0"/>
              <a:t>Come si «crea» la moneta (</a:t>
            </a:r>
            <a:r>
              <a:rPr lang="it-IT" dirty="0" err="1"/>
              <a:t>Ms</a:t>
            </a:r>
            <a:r>
              <a:rPr lang="it-IT" dirty="0"/>
              <a:t>) – </a:t>
            </a:r>
            <a:r>
              <a:rPr lang="it-IT" dirty="0" err="1"/>
              <a:t>Elicopter</a:t>
            </a:r>
            <a:r>
              <a:rPr lang="it-IT" dirty="0"/>
              <a:t> money?</a:t>
            </a:r>
          </a:p>
        </p:txBody>
      </p:sp>
      <p:sp>
        <p:nvSpPr>
          <p:cNvPr id="3" name="Segnaposto contenuto 2">
            <a:extLst>
              <a:ext uri="{FF2B5EF4-FFF2-40B4-BE49-F238E27FC236}">
                <a16:creationId xmlns:a16="http://schemas.microsoft.com/office/drawing/2014/main" id="{9583C98C-D2B7-2EC2-53C4-6A68AD68D360}"/>
              </a:ext>
            </a:extLst>
          </p:cNvPr>
          <p:cNvSpPr>
            <a:spLocks noGrp="1"/>
          </p:cNvSpPr>
          <p:nvPr>
            <p:ph idx="1"/>
          </p:nvPr>
        </p:nvSpPr>
        <p:spPr/>
        <p:txBody>
          <a:bodyPr>
            <a:normAutofit lnSpcReduction="10000"/>
          </a:bodyPr>
          <a:lstStyle/>
          <a:p>
            <a:pPr>
              <a:lnSpc>
                <a:spcPct val="90000"/>
              </a:lnSpc>
            </a:pPr>
            <a:r>
              <a:rPr lang="it-IT" altLang="en-US" sz="2400" dirty="0"/>
              <a:t>La banca centrale può influenzare l’offerta di moneta attraverso tre strumenti:</a:t>
            </a:r>
          </a:p>
          <a:p>
            <a:pPr lvl="1">
              <a:lnSpc>
                <a:spcPct val="90000"/>
              </a:lnSpc>
            </a:pPr>
            <a:r>
              <a:rPr lang="it-IT" altLang="en-US" dirty="0"/>
              <a:t>Il </a:t>
            </a:r>
            <a:r>
              <a:rPr lang="it-IT" altLang="en-US" b="1" dirty="0"/>
              <a:t>coefficiente di riserva obbligatoria </a:t>
            </a:r>
            <a:r>
              <a:rPr lang="it-IT" altLang="en-US" dirty="0"/>
              <a:t>(CRO)</a:t>
            </a:r>
          </a:p>
          <a:p>
            <a:pPr lvl="2">
              <a:lnSpc>
                <a:spcPct val="90000"/>
              </a:lnSpc>
            </a:pPr>
            <a:r>
              <a:rPr lang="it-IT" altLang="en-US" dirty="0"/>
              <a:t>la banca centrale fissa un rapporto minimo tra riserve di liquidità e depositi che  ogni singola banca deve avere</a:t>
            </a:r>
          </a:p>
          <a:p>
            <a:pPr lvl="1">
              <a:lnSpc>
                <a:spcPct val="90000"/>
              </a:lnSpc>
            </a:pPr>
            <a:r>
              <a:rPr lang="it-IT" altLang="en-US" dirty="0"/>
              <a:t>Il </a:t>
            </a:r>
            <a:r>
              <a:rPr lang="it-IT" altLang="en-US" b="1" dirty="0"/>
              <a:t>tasso ufficiale di rifinanziamento </a:t>
            </a:r>
            <a:r>
              <a:rPr lang="it-IT" altLang="en-US" dirty="0"/>
              <a:t>(TUR)</a:t>
            </a:r>
          </a:p>
          <a:p>
            <a:pPr lvl="2">
              <a:lnSpc>
                <a:spcPct val="90000"/>
              </a:lnSpc>
            </a:pPr>
            <a:r>
              <a:rPr lang="it-IT" altLang="en-US" dirty="0"/>
              <a:t>tasso al quale la banca centrale presta liquidità alle banche ordinarie</a:t>
            </a:r>
          </a:p>
          <a:p>
            <a:pPr lvl="1">
              <a:lnSpc>
                <a:spcPct val="90000"/>
              </a:lnSpc>
            </a:pPr>
            <a:r>
              <a:rPr lang="it-IT" altLang="en-US" dirty="0"/>
              <a:t>Le </a:t>
            </a:r>
            <a:r>
              <a:rPr lang="it-IT" altLang="en-US" b="1" dirty="0"/>
              <a:t>operazioni di mercato aperto</a:t>
            </a:r>
          </a:p>
          <a:p>
            <a:pPr lvl="2">
              <a:lnSpc>
                <a:spcPct val="90000"/>
              </a:lnSpc>
            </a:pPr>
            <a:r>
              <a:rPr lang="it-IT" altLang="en-US" dirty="0"/>
              <a:t>la banca centrale compra o vende titoli nel mercato finanziario allo scopo di aumentare o diminuire l’offerta di moneta</a:t>
            </a:r>
          </a:p>
          <a:p>
            <a:endParaRPr lang="it-IT" dirty="0"/>
          </a:p>
        </p:txBody>
      </p:sp>
      <p:sp>
        <p:nvSpPr>
          <p:cNvPr id="4" name="Segnaposto data 3">
            <a:extLst>
              <a:ext uri="{FF2B5EF4-FFF2-40B4-BE49-F238E27FC236}">
                <a16:creationId xmlns:a16="http://schemas.microsoft.com/office/drawing/2014/main" id="{8763243B-5B58-C892-47B8-B1FAF6EE1659}"/>
              </a:ext>
            </a:extLst>
          </p:cNvPr>
          <p:cNvSpPr>
            <a:spLocks noGrp="1"/>
          </p:cNvSpPr>
          <p:nvPr>
            <p:ph type="dt" sz="half" idx="10"/>
          </p:nvPr>
        </p:nvSpPr>
        <p:spPr/>
        <p:txBody>
          <a:bodyPr/>
          <a:lstStyle/>
          <a:p>
            <a:fld id="{BA0C8404-CBBC-406B-9F5C-485ACCD67967}" type="datetime1">
              <a:rPr lang="it-IT" smtClean="0"/>
              <a:t>26/01/2023</a:t>
            </a:fld>
            <a:endParaRPr lang="it-IT"/>
          </a:p>
        </p:txBody>
      </p:sp>
      <p:sp>
        <p:nvSpPr>
          <p:cNvPr id="5" name="Segnaposto piè di pagina 4">
            <a:extLst>
              <a:ext uri="{FF2B5EF4-FFF2-40B4-BE49-F238E27FC236}">
                <a16:creationId xmlns:a16="http://schemas.microsoft.com/office/drawing/2014/main" id="{0F007BCD-58C0-B525-A443-8729BDFA8A0F}"/>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A2768DAD-CBC7-E217-06D9-D48E32EEE285}"/>
              </a:ext>
            </a:extLst>
          </p:cNvPr>
          <p:cNvSpPr>
            <a:spLocks noGrp="1"/>
          </p:cNvSpPr>
          <p:nvPr>
            <p:ph type="sldNum" sz="quarter" idx="12"/>
          </p:nvPr>
        </p:nvSpPr>
        <p:spPr/>
        <p:txBody>
          <a:bodyPr/>
          <a:lstStyle/>
          <a:p>
            <a:fld id="{24FF78E9-1CA5-4CBE-99B9-886A25C4CEDD}" type="slidenum">
              <a:rPr lang="it-IT" smtClean="0"/>
              <a:t>7</a:t>
            </a:fld>
            <a:endParaRPr lang="it-IT"/>
          </a:p>
        </p:txBody>
      </p:sp>
      <p:pic>
        <p:nvPicPr>
          <p:cNvPr id="7" name="Elemento grafico 8">
            <a:extLst>
              <a:ext uri="{FF2B5EF4-FFF2-40B4-BE49-F238E27FC236}">
                <a16:creationId xmlns:a16="http://schemas.microsoft.com/office/drawing/2014/main" id="{6511609F-A51A-4F51-B752-3E22344D1B36}"/>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6858000" y="5572125"/>
            <a:ext cx="2286000" cy="1285875"/>
          </a:xfrm>
          <a:prstGeom prst="rect">
            <a:avLst/>
          </a:prstGeom>
        </p:spPr>
      </p:pic>
    </p:spTree>
    <p:extLst>
      <p:ext uri="{BB962C8B-B14F-4D97-AF65-F5344CB8AC3E}">
        <p14:creationId xmlns:p14="http://schemas.microsoft.com/office/powerpoint/2010/main" val="105120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95EF372F-9CD1-C4E2-DF3A-C84025934399}"/>
              </a:ext>
            </a:extLst>
          </p:cNvPr>
          <p:cNvSpPr>
            <a:spLocks noGrp="1" noChangeArrowheads="1"/>
          </p:cNvSpPr>
          <p:nvPr>
            <p:ph type="title" idx="4294967295"/>
          </p:nvPr>
        </p:nvSpPr>
        <p:spPr>
          <a:xfrm>
            <a:off x="457200" y="249238"/>
            <a:ext cx="8075240" cy="1143000"/>
          </a:xfrm>
        </p:spPr>
        <p:txBody>
          <a:bodyPr anchor="ctr"/>
          <a:lstStyle/>
          <a:p>
            <a:pPr eaLnBrk="1" hangingPunct="1"/>
            <a:r>
              <a:rPr lang="en-US" altLang="it-IT" sz="3600" dirty="0" err="1"/>
              <a:t>Politica</a:t>
            </a:r>
            <a:r>
              <a:rPr lang="en-US" altLang="it-IT" sz="3600" dirty="0"/>
              <a:t> </a:t>
            </a:r>
            <a:r>
              <a:rPr lang="en-US" altLang="it-IT" sz="3600" dirty="0" err="1"/>
              <a:t>monetaria</a:t>
            </a:r>
            <a:r>
              <a:rPr lang="en-US" altLang="it-IT" sz="3600" dirty="0"/>
              <a:t> </a:t>
            </a:r>
            <a:r>
              <a:rPr lang="en-US" altLang="it-IT" sz="3600" dirty="0" err="1"/>
              <a:t>espansiva</a:t>
            </a:r>
            <a:r>
              <a:rPr lang="en-US" altLang="it-IT" sz="3600" dirty="0"/>
              <a:t> e PIL</a:t>
            </a:r>
          </a:p>
        </p:txBody>
      </p:sp>
      <p:sp>
        <p:nvSpPr>
          <p:cNvPr id="34825" name="Text Box 9">
            <a:extLst>
              <a:ext uri="{FF2B5EF4-FFF2-40B4-BE49-F238E27FC236}">
                <a16:creationId xmlns:a16="http://schemas.microsoft.com/office/drawing/2014/main" id="{56873EDC-43C3-25AD-E4FC-8481DF38FA7C}"/>
              </a:ext>
            </a:extLst>
          </p:cNvPr>
          <p:cNvSpPr txBox="1">
            <a:spLocks noChangeArrowheads="1"/>
          </p:cNvSpPr>
          <p:nvPr/>
        </p:nvSpPr>
        <p:spPr bwMode="auto">
          <a:xfrm>
            <a:off x="1524000" y="1500188"/>
            <a:ext cx="6162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b="1" dirty="0" err="1">
                <a:latin typeface="+mn-lt"/>
                <a:ea typeface="ＭＳ Ｐゴシック" panose="020B0600070205080204" pitchFamily="34" charset="-128"/>
              </a:rPr>
              <a:t>Problema</a:t>
            </a:r>
            <a:r>
              <a:rPr lang="en-US" altLang="it-IT" sz="2400" b="1" dirty="0">
                <a:latin typeface="+mn-lt"/>
                <a:ea typeface="ＭＳ Ｐゴシック" panose="020B0600070205080204" pitchFamily="34" charset="-128"/>
              </a:rPr>
              <a:t>: </a:t>
            </a:r>
            <a:r>
              <a:rPr lang="en-US" altLang="it-IT" sz="2400" b="1" dirty="0" err="1">
                <a:latin typeface="+mn-lt"/>
                <a:ea typeface="ＭＳ Ｐゴシック" panose="020B0600070205080204" pitchFamily="34" charset="-128"/>
              </a:rPr>
              <a:t>disoccupazione</a:t>
            </a:r>
            <a:r>
              <a:rPr lang="en-US" altLang="it-IT" sz="2400" b="1" dirty="0">
                <a:latin typeface="+mn-lt"/>
                <a:ea typeface="ＭＳ Ｐゴシック" panose="020B0600070205080204" pitchFamily="34" charset="-128"/>
              </a:rPr>
              <a:t> e </a:t>
            </a:r>
            <a:r>
              <a:rPr lang="en-US" altLang="it-IT" sz="2400" b="1" dirty="0" err="1">
                <a:latin typeface="+mn-lt"/>
                <a:ea typeface="ＭＳ Ｐゴシック" panose="020B0600070205080204" pitchFamily="34" charset="-128"/>
              </a:rPr>
              <a:t>recessione</a:t>
            </a:r>
            <a:endParaRPr lang="en-US" altLang="it-IT" sz="2400" b="1" dirty="0">
              <a:latin typeface="+mn-lt"/>
              <a:ea typeface="ＭＳ Ｐゴシック" panose="020B0600070205080204" pitchFamily="34" charset="-128"/>
            </a:endParaRPr>
          </a:p>
        </p:txBody>
      </p:sp>
      <p:sp>
        <p:nvSpPr>
          <p:cNvPr id="34826" name="Text Box 10">
            <a:extLst>
              <a:ext uri="{FF2B5EF4-FFF2-40B4-BE49-F238E27FC236}">
                <a16:creationId xmlns:a16="http://schemas.microsoft.com/office/drawing/2014/main" id="{EE4CF967-2D71-0D32-43BE-9B0F4DBFB46E}"/>
              </a:ext>
            </a:extLst>
          </p:cNvPr>
          <p:cNvSpPr txBox="1">
            <a:spLocks noChangeArrowheads="1"/>
          </p:cNvSpPr>
          <p:nvPr/>
        </p:nvSpPr>
        <p:spPr bwMode="auto">
          <a:xfrm>
            <a:off x="1127125" y="2106613"/>
            <a:ext cx="68738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pPr>
            <a:r>
              <a:rPr lang="en-US" altLang="it-IT" sz="2400" dirty="0">
                <a:latin typeface="+mn-lt"/>
                <a:ea typeface="ＭＳ Ｐゴシック" panose="020B0600070205080204" pitchFamily="34" charset="-128"/>
              </a:rPr>
              <a:t>La BC </a:t>
            </a:r>
            <a:r>
              <a:rPr lang="en-US" altLang="it-IT" sz="2400" dirty="0" err="1">
                <a:latin typeface="+mn-lt"/>
                <a:ea typeface="ＭＳ Ｐゴシック" panose="020B0600070205080204" pitchFamily="34" charset="-128"/>
              </a:rPr>
              <a:t>compra</a:t>
            </a:r>
            <a:r>
              <a:rPr lang="en-US" altLang="it-IT" sz="2400" dirty="0">
                <a:latin typeface="+mn-lt"/>
                <a:ea typeface="ＭＳ Ｐゴシック" panose="020B0600070205080204" pitchFamily="34" charset="-128"/>
              </a:rPr>
              <a:t> </a:t>
            </a:r>
            <a:r>
              <a:rPr lang="en-US" altLang="it-IT" sz="2400" dirty="0" err="1">
                <a:latin typeface="+mn-lt"/>
                <a:ea typeface="ＭＳ Ｐゴシック" panose="020B0600070205080204" pitchFamily="34" charset="-128"/>
              </a:rPr>
              <a:t>titoli</a:t>
            </a:r>
            <a:r>
              <a:rPr lang="en-US" altLang="it-IT" sz="2400" dirty="0">
                <a:latin typeface="+mn-lt"/>
                <a:ea typeface="ＭＳ Ｐゴシック" panose="020B0600070205080204" pitchFamily="34" charset="-128"/>
              </a:rPr>
              <a:t>, </a:t>
            </a:r>
            <a:r>
              <a:rPr lang="en-US" altLang="it-IT" sz="2400" dirty="0" err="1">
                <a:latin typeface="+mn-lt"/>
                <a:ea typeface="ＭＳ Ｐゴシック" panose="020B0600070205080204" pitchFamily="34" charset="-128"/>
              </a:rPr>
              <a:t>riduce</a:t>
            </a:r>
            <a:r>
              <a:rPr lang="en-US" altLang="it-IT" sz="2400" dirty="0">
                <a:latin typeface="+mn-lt"/>
                <a:ea typeface="ＭＳ Ｐゴシック" panose="020B0600070205080204" pitchFamily="34" charset="-128"/>
              </a:rPr>
              <a:t> il </a:t>
            </a:r>
            <a:r>
              <a:rPr lang="en-US" altLang="it-IT" sz="2400" dirty="0" err="1">
                <a:latin typeface="+mn-lt"/>
                <a:ea typeface="ＭＳ Ｐゴシック" panose="020B0600070205080204" pitchFamily="34" charset="-128"/>
              </a:rPr>
              <a:t>coefficiente</a:t>
            </a:r>
            <a:r>
              <a:rPr lang="en-US" altLang="it-IT" sz="2400" dirty="0">
                <a:latin typeface="+mn-lt"/>
                <a:ea typeface="ＭＳ Ｐゴシック" panose="020B0600070205080204" pitchFamily="34" charset="-128"/>
              </a:rPr>
              <a:t> di </a:t>
            </a:r>
            <a:r>
              <a:rPr lang="en-US" altLang="it-IT" sz="2400" dirty="0" err="1">
                <a:latin typeface="+mn-lt"/>
                <a:ea typeface="ＭＳ Ｐゴシック" panose="020B0600070205080204" pitchFamily="34" charset="-128"/>
              </a:rPr>
              <a:t>riserva</a:t>
            </a:r>
            <a:r>
              <a:rPr lang="en-US" altLang="it-IT" sz="2400" dirty="0">
                <a:latin typeface="+mn-lt"/>
                <a:ea typeface="ＭＳ Ｐゴシック" panose="020B0600070205080204" pitchFamily="34" charset="-128"/>
              </a:rPr>
              <a:t> </a:t>
            </a:r>
            <a:r>
              <a:rPr lang="en-US" altLang="it-IT" sz="2400" dirty="0" err="1">
                <a:latin typeface="+mn-lt"/>
                <a:ea typeface="ＭＳ Ｐゴシック" panose="020B0600070205080204" pitchFamily="34" charset="-128"/>
              </a:rPr>
              <a:t>obbligatoria</a:t>
            </a:r>
            <a:r>
              <a:rPr lang="en-US" altLang="it-IT" sz="2400" dirty="0">
                <a:latin typeface="+mn-lt"/>
                <a:ea typeface="ＭＳ Ｐゴシック" panose="020B0600070205080204" pitchFamily="34" charset="-128"/>
              </a:rPr>
              <a:t> o </a:t>
            </a:r>
            <a:r>
              <a:rPr lang="en-US" altLang="it-IT" sz="2400" dirty="0" err="1">
                <a:latin typeface="+mn-lt"/>
                <a:ea typeface="ＭＳ Ｐゴシック" panose="020B0600070205080204" pitchFamily="34" charset="-128"/>
              </a:rPr>
              <a:t>riduce</a:t>
            </a:r>
            <a:r>
              <a:rPr lang="en-US" altLang="it-IT" sz="2400" dirty="0">
                <a:latin typeface="+mn-lt"/>
                <a:ea typeface="ＭＳ Ｐゴシック" panose="020B0600070205080204" pitchFamily="34" charset="-128"/>
              </a:rPr>
              <a:t> il </a:t>
            </a:r>
            <a:r>
              <a:rPr lang="en-US" altLang="it-IT" sz="2400" dirty="0" err="1">
                <a:latin typeface="+mn-lt"/>
                <a:ea typeface="ＭＳ Ｐゴシック" panose="020B0600070205080204" pitchFamily="34" charset="-128"/>
              </a:rPr>
              <a:t>tasso</a:t>
            </a:r>
            <a:r>
              <a:rPr lang="en-US" altLang="it-IT" sz="2400" dirty="0">
                <a:latin typeface="+mn-lt"/>
                <a:ea typeface="ＭＳ Ｐゴシック" panose="020B0600070205080204" pitchFamily="34" charset="-128"/>
              </a:rPr>
              <a:t> di </a:t>
            </a:r>
            <a:r>
              <a:rPr lang="en-US" altLang="it-IT" sz="2400" dirty="0" err="1">
                <a:latin typeface="+mn-lt"/>
                <a:ea typeface="ＭＳ Ｐゴシック" panose="020B0600070205080204" pitchFamily="34" charset="-128"/>
              </a:rPr>
              <a:t>sconto</a:t>
            </a:r>
            <a:endParaRPr lang="en-US" altLang="it-IT" sz="2400" dirty="0">
              <a:latin typeface="+mn-lt"/>
              <a:ea typeface="ＭＳ Ｐゴシック" panose="020B0600070205080204" pitchFamily="34" charset="-128"/>
            </a:endParaRPr>
          </a:p>
        </p:txBody>
      </p:sp>
      <p:sp>
        <p:nvSpPr>
          <p:cNvPr id="34829" name="Text Box 13">
            <a:extLst>
              <a:ext uri="{FF2B5EF4-FFF2-40B4-BE49-F238E27FC236}">
                <a16:creationId xmlns:a16="http://schemas.microsoft.com/office/drawing/2014/main" id="{9C01EEFF-A947-3F2F-C68F-8C0125652DB7}"/>
              </a:ext>
            </a:extLst>
          </p:cNvPr>
          <p:cNvSpPr txBox="1">
            <a:spLocks noChangeArrowheads="1"/>
          </p:cNvSpPr>
          <p:nvPr/>
        </p:nvSpPr>
        <p:spPr bwMode="auto">
          <a:xfrm>
            <a:off x="2557463" y="3124200"/>
            <a:ext cx="45448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dirty="0" err="1">
                <a:latin typeface="+mn-lt"/>
                <a:ea typeface="ＭＳ Ｐゴシック" panose="020B0600070205080204" pitchFamily="34" charset="-128"/>
              </a:rPr>
              <a:t>L’offerta</a:t>
            </a:r>
            <a:r>
              <a:rPr lang="en-US" altLang="it-IT" sz="2400" dirty="0">
                <a:latin typeface="+mn-lt"/>
                <a:ea typeface="ＭＳ Ｐゴシック" panose="020B0600070205080204" pitchFamily="34" charset="-128"/>
              </a:rPr>
              <a:t> di </a:t>
            </a:r>
            <a:r>
              <a:rPr lang="en-US" altLang="it-IT" sz="2400" dirty="0" err="1">
                <a:latin typeface="+mn-lt"/>
                <a:ea typeface="ＭＳ Ｐゴシック" panose="020B0600070205080204" pitchFamily="34" charset="-128"/>
              </a:rPr>
              <a:t>moneta</a:t>
            </a:r>
            <a:r>
              <a:rPr lang="en-US" altLang="it-IT" sz="2400" dirty="0">
                <a:latin typeface="+mn-lt"/>
                <a:ea typeface="ＭＳ Ｐゴシック" panose="020B0600070205080204" pitchFamily="34" charset="-128"/>
              </a:rPr>
              <a:t> </a:t>
            </a:r>
            <a:r>
              <a:rPr lang="en-US" altLang="it-IT" sz="2400" dirty="0" err="1">
                <a:latin typeface="+mn-lt"/>
                <a:ea typeface="ＭＳ Ｐゴシック" panose="020B0600070205080204" pitchFamily="34" charset="-128"/>
              </a:rPr>
              <a:t>aumenta</a:t>
            </a:r>
            <a:endParaRPr lang="en-US" altLang="it-IT" sz="2400" dirty="0">
              <a:latin typeface="+mn-lt"/>
              <a:ea typeface="ＭＳ Ｐゴシック" panose="020B0600070205080204" pitchFamily="34" charset="-128"/>
            </a:endParaRPr>
          </a:p>
        </p:txBody>
      </p:sp>
      <p:sp>
        <p:nvSpPr>
          <p:cNvPr id="34830" name="Text Box 14">
            <a:extLst>
              <a:ext uri="{FF2B5EF4-FFF2-40B4-BE49-F238E27FC236}">
                <a16:creationId xmlns:a16="http://schemas.microsoft.com/office/drawing/2014/main" id="{40A166B1-01B0-D918-1289-012BE70DA323}"/>
              </a:ext>
            </a:extLst>
          </p:cNvPr>
          <p:cNvSpPr txBox="1">
            <a:spLocks noChangeArrowheads="1"/>
          </p:cNvSpPr>
          <p:nvPr/>
        </p:nvSpPr>
        <p:spPr bwMode="auto">
          <a:xfrm>
            <a:off x="2428875" y="3781425"/>
            <a:ext cx="4509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dirty="0">
                <a:latin typeface="+mn-lt"/>
                <a:ea typeface="ＭＳ Ｐゴシック" panose="020B0600070205080204" pitchFamily="34" charset="-128"/>
              </a:rPr>
              <a:t>Il </a:t>
            </a:r>
            <a:r>
              <a:rPr lang="en-US" altLang="it-IT" sz="2400" dirty="0" err="1">
                <a:latin typeface="+mn-lt"/>
                <a:ea typeface="ＭＳ Ｐゴシック" panose="020B0600070205080204" pitchFamily="34" charset="-128"/>
              </a:rPr>
              <a:t>tasso</a:t>
            </a:r>
            <a:r>
              <a:rPr lang="en-US" altLang="it-IT" sz="2400" dirty="0">
                <a:latin typeface="+mn-lt"/>
                <a:ea typeface="ＭＳ Ｐゴシック" panose="020B0600070205080204" pitchFamily="34" charset="-128"/>
              </a:rPr>
              <a:t> </a:t>
            </a:r>
            <a:r>
              <a:rPr lang="en-US" altLang="it-IT" sz="2400" dirty="0" err="1">
                <a:latin typeface="+mn-lt"/>
                <a:ea typeface="ＭＳ Ｐゴシック" panose="020B0600070205080204" pitchFamily="34" charset="-128"/>
              </a:rPr>
              <a:t>d’interesse</a:t>
            </a:r>
            <a:r>
              <a:rPr lang="en-US" altLang="it-IT" sz="2400" dirty="0">
                <a:latin typeface="+mn-lt"/>
                <a:ea typeface="ＭＳ Ｐゴシック" panose="020B0600070205080204" pitchFamily="34" charset="-128"/>
              </a:rPr>
              <a:t> </a:t>
            </a:r>
            <a:r>
              <a:rPr lang="en-US" altLang="it-IT" sz="2400" dirty="0" err="1">
                <a:latin typeface="+mn-lt"/>
                <a:ea typeface="ＭＳ Ｐゴシック" panose="020B0600070205080204" pitchFamily="34" charset="-128"/>
              </a:rPr>
              <a:t>diminuisce</a:t>
            </a:r>
            <a:endParaRPr lang="en-US" altLang="it-IT" sz="2400" dirty="0">
              <a:latin typeface="+mn-lt"/>
              <a:ea typeface="ＭＳ Ｐゴシック" panose="020B0600070205080204" pitchFamily="34" charset="-128"/>
            </a:endParaRPr>
          </a:p>
        </p:txBody>
      </p:sp>
      <p:sp>
        <p:nvSpPr>
          <p:cNvPr id="34831" name="Text Box 15">
            <a:extLst>
              <a:ext uri="{FF2B5EF4-FFF2-40B4-BE49-F238E27FC236}">
                <a16:creationId xmlns:a16="http://schemas.microsoft.com/office/drawing/2014/main" id="{C9BF0022-8082-86FA-F865-6F975D7CCA24}"/>
              </a:ext>
            </a:extLst>
          </p:cNvPr>
          <p:cNvSpPr txBox="1">
            <a:spLocks noChangeArrowheads="1"/>
          </p:cNvSpPr>
          <p:nvPr/>
        </p:nvSpPr>
        <p:spPr bwMode="auto">
          <a:xfrm>
            <a:off x="2057400" y="4314825"/>
            <a:ext cx="5375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dirty="0">
                <a:latin typeface="+mn-lt"/>
                <a:ea typeface="ＭＳ Ｐゴシック" panose="020B0600070205080204" pitchFamily="34" charset="-128"/>
              </a:rPr>
              <a:t>La </a:t>
            </a:r>
            <a:r>
              <a:rPr lang="en-US" altLang="it-IT" sz="2400" dirty="0" err="1">
                <a:latin typeface="+mn-lt"/>
                <a:ea typeface="ＭＳ Ｐゴシック" panose="020B0600070205080204" pitchFamily="34" charset="-128"/>
              </a:rPr>
              <a:t>spesa</a:t>
            </a:r>
            <a:r>
              <a:rPr lang="en-US" altLang="it-IT" sz="2400" dirty="0">
                <a:latin typeface="+mn-lt"/>
                <a:ea typeface="ＭＳ Ｐゴシック" panose="020B0600070205080204" pitchFamily="34" charset="-128"/>
              </a:rPr>
              <a:t> per </a:t>
            </a:r>
            <a:r>
              <a:rPr lang="en-US" altLang="it-IT" sz="2400" dirty="0" err="1">
                <a:latin typeface="+mn-lt"/>
                <a:ea typeface="ＭＳ Ｐゴシック" panose="020B0600070205080204" pitchFamily="34" charset="-128"/>
              </a:rPr>
              <a:t>investimenti</a:t>
            </a:r>
            <a:r>
              <a:rPr lang="en-US" altLang="it-IT" sz="2400" dirty="0">
                <a:latin typeface="+mn-lt"/>
                <a:ea typeface="ＭＳ Ｐゴシック" panose="020B0600070205080204" pitchFamily="34" charset="-128"/>
              </a:rPr>
              <a:t> </a:t>
            </a:r>
            <a:r>
              <a:rPr lang="en-US" altLang="it-IT" sz="2400" dirty="0" err="1">
                <a:latin typeface="+mn-lt"/>
                <a:ea typeface="ＭＳ Ｐゴシック" panose="020B0600070205080204" pitchFamily="34" charset="-128"/>
              </a:rPr>
              <a:t>aumenta</a:t>
            </a:r>
            <a:endParaRPr lang="en-US" altLang="it-IT" sz="2400" dirty="0">
              <a:latin typeface="+mn-lt"/>
              <a:ea typeface="ＭＳ Ｐゴシック" panose="020B0600070205080204" pitchFamily="34" charset="-128"/>
            </a:endParaRPr>
          </a:p>
        </p:txBody>
      </p:sp>
      <p:sp>
        <p:nvSpPr>
          <p:cNvPr id="34832" name="Text Box 16">
            <a:extLst>
              <a:ext uri="{FF2B5EF4-FFF2-40B4-BE49-F238E27FC236}">
                <a16:creationId xmlns:a16="http://schemas.microsoft.com/office/drawing/2014/main" id="{B9282A52-2EFF-81ED-5FB7-78C5A8C0242A}"/>
              </a:ext>
            </a:extLst>
          </p:cNvPr>
          <p:cNvSpPr txBox="1">
            <a:spLocks noChangeArrowheads="1"/>
          </p:cNvSpPr>
          <p:nvPr/>
        </p:nvSpPr>
        <p:spPr bwMode="auto">
          <a:xfrm>
            <a:off x="2209800" y="4848225"/>
            <a:ext cx="5349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dirty="0">
                <a:latin typeface="+mn-lt"/>
                <a:ea typeface="ＭＳ Ｐゴシック" panose="020B0600070205080204" pitchFamily="34" charset="-128"/>
              </a:rPr>
              <a:t>La </a:t>
            </a:r>
            <a:r>
              <a:rPr lang="en-US" altLang="it-IT" sz="2400" dirty="0" err="1">
                <a:latin typeface="+mn-lt"/>
                <a:ea typeface="ＭＳ Ｐゴシック" panose="020B0600070205080204" pitchFamily="34" charset="-128"/>
              </a:rPr>
              <a:t>domanda</a:t>
            </a:r>
            <a:r>
              <a:rPr lang="en-US" altLang="it-IT" sz="2400" dirty="0">
                <a:latin typeface="+mn-lt"/>
                <a:ea typeface="ＭＳ Ｐゴシック" panose="020B0600070205080204" pitchFamily="34" charset="-128"/>
              </a:rPr>
              <a:t> </a:t>
            </a:r>
            <a:r>
              <a:rPr lang="en-US" altLang="it-IT" sz="2400" dirty="0" err="1">
                <a:latin typeface="+mn-lt"/>
                <a:ea typeface="ＭＳ Ｐゴシック" panose="020B0600070205080204" pitchFamily="34" charset="-128"/>
              </a:rPr>
              <a:t>aggregata</a:t>
            </a:r>
            <a:r>
              <a:rPr lang="en-US" altLang="it-IT" sz="2400" dirty="0">
                <a:latin typeface="+mn-lt"/>
                <a:ea typeface="ＭＳ Ｐゴシック" panose="020B0600070205080204" pitchFamily="34" charset="-128"/>
              </a:rPr>
              <a:t> </a:t>
            </a:r>
            <a:r>
              <a:rPr lang="en-US" altLang="it-IT" sz="2400" dirty="0" err="1">
                <a:latin typeface="+mn-lt"/>
                <a:ea typeface="ＭＳ Ｐゴシック" panose="020B0600070205080204" pitchFamily="34" charset="-128"/>
              </a:rPr>
              <a:t>aumenta</a:t>
            </a:r>
            <a:endParaRPr lang="en-US" altLang="it-IT" sz="2400" dirty="0">
              <a:latin typeface="+mn-lt"/>
              <a:ea typeface="ＭＳ Ｐゴシック" panose="020B0600070205080204" pitchFamily="34" charset="-128"/>
            </a:endParaRPr>
          </a:p>
        </p:txBody>
      </p:sp>
      <p:sp>
        <p:nvSpPr>
          <p:cNvPr id="34833" name="Text Box 17">
            <a:extLst>
              <a:ext uri="{FF2B5EF4-FFF2-40B4-BE49-F238E27FC236}">
                <a16:creationId xmlns:a16="http://schemas.microsoft.com/office/drawing/2014/main" id="{D01590AD-D3D4-CA67-AF95-B9471968DCB3}"/>
              </a:ext>
            </a:extLst>
          </p:cNvPr>
          <p:cNvSpPr txBox="1">
            <a:spLocks noChangeArrowheads="1"/>
          </p:cNvSpPr>
          <p:nvPr/>
        </p:nvSpPr>
        <p:spPr bwMode="auto">
          <a:xfrm>
            <a:off x="3235205" y="5730577"/>
            <a:ext cx="2739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dirty="0">
                <a:latin typeface="+mn-lt"/>
                <a:ea typeface="ＭＳ Ｐゴシック" panose="020B0600070205080204" pitchFamily="34" charset="-128"/>
              </a:rPr>
              <a:t>Il PIL </a:t>
            </a:r>
            <a:r>
              <a:rPr lang="en-US" altLang="it-IT" sz="2400" dirty="0" err="1">
                <a:latin typeface="+mn-lt"/>
                <a:ea typeface="ＭＳ Ｐゴシック" panose="020B0600070205080204" pitchFamily="34" charset="-128"/>
              </a:rPr>
              <a:t>reale</a:t>
            </a:r>
            <a:r>
              <a:rPr lang="en-US" altLang="it-IT" sz="2400" dirty="0">
                <a:latin typeface="+mn-lt"/>
                <a:ea typeface="ＭＳ Ｐゴシック" panose="020B0600070205080204" pitchFamily="34" charset="-128"/>
              </a:rPr>
              <a:t> </a:t>
            </a:r>
            <a:r>
              <a:rPr lang="en-US" altLang="it-IT" sz="2400" dirty="0" err="1">
                <a:latin typeface="+mn-lt"/>
                <a:ea typeface="ＭＳ Ｐゴシック" panose="020B0600070205080204" pitchFamily="34" charset="-128"/>
              </a:rPr>
              <a:t>cresce</a:t>
            </a:r>
            <a:endParaRPr lang="en-US" altLang="it-IT" sz="2400" dirty="0">
              <a:latin typeface="+mn-lt"/>
              <a:ea typeface="ＭＳ Ｐゴシック" panose="020B0600070205080204" pitchFamily="34" charset="-128"/>
            </a:endParaRPr>
          </a:p>
        </p:txBody>
      </p:sp>
      <p:sp>
        <p:nvSpPr>
          <p:cNvPr id="34836" name="AutoShape 20">
            <a:extLst>
              <a:ext uri="{FF2B5EF4-FFF2-40B4-BE49-F238E27FC236}">
                <a16:creationId xmlns:a16="http://schemas.microsoft.com/office/drawing/2014/main" id="{1C68841A-C8AF-660E-DBC2-098D176426B5}"/>
              </a:ext>
            </a:extLst>
          </p:cNvPr>
          <p:cNvSpPr>
            <a:spLocks noChangeArrowheads="1"/>
          </p:cNvSpPr>
          <p:nvPr/>
        </p:nvSpPr>
        <p:spPr bwMode="auto">
          <a:xfrm>
            <a:off x="4318000" y="1890713"/>
            <a:ext cx="436563" cy="295275"/>
          </a:xfrm>
          <a:prstGeom prst="downArrow">
            <a:avLst>
              <a:gd name="adj1" fmla="val 50000"/>
              <a:gd name="adj2" fmla="val 25000"/>
            </a:avLst>
          </a:prstGeom>
          <a:gradFill rotWithShape="1">
            <a:gsLst>
              <a:gs pos="0">
                <a:srgbClr val="FFFF99"/>
              </a:gs>
              <a:gs pos="100000">
                <a:srgbClr val="990033"/>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4837" name="AutoShape 21">
            <a:extLst>
              <a:ext uri="{FF2B5EF4-FFF2-40B4-BE49-F238E27FC236}">
                <a16:creationId xmlns:a16="http://schemas.microsoft.com/office/drawing/2014/main" id="{7A29F3FE-18BF-C600-19A2-BA3AEF934836}"/>
              </a:ext>
            </a:extLst>
          </p:cNvPr>
          <p:cNvSpPr>
            <a:spLocks noChangeArrowheads="1"/>
          </p:cNvSpPr>
          <p:nvPr/>
        </p:nvSpPr>
        <p:spPr bwMode="auto">
          <a:xfrm>
            <a:off x="4343400" y="2743200"/>
            <a:ext cx="436563" cy="295275"/>
          </a:xfrm>
          <a:prstGeom prst="downArrow">
            <a:avLst>
              <a:gd name="adj1" fmla="val 50000"/>
              <a:gd name="adj2" fmla="val 25000"/>
            </a:avLst>
          </a:prstGeom>
          <a:gradFill rotWithShape="1">
            <a:gsLst>
              <a:gs pos="0">
                <a:srgbClr val="FFFF99"/>
              </a:gs>
              <a:gs pos="100000">
                <a:srgbClr val="990033"/>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4840" name="AutoShape 24">
            <a:extLst>
              <a:ext uri="{FF2B5EF4-FFF2-40B4-BE49-F238E27FC236}">
                <a16:creationId xmlns:a16="http://schemas.microsoft.com/office/drawing/2014/main" id="{8C3B1DEA-C982-B04E-1463-3CABBB84AA1B}"/>
              </a:ext>
            </a:extLst>
          </p:cNvPr>
          <p:cNvSpPr>
            <a:spLocks noChangeArrowheads="1"/>
          </p:cNvSpPr>
          <p:nvPr/>
        </p:nvSpPr>
        <p:spPr bwMode="auto">
          <a:xfrm>
            <a:off x="4319588" y="3571875"/>
            <a:ext cx="436562" cy="295275"/>
          </a:xfrm>
          <a:prstGeom prst="downArrow">
            <a:avLst>
              <a:gd name="adj1" fmla="val 50000"/>
              <a:gd name="adj2" fmla="val 25000"/>
            </a:avLst>
          </a:prstGeom>
          <a:gradFill rotWithShape="1">
            <a:gsLst>
              <a:gs pos="0">
                <a:srgbClr val="FFFF99"/>
              </a:gs>
              <a:gs pos="100000">
                <a:srgbClr val="990033"/>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4841" name="AutoShape 25">
            <a:extLst>
              <a:ext uri="{FF2B5EF4-FFF2-40B4-BE49-F238E27FC236}">
                <a16:creationId xmlns:a16="http://schemas.microsoft.com/office/drawing/2014/main" id="{0E25D7DA-6B3E-370F-125B-38CD9EAEBB23}"/>
              </a:ext>
            </a:extLst>
          </p:cNvPr>
          <p:cNvSpPr>
            <a:spLocks noChangeArrowheads="1"/>
          </p:cNvSpPr>
          <p:nvPr/>
        </p:nvSpPr>
        <p:spPr bwMode="auto">
          <a:xfrm>
            <a:off x="4319588" y="4152900"/>
            <a:ext cx="436562" cy="295275"/>
          </a:xfrm>
          <a:prstGeom prst="downArrow">
            <a:avLst>
              <a:gd name="adj1" fmla="val 50000"/>
              <a:gd name="adj2" fmla="val 25000"/>
            </a:avLst>
          </a:prstGeom>
          <a:gradFill rotWithShape="1">
            <a:gsLst>
              <a:gs pos="0">
                <a:srgbClr val="FFFF99"/>
              </a:gs>
              <a:gs pos="100000">
                <a:srgbClr val="990033"/>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4842" name="AutoShape 26">
            <a:extLst>
              <a:ext uri="{FF2B5EF4-FFF2-40B4-BE49-F238E27FC236}">
                <a16:creationId xmlns:a16="http://schemas.microsoft.com/office/drawing/2014/main" id="{009D6709-3A4C-4DC2-59FD-FAC839C0D8E4}"/>
              </a:ext>
            </a:extLst>
          </p:cNvPr>
          <p:cNvSpPr>
            <a:spLocks noChangeArrowheads="1"/>
          </p:cNvSpPr>
          <p:nvPr/>
        </p:nvSpPr>
        <p:spPr bwMode="auto">
          <a:xfrm>
            <a:off x="4319588" y="4686300"/>
            <a:ext cx="436562" cy="295275"/>
          </a:xfrm>
          <a:prstGeom prst="downArrow">
            <a:avLst>
              <a:gd name="adj1" fmla="val 50000"/>
              <a:gd name="adj2" fmla="val 25000"/>
            </a:avLst>
          </a:prstGeom>
          <a:gradFill rotWithShape="1">
            <a:gsLst>
              <a:gs pos="0">
                <a:srgbClr val="FFFF99"/>
              </a:gs>
              <a:gs pos="100000">
                <a:srgbClr val="990033"/>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4843" name="AutoShape 27">
            <a:extLst>
              <a:ext uri="{FF2B5EF4-FFF2-40B4-BE49-F238E27FC236}">
                <a16:creationId xmlns:a16="http://schemas.microsoft.com/office/drawing/2014/main" id="{B22BBE3E-179B-D3AC-70EF-007E28F396DD}"/>
              </a:ext>
            </a:extLst>
          </p:cNvPr>
          <p:cNvSpPr>
            <a:spLocks noChangeArrowheads="1"/>
          </p:cNvSpPr>
          <p:nvPr/>
        </p:nvSpPr>
        <p:spPr bwMode="auto">
          <a:xfrm>
            <a:off x="4022796" y="5281613"/>
            <a:ext cx="436562" cy="595089"/>
          </a:xfrm>
          <a:prstGeom prst="downArrow">
            <a:avLst>
              <a:gd name="adj1" fmla="val 50000"/>
              <a:gd name="adj2" fmla="val 25000"/>
            </a:avLst>
          </a:prstGeom>
          <a:gradFill rotWithShape="1">
            <a:gsLst>
              <a:gs pos="0">
                <a:srgbClr val="FFFF99"/>
              </a:gs>
              <a:gs pos="100000">
                <a:srgbClr val="990033"/>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4845" name="AutoShape 29">
            <a:extLst>
              <a:ext uri="{FF2B5EF4-FFF2-40B4-BE49-F238E27FC236}">
                <a16:creationId xmlns:a16="http://schemas.microsoft.com/office/drawing/2014/main" id="{4B18DE6C-4356-8CBB-4B58-6C4082ACB4C7}"/>
              </a:ext>
            </a:extLst>
          </p:cNvPr>
          <p:cNvSpPr>
            <a:spLocks noChangeArrowheads="1"/>
          </p:cNvSpPr>
          <p:nvPr/>
        </p:nvSpPr>
        <p:spPr bwMode="auto">
          <a:xfrm rot="10800000">
            <a:off x="557213" y="1631950"/>
            <a:ext cx="649287" cy="5100638"/>
          </a:xfrm>
          <a:prstGeom prst="upArrow">
            <a:avLst>
              <a:gd name="adj1" fmla="val 50000"/>
              <a:gd name="adj2" fmla="val 196394"/>
            </a:avLst>
          </a:prstGeom>
          <a:gradFill rotWithShape="1">
            <a:gsLst>
              <a:gs pos="0">
                <a:srgbClr val="FFCC66"/>
              </a:gs>
              <a:gs pos="100000">
                <a:srgbClr val="FFFFCC"/>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it-IT" sz="2400" b="1">
                <a:solidFill>
                  <a:schemeClr val="accent1"/>
                </a:solidFill>
                <a:ea typeface="ＭＳ Ｐゴシック" panose="020B0600070205080204" pitchFamily="34" charset="-128"/>
              </a:rPr>
              <a:t>CATENA CAUSA-EFFETTO</a:t>
            </a:r>
            <a:endParaRPr lang="en-US" altLang="it-IT" sz="3200" b="1">
              <a:solidFill>
                <a:schemeClr val="accent1"/>
              </a:solidFill>
              <a:ea typeface="ＭＳ Ｐゴシック" panose="020B0600070205080204" pitchFamily="34" charset="-128"/>
            </a:endParaRPr>
          </a:p>
        </p:txBody>
      </p:sp>
      <p:pic>
        <p:nvPicPr>
          <p:cNvPr id="2" name="Elemento grafico 3">
            <a:extLst>
              <a:ext uri="{FF2B5EF4-FFF2-40B4-BE49-F238E27FC236}">
                <a16:creationId xmlns:a16="http://schemas.microsoft.com/office/drawing/2014/main" id="{0B58B287-1D09-7614-938E-3D582431E083}"/>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6858000" y="5572125"/>
            <a:ext cx="2286000" cy="128587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up)">
                                      <p:cBhvr>
                                        <p:cTn id="7" dur="1000"/>
                                        <p:tgtEl>
                                          <p:spTgt spid="34825"/>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34845"/>
                                        </p:tgtEl>
                                        <p:attrNameLst>
                                          <p:attrName>style.visibility</p:attrName>
                                        </p:attrNameLst>
                                      </p:cBhvr>
                                      <p:to>
                                        <p:strVal val="visible"/>
                                      </p:to>
                                    </p:set>
                                    <p:animEffect transition="in" filter="wipe(up)">
                                      <p:cBhvr>
                                        <p:cTn id="11" dur="1000"/>
                                        <p:tgtEl>
                                          <p:spTgt spid="34845"/>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34836"/>
                                        </p:tgtEl>
                                        <p:attrNameLst>
                                          <p:attrName>style.visibility</p:attrName>
                                        </p:attrNameLst>
                                      </p:cBhvr>
                                      <p:to>
                                        <p:strVal val="visible"/>
                                      </p:to>
                                    </p:set>
                                    <p:animEffect transition="in" filter="wipe(up)">
                                      <p:cBhvr>
                                        <p:cTn id="15" dur="1000"/>
                                        <p:tgtEl>
                                          <p:spTgt spid="348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34826"/>
                                        </p:tgtEl>
                                        <p:attrNameLst>
                                          <p:attrName>style.visibility</p:attrName>
                                        </p:attrNameLst>
                                      </p:cBhvr>
                                      <p:to>
                                        <p:strVal val="visible"/>
                                      </p:to>
                                    </p:set>
                                    <p:animEffect transition="in" filter="wipe(up)">
                                      <p:cBhvr>
                                        <p:cTn id="20" dur="1000"/>
                                        <p:tgtEl>
                                          <p:spTgt spid="34826"/>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34837"/>
                                        </p:tgtEl>
                                        <p:attrNameLst>
                                          <p:attrName>style.visibility</p:attrName>
                                        </p:attrNameLst>
                                      </p:cBhvr>
                                      <p:to>
                                        <p:strVal val="visible"/>
                                      </p:to>
                                    </p:set>
                                    <p:animEffect transition="in" filter="wipe(up)">
                                      <p:cBhvr>
                                        <p:cTn id="24" dur="1000"/>
                                        <p:tgtEl>
                                          <p:spTgt spid="3483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34829"/>
                                        </p:tgtEl>
                                        <p:attrNameLst>
                                          <p:attrName>style.visibility</p:attrName>
                                        </p:attrNameLst>
                                      </p:cBhvr>
                                      <p:to>
                                        <p:strVal val="visible"/>
                                      </p:to>
                                    </p:set>
                                    <p:animEffect transition="in" filter="wipe(up)">
                                      <p:cBhvr>
                                        <p:cTn id="29" dur="1000"/>
                                        <p:tgtEl>
                                          <p:spTgt spid="34829"/>
                                        </p:tgtEl>
                                      </p:cBhvr>
                                    </p:animEffect>
                                  </p:childTnLst>
                                </p:cTn>
                              </p:par>
                            </p:childTnLst>
                          </p:cTn>
                        </p:par>
                        <p:par>
                          <p:cTn id="30" fill="hold" nodeType="afterGroup">
                            <p:stCondLst>
                              <p:cond delay="1000"/>
                            </p:stCondLst>
                            <p:childTnLst>
                              <p:par>
                                <p:cTn id="31" presetID="22" presetClass="entr" presetSubtype="1" fill="hold" nodeType="afterEffect">
                                  <p:stCondLst>
                                    <p:cond delay="0"/>
                                  </p:stCondLst>
                                  <p:childTnLst>
                                    <p:set>
                                      <p:cBhvr>
                                        <p:cTn id="32" dur="1" fill="hold">
                                          <p:stCondLst>
                                            <p:cond delay="0"/>
                                          </p:stCondLst>
                                        </p:cTn>
                                        <p:tgtEl>
                                          <p:spTgt spid="34840"/>
                                        </p:tgtEl>
                                        <p:attrNameLst>
                                          <p:attrName>style.visibility</p:attrName>
                                        </p:attrNameLst>
                                      </p:cBhvr>
                                      <p:to>
                                        <p:strVal val="visible"/>
                                      </p:to>
                                    </p:set>
                                    <p:animEffect transition="in" filter="wipe(up)">
                                      <p:cBhvr>
                                        <p:cTn id="33" dur="1000"/>
                                        <p:tgtEl>
                                          <p:spTgt spid="348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34830"/>
                                        </p:tgtEl>
                                        <p:attrNameLst>
                                          <p:attrName>style.visibility</p:attrName>
                                        </p:attrNameLst>
                                      </p:cBhvr>
                                      <p:to>
                                        <p:strVal val="visible"/>
                                      </p:to>
                                    </p:set>
                                    <p:animEffect transition="in" filter="wipe(up)">
                                      <p:cBhvr>
                                        <p:cTn id="38" dur="1000"/>
                                        <p:tgtEl>
                                          <p:spTgt spid="34830"/>
                                        </p:tgtEl>
                                      </p:cBhvr>
                                    </p:animEffect>
                                  </p:childTnLst>
                                </p:cTn>
                              </p:par>
                            </p:childTnLst>
                          </p:cTn>
                        </p:par>
                        <p:par>
                          <p:cTn id="39" fill="hold" nodeType="afterGroup">
                            <p:stCondLst>
                              <p:cond delay="1000"/>
                            </p:stCondLst>
                            <p:childTnLst>
                              <p:par>
                                <p:cTn id="40" presetID="22" presetClass="entr" presetSubtype="1" fill="hold" nodeType="afterEffect">
                                  <p:stCondLst>
                                    <p:cond delay="0"/>
                                  </p:stCondLst>
                                  <p:childTnLst>
                                    <p:set>
                                      <p:cBhvr>
                                        <p:cTn id="41" dur="1" fill="hold">
                                          <p:stCondLst>
                                            <p:cond delay="0"/>
                                          </p:stCondLst>
                                        </p:cTn>
                                        <p:tgtEl>
                                          <p:spTgt spid="34841"/>
                                        </p:tgtEl>
                                        <p:attrNameLst>
                                          <p:attrName>style.visibility</p:attrName>
                                        </p:attrNameLst>
                                      </p:cBhvr>
                                      <p:to>
                                        <p:strVal val="visible"/>
                                      </p:to>
                                    </p:set>
                                    <p:animEffect transition="in" filter="wipe(up)">
                                      <p:cBhvr>
                                        <p:cTn id="42" dur="1000"/>
                                        <p:tgtEl>
                                          <p:spTgt spid="348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34831"/>
                                        </p:tgtEl>
                                        <p:attrNameLst>
                                          <p:attrName>style.visibility</p:attrName>
                                        </p:attrNameLst>
                                      </p:cBhvr>
                                      <p:to>
                                        <p:strVal val="visible"/>
                                      </p:to>
                                    </p:set>
                                    <p:animEffect transition="in" filter="wipe(up)">
                                      <p:cBhvr>
                                        <p:cTn id="47" dur="1000"/>
                                        <p:tgtEl>
                                          <p:spTgt spid="34831"/>
                                        </p:tgtEl>
                                      </p:cBhvr>
                                    </p:animEffect>
                                  </p:childTnLst>
                                </p:cTn>
                              </p:par>
                            </p:childTnLst>
                          </p:cTn>
                        </p:par>
                        <p:par>
                          <p:cTn id="48" fill="hold" nodeType="afterGroup">
                            <p:stCondLst>
                              <p:cond delay="1000"/>
                            </p:stCondLst>
                            <p:childTnLst>
                              <p:par>
                                <p:cTn id="49" presetID="22" presetClass="entr" presetSubtype="1" fill="hold" nodeType="afterEffect">
                                  <p:stCondLst>
                                    <p:cond delay="0"/>
                                  </p:stCondLst>
                                  <p:childTnLst>
                                    <p:set>
                                      <p:cBhvr>
                                        <p:cTn id="50" dur="1" fill="hold">
                                          <p:stCondLst>
                                            <p:cond delay="0"/>
                                          </p:stCondLst>
                                        </p:cTn>
                                        <p:tgtEl>
                                          <p:spTgt spid="34842"/>
                                        </p:tgtEl>
                                        <p:attrNameLst>
                                          <p:attrName>style.visibility</p:attrName>
                                        </p:attrNameLst>
                                      </p:cBhvr>
                                      <p:to>
                                        <p:strVal val="visible"/>
                                      </p:to>
                                    </p:set>
                                    <p:animEffect transition="in" filter="wipe(up)">
                                      <p:cBhvr>
                                        <p:cTn id="51" dur="1000"/>
                                        <p:tgtEl>
                                          <p:spTgt spid="348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34832"/>
                                        </p:tgtEl>
                                        <p:attrNameLst>
                                          <p:attrName>style.visibility</p:attrName>
                                        </p:attrNameLst>
                                      </p:cBhvr>
                                      <p:to>
                                        <p:strVal val="visible"/>
                                      </p:to>
                                    </p:set>
                                    <p:animEffect transition="in" filter="wipe(up)">
                                      <p:cBhvr>
                                        <p:cTn id="56" dur="1000"/>
                                        <p:tgtEl>
                                          <p:spTgt spid="34832"/>
                                        </p:tgtEl>
                                      </p:cBhvr>
                                    </p:animEffect>
                                  </p:childTnLst>
                                </p:cTn>
                              </p:par>
                            </p:childTnLst>
                          </p:cTn>
                        </p:par>
                        <p:par>
                          <p:cTn id="57" fill="hold" nodeType="afterGroup">
                            <p:stCondLst>
                              <p:cond delay="1000"/>
                            </p:stCondLst>
                            <p:childTnLst>
                              <p:par>
                                <p:cTn id="58" presetID="22" presetClass="entr" presetSubtype="1" fill="hold" nodeType="afterEffect">
                                  <p:stCondLst>
                                    <p:cond delay="0"/>
                                  </p:stCondLst>
                                  <p:childTnLst>
                                    <p:set>
                                      <p:cBhvr>
                                        <p:cTn id="59" dur="1" fill="hold">
                                          <p:stCondLst>
                                            <p:cond delay="0"/>
                                          </p:stCondLst>
                                        </p:cTn>
                                        <p:tgtEl>
                                          <p:spTgt spid="34843"/>
                                        </p:tgtEl>
                                        <p:attrNameLst>
                                          <p:attrName>style.visibility</p:attrName>
                                        </p:attrNameLst>
                                      </p:cBhvr>
                                      <p:to>
                                        <p:strVal val="visible"/>
                                      </p:to>
                                    </p:set>
                                    <p:animEffect transition="in" filter="wipe(up)">
                                      <p:cBhvr>
                                        <p:cTn id="60" dur="1000"/>
                                        <p:tgtEl>
                                          <p:spTgt spid="3484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nodeType="clickEffect">
                                  <p:stCondLst>
                                    <p:cond delay="0"/>
                                  </p:stCondLst>
                                  <p:childTnLst>
                                    <p:set>
                                      <p:cBhvr>
                                        <p:cTn id="64" dur="1" fill="hold">
                                          <p:stCondLst>
                                            <p:cond delay="0"/>
                                          </p:stCondLst>
                                        </p:cTn>
                                        <p:tgtEl>
                                          <p:spTgt spid="34833"/>
                                        </p:tgtEl>
                                        <p:attrNameLst>
                                          <p:attrName>style.visibility</p:attrName>
                                        </p:attrNameLst>
                                      </p:cBhvr>
                                      <p:to>
                                        <p:strVal val="visible"/>
                                      </p:to>
                                    </p:set>
                                    <p:animEffect transition="in" filter="wipe(up)">
                                      <p:cBhvr>
                                        <p:cTn id="65" dur="1000"/>
                                        <p:tgtEl>
                                          <p:spTgt spid="34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6" grpId="0"/>
      <p:bldP spid="34829" grpId="0"/>
      <p:bldP spid="34830" grpId="0"/>
      <p:bldP spid="34831" grpId="0"/>
      <p:bldP spid="34832" grpId="0"/>
      <p:bldP spid="34833" grpId="0"/>
      <p:bldP spid="34836" grpId="0" animBg="1"/>
      <p:bldP spid="34837" grpId="0" animBg="1"/>
      <p:bldP spid="34840" grpId="0" animBg="1"/>
      <p:bldP spid="34841" grpId="0" animBg="1"/>
      <p:bldP spid="34842" grpId="0" animBg="1"/>
      <p:bldP spid="34843" grpId="0" animBg="1"/>
      <p:bldP spid="348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014A0FDF-9291-12F3-1669-607E678122AD}"/>
              </a:ext>
            </a:extLst>
          </p:cNvPr>
          <p:cNvSpPr>
            <a:spLocks noGrp="1" noChangeArrowheads="1"/>
          </p:cNvSpPr>
          <p:nvPr>
            <p:ph type="title" idx="4294967295"/>
          </p:nvPr>
        </p:nvSpPr>
        <p:spPr>
          <a:xfrm>
            <a:off x="484710" y="452718"/>
            <a:ext cx="7897290" cy="1400530"/>
          </a:xfrm>
        </p:spPr>
        <p:txBody>
          <a:bodyPr anchor="ctr"/>
          <a:lstStyle/>
          <a:p>
            <a:pPr eaLnBrk="1" hangingPunct="1"/>
            <a:r>
              <a:rPr lang="en-US" altLang="it-IT" sz="3600" dirty="0" err="1"/>
              <a:t>Politica</a:t>
            </a:r>
            <a:r>
              <a:rPr lang="en-US" altLang="it-IT" sz="3600" dirty="0"/>
              <a:t> </a:t>
            </a:r>
            <a:r>
              <a:rPr lang="en-US" altLang="it-IT" sz="3600" dirty="0" err="1"/>
              <a:t>monetaria</a:t>
            </a:r>
            <a:r>
              <a:rPr lang="en-US" altLang="it-IT" sz="3600" dirty="0"/>
              <a:t> </a:t>
            </a:r>
            <a:r>
              <a:rPr lang="en-US" altLang="it-IT" sz="3600" dirty="0" err="1"/>
              <a:t>restrittiva</a:t>
            </a:r>
            <a:r>
              <a:rPr lang="en-US" altLang="it-IT" sz="3600" dirty="0"/>
              <a:t> e PIL</a:t>
            </a:r>
          </a:p>
        </p:txBody>
      </p:sp>
      <p:sp>
        <p:nvSpPr>
          <p:cNvPr id="35844" name="Text Box 4">
            <a:extLst>
              <a:ext uri="{FF2B5EF4-FFF2-40B4-BE49-F238E27FC236}">
                <a16:creationId xmlns:a16="http://schemas.microsoft.com/office/drawing/2014/main" id="{14572E93-B16D-281A-B5A3-1F336BE84A29}"/>
              </a:ext>
            </a:extLst>
          </p:cNvPr>
          <p:cNvSpPr txBox="1">
            <a:spLocks noChangeArrowheads="1"/>
          </p:cNvSpPr>
          <p:nvPr/>
        </p:nvSpPr>
        <p:spPr bwMode="auto">
          <a:xfrm>
            <a:off x="2895600" y="1524000"/>
            <a:ext cx="3698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800" b="1" dirty="0" err="1">
                <a:ea typeface="ＭＳ Ｐゴシック" panose="020B0600070205080204" pitchFamily="34" charset="-128"/>
              </a:rPr>
              <a:t>Problema</a:t>
            </a:r>
            <a:r>
              <a:rPr lang="en-US" altLang="it-IT" sz="2800" b="1" dirty="0">
                <a:ea typeface="ＭＳ Ｐゴシック" panose="020B0600070205080204" pitchFamily="34" charset="-128"/>
              </a:rPr>
              <a:t>: </a:t>
            </a:r>
            <a:r>
              <a:rPr lang="en-US" altLang="it-IT" sz="2800" b="1" dirty="0" err="1">
                <a:ea typeface="ＭＳ Ｐゴシック" panose="020B0600070205080204" pitchFamily="34" charset="-128"/>
              </a:rPr>
              <a:t>inflazione</a:t>
            </a:r>
            <a:endParaRPr lang="en-US" altLang="it-IT" sz="2800" b="1" dirty="0">
              <a:ea typeface="ＭＳ Ｐゴシック" panose="020B0600070205080204" pitchFamily="34" charset="-128"/>
            </a:endParaRPr>
          </a:p>
        </p:txBody>
      </p:sp>
      <p:sp>
        <p:nvSpPr>
          <p:cNvPr id="35845" name="Text Box 5">
            <a:extLst>
              <a:ext uri="{FF2B5EF4-FFF2-40B4-BE49-F238E27FC236}">
                <a16:creationId xmlns:a16="http://schemas.microsoft.com/office/drawing/2014/main" id="{84FFA116-1150-68B3-760A-A3D1FCAB085F}"/>
              </a:ext>
            </a:extLst>
          </p:cNvPr>
          <p:cNvSpPr txBox="1">
            <a:spLocks noChangeArrowheads="1"/>
          </p:cNvSpPr>
          <p:nvPr/>
        </p:nvSpPr>
        <p:spPr bwMode="auto">
          <a:xfrm>
            <a:off x="1162050" y="2226310"/>
            <a:ext cx="7219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it-IT" sz="2400" dirty="0">
                <a:ea typeface="ＭＳ Ｐゴシック" panose="020B0600070205080204" pitchFamily="34" charset="-128"/>
              </a:rPr>
              <a:t>La BC </a:t>
            </a:r>
            <a:r>
              <a:rPr lang="en-US" altLang="it-IT" sz="2400" dirty="0" err="1">
                <a:ea typeface="ＭＳ Ｐゴシック" panose="020B0600070205080204" pitchFamily="34" charset="-128"/>
              </a:rPr>
              <a:t>compra</a:t>
            </a:r>
            <a:r>
              <a:rPr lang="en-US" altLang="it-IT" sz="2400" dirty="0">
                <a:ea typeface="ＭＳ Ｐゴシック" panose="020B0600070205080204" pitchFamily="34" charset="-128"/>
              </a:rPr>
              <a:t> </a:t>
            </a:r>
            <a:r>
              <a:rPr lang="en-US" altLang="it-IT" sz="2400" dirty="0" err="1">
                <a:ea typeface="ＭＳ Ｐゴシック" panose="020B0600070205080204" pitchFamily="34" charset="-128"/>
              </a:rPr>
              <a:t>titoli</a:t>
            </a:r>
            <a:r>
              <a:rPr lang="en-US" altLang="it-IT" sz="2400" dirty="0">
                <a:ea typeface="ＭＳ Ｐゴシック" panose="020B0600070205080204" pitchFamily="34" charset="-128"/>
              </a:rPr>
              <a:t>, </a:t>
            </a:r>
            <a:r>
              <a:rPr lang="en-US" altLang="it-IT" sz="2400" dirty="0" err="1">
                <a:ea typeface="ＭＳ Ｐゴシック" panose="020B0600070205080204" pitchFamily="34" charset="-128"/>
              </a:rPr>
              <a:t>aumenta</a:t>
            </a:r>
            <a:r>
              <a:rPr lang="en-US" altLang="it-IT" sz="2400" dirty="0">
                <a:ea typeface="ＭＳ Ｐゴシック" panose="020B0600070205080204" pitchFamily="34" charset="-128"/>
              </a:rPr>
              <a:t> il </a:t>
            </a:r>
            <a:r>
              <a:rPr lang="en-US" altLang="it-IT" sz="2400" dirty="0" err="1">
                <a:ea typeface="ＭＳ Ｐゴシック" panose="020B0600070205080204" pitchFamily="34" charset="-128"/>
              </a:rPr>
              <a:t>coefficiente</a:t>
            </a:r>
            <a:r>
              <a:rPr lang="en-US" altLang="it-IT" sz="2400" dirty="0">
                <a:ea typeface="ＭＳ Ｐゴシック" panose="020B0600070205080204" pitchFamily="34" charset="-128"/>
              </a:rPr>
              <a:t> di </a:t>
            </a:r>
            <a:r>
              <a:rPr lang="en-US" altLang="it-IT" sz="2400" dirty="0" err="1">
                <a:ea typeface="ＭＳ Ｐゴシック" panose="020B0600070205080204" pitchFamily="34" charset="-128"/>
              </a:rPr>
              <a:t>riserva</a:t>
            </a:r>
            <a:r>
              <a:rPr lang="en-US" altLang="it-IT" sz="2400" dirty="0">
                <a:ea typeface="ＭＳ Ｐゴシック" panose="020B0600070205080204" pitchFamily="34" charset="-128"/>
              </a:rPr>
              <a:t> </a:t>
            </a:r>
            <a:r>
              <a:rPr lang="en-US" altLang="it-IT" sz="2400" dirty="0" err="1">
                <a:ea typeface="ＭＳ Ｐゴシック" panose="020B0600070205080204" pitchFamily="34" charset="-128"/>
              </a:rPr>
              <a:t>obbligatoria</a:t>
            </a:r>
            <a:r>
              <a:rPr lang="en-US" altLang="it-IT" sz="2400" dirty="0">
                <a:ea typeface="ＭＳ Ｐゴシック" panose="020B0600070205080204" pitchFamily="34" charset="-128"/>
              </a:rPr>
              <a:t> o </a:t>
            </a:r>
            <a:r>
              <a:rPr lang="en-US" altLang="it-IT" sz="2400" dirty="0" err="1">
                <a:ea typeface="ＭＳ Ｐゴシック" panose="020B0600070205080204" pitchFamily="34" charset="-128"/>
              </a:rPr>
              <a:t>aumenta</a:t>
            </a:r>
            <a:r>
              <a:rPr lang="en-US" altLang="it-IT" sz="2400" dirty="0">
                <a:ea typeface="ＭＳ Ｐゴシック" panose="020B0600070205080204" pitchFamily="34" charset="-128"/>
              </a:rPr>
              <a:t> il </a:t>
            </a:r>
            <a:r>
              <a:rPr lang="en-US" altLang="it-IT" sz="2400" dirty="0" err="1">
                <a:ea typeface="ＭＳ Ｐゴシック" panose="020B0600070205080204" pitchFamily="34" charset="-128"/>
              </a:rPr>
              <a:t>tasso</a:t>
            </a:r>
            <a:r>
              <a:rPr lang="en-US" altLang="it-IT" sz="2400" dirty="0">
                <a:ea typeface="ＭＳ Ｐゴシック" panose="020B0600070205080204" pitchFamily="34" charset="-128"/>
              </a:rPr>
              <a:t> di </a:t>
            </a:r>
            <a:r>
              <a:rPr lang="en-US" altLang="it-IT" sz="2400" dirty="0" err="1">
                <a:ea typeface="ＭＳ Ｐゴシック" panose="020B0600070205080204" pitchFamily="34" charset="-128"/>
              </a:rPr>
              <a:t>sconto</a:t>
            </a:r>
            <a:endParaRPr lang="en-US" altLang="it-IT" sz="2400" dirty="0">
              <a:ea typeface="ＭＳ Ｐゴシック" panose="020B0600070205080204" pitchFamily="34" charset="-128"/>
            </a:endParaRPr>
          </a:p>
        </p:txBody>
      </p:sp>
      <p:sp>
        <p:nvSpPr>
          <p:cNvPr id="35848" name="Text Box 8">
            <a:extLst>
              <a:ext uri="{FF2B5EF4-FFF2-40B4-BE49-F238E27FC236}">
                <a16:creationId xmlns:a16="http://schemas.microsoft.com/office/drawing/2014/main" id="{F7682914-D765-6357-6404-A7AEF1C458BF}"/>
              </a:ext>
            </a:extLst>
          </p:cNvPr>
          <p:cNvSpPr txBox="1">
            <a:spLocks noChangeArrowheads="1"/>
          </p:cNvSpPr>
          <p:nvPr/>
        </p:nvSpPr>
        <p:spPr bwMode="auto">
          <a:xfrm>
            <a:off x="2362200" y="3143250"/>
            <a:ext cx="4237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a:ea typeface="ＭＳ Ｐゴシック" panose="020B0600070205080204" pitchFamily="34" charset="-128"/>
              </a:rPr>
              <a:t>L’offerta di moneta diminuisce</a:t>
            </a:r>
          </a:p>
        </p:txBody>
      </p:sp>
      <p:sp>
        <p:nvSpPr>
          <p:cNvPr id="35849" name="Text Box 9">
            <a:extLst>
              <a:ext uri="{FF2B5EF4-FFF2-40B4-BE49-F238E27FC236}">
                <a16:creationId xmlns:a16="http://schemas.microsoft.com/office/drawing/2014/main" id="{847FEF97-CEA5-A4B5-E155-B1EA5744808B}"/>
              </a:ext>
            </a:extLst>
          </p:cNvPr>
          <p:cNvSpPr txBox="1">
            <a:spLocks noChangeArrowheads="1"/>
          </p:cNvSpPr>
          <p:nvPr/>
        </p:nvSpPr>
        <p:spPr bwMode="auto">
          <a:xfrm>
            <a:off x="2514600" y="3800475"/>
            <a:ext cx="398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a:ea typeface="ＭＳ Ｐゴシック" panose="020B0600070205080204" pitchFamily="34" charset="-128"/>
              </a:rPr>
              <a:t>Il tasso d’interesse aumenta</a:t>
            </a:r>
          </a:p>
        </p:txBody>
      </p:sp>
      <p:sp>
        <p:nvSpPr>
          <p:cNvPr id="35850" name="Text Box 10">
            <a:extLst>
              <a:ext uri="{FF2B5EF4-FFF2-40B4-BE49-F238E27FC236}">
                <a16:creationId xmlns:a16="http://schemas.microsoft.com/office/drawing/2014/main" id="{FCDA2743-27DC-AFDC-8DB8-01DE0405843E}"/>
              </a:ext>
            </a:extLst>
          </p:cNvPr>
          <p:cNvSpPr txBox="1">
            <a:spLocks noChangeArrowheads="1"/>
          </p:cNvSpPr>
          <p:nvPr/>
        </p:nvSpPr>
        <p:spPr bwMode="auto">
          <a:xfrm>
            <a:off x="1905000" y="4333875"/>
            <a:ext cx="517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dirty="0">
                <a:ea typeface="ＭＳ Ｐゴシック" panose="020B0600070205080204" pitchFamily="34" charset="-128"/>
              </a:rPr>
              <a:t>La </a:t>
            </a:r>
            <a:r>
              <a:rPr lang="en-US" altLang="it-IT" sz="2400" dirty="0" err="1">
                <a:ea typeface="ＭＳ Ｐゴシック" panose="020B0600070205080204" pitchFamily="34" charset="-128"/>
              </a:rPr>
              <a:t>spesa</a:t>
            </a:r>
            <a:r>
              <a:rPr lang="en-US" altLang="it-IT" sz="2400" dirty="0">
                <a:ea typeface="ＭＳ Ｐゴシック" panose="020B0600070205080204" pitchFamily="34" charset="-128"/>
              </a:rPr>
              <a:t> per </a:t>
            </a:r>
            <a:r>
              <a:rPr lang="en-US" altLang="it-IT" sz="2400" dirty="0" err="1">
                <a:ea typeface="ＭＳ Ｐゴシック" panose="020B0600070205080204" pitchFamily="34" charset="-128"/>
              </a:rPr>
              <a:t>investimenti</a:t>
            </a:r>
            <a:r>
              <a:rPr lang="en-US" altLang="it-IT" sz="2400" dirty="0">
                <a:ea typeface="ＭＳ Ｐゴシック" panose="020B0600070205080204" pitchFamily="34" charset="-128"/>
              </a:rPr>
              <a:t> </a:t>
            </a:r>
            <a:r>
              <a:rPr lang="en-US" altLang="it-IT" sz="2400" dirty="0" err="1">
                <a:ea typeface="ＭＳ Ｐゴシック" panose="020B0600070205080204" pitchFamily="34" charset="-128"/>
              </a:rPr>
              <a:t>diminuisce</a:t>
            </a:r>
            <a:endParaRPr lang="en-US" altLang="it-IT" sz="2400" dirty="0">
              <a:ea typeface="ＭＳ Ｐゴシック" panose="020B0600070205080204" pitchFamily="34" charset="-128"/>
            </a:endParaRPr>
          </a:p>
        </p:txBody>
      </p:sp>
      <p:sp>
        <p:nvSpPr>
          <p:cNvPr id="35851" name="Text Box 11">
            <a:extLst>
              <a:ext uri="{FF2B5EF4-FFF2-40B4-BE49-F238E27FC236}">
                <a16:creationId xmlns:a16="http://schemas.microsoft.com/office/drawing/2014/main" id="{D7899C30-B769-7B0B-7630-914C9612FB43}"/>
              </a:ext>
            </a:extLst>
          </p:cNvPr>
          <p:cNvSpPr txBox="1">
            <a:spLocks noChangeArrowheads="1"/>
          </p:cNvSpPr>
          <p:nvPr/>
        </p:nvSpPr>
        <p:spPr bwMode="auto">
          <a:xfrm>
            <a:off x="2057400" y="4867275"/>
            <a:ext cx="4867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a:ea typeface="ＭＳ Ｐゴシック" panose="020B0600070205080204" pitchFamily="34" charset="-128"/>
              </a:rPr>
              <a:t>La domanda aggregata diminuisce</a:t>
            </a:r>
          </a:p>
        </p:txBody>
      </p:sp>
      <p:sp>
        <p:nvSpPr>
          <p:cNvPr id="35852" name="Text Box 12">
            <a:extLst>
              <a:ext uri="{FF2B5EF4-FFF2-40B4-BE49-F238E27FC236}">
                <a16:creationId xmlns:a16="http://schemas.microsoft.com/office/drawing/2014/main" id="{B34ED6C2-5F77-CA71-9461-630C6BA87FA0}"/>
              </a:ext>
            </a:extLst>
          </p:cNvPr>
          <p:cNvSpPr txBox="1">
            <a:spLocks noChangeArrowheads="1"/>
          </p:cNvSpPr>
          <p:nvPr/>
        </p:nvSpPr>
        <p:spPr bwMode="auto">
          <a:xfrm>
            <a:off x="3276600" y="5448300"/>
            <a:ext cx="235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it-IT" sz="2400">
                <a:ea typeface="ＭＳ Ｐゴシック" panose="020B0600070205080204" pitchFamily="34" charset="-128"/>
              </a:rPr>
              <a:t>L’inflazione cala</a:t>
            </a:r>
          </a:p>
        </p:txBody>
      </p:sp>
      <p:sp>
        <p:nvSpPr>
          <p:cNvPr id="35853" name="AutoShape 13">
            <a:extLst>
              <a:ext uri="{FF2B5EF4-FFF2-40B4-BE49-F238E27FC236}">
                <a16:creationId xmlns:a16="http://schemas.microsoft.com/office/drawing/2014/main" id="{5DA204DA-C73C-7254-8FB2-206569992837}"/>
              </a:ext>
            </a:extLst>
          </p:cNvPr>
          <p:cNvSpPr>
            <a:spLocks noChangeArrowheads="1"/>
          </p:cNvSpPr>
          <p:nvPr/>
        </p:nvSpPr>
        <p:spPr bwMode="auto">
          <a:xfrm>
            <a:off x="4262437" y="1990070"/>
            <a:ext cx="436563" cy="295275"/>
          </a:xfrm>
          <a:prstGeom prst="downArrow">
            <a:avLst>
              <a:gd name="adj1" fmla="val 50000"/>
              <a:gd name="adj2" fmla="val 25000"/>
            </a:avLst>
          </a:prstGeom>
          <a:gradFill rotWithShape="1">
            <a:gsLst>
              <a:gs pos="0">
                <a:srgbClr val="FFFF99"/>
              </a:gs>
              <a:gs pos="100000">
                <a:schemeClr val="folHlink"/>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5856" name="AutoShape 16">
            <a:extLst>
              <a:ext uri="{FF2B5EF4-FFF2-40B4-BE49-F238E27FC236}">
                <a16:creationId xmlns:a16="http://schemas.microsoft.com/office/drawing/2014/main" id="{C03AB8B5-0D5E-7DD1-10D7-CBB818EED0CF}"/>
              </a:ext>
            </a:extLst>
          </p:cNvPr>
          <p:cNvSpPr>
            <a:spLocks noChangeArrowheads="1"/>
          </p:cNvSpPr>
          <p:nvPr/>
        </p:nvSpPr>
        <p:spPr bwMode="auto">
          <a:xfrm>
            <a:off x="4276725" y="2971800"/>
            <a:ext cx="436563" cy="295275"/>
          </a:xfrm>
          <a:prstGeom prst="downArrow">
            <a:avLst>
              <a:gd name="adj1" fmla="val 50000"/>
              <a:gd name="adj2" fmla="val 25000"/>
            </a:avLst>
          </a:prstGeom>
          <a:gradFill rotWithShape="1">
            <a:gsLst>
              <a:gs pos="0">
                <a:srgbClr val="FFFF99"/>
              </a:gs>
              <a:gs pos="100000">
                <a:schemeClr val="folHlink"/>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5857" name="AutoShape 17">
            <a:extLst>
              <a:ext uri="{FF2B5EF4-FFF2-40B4-BE49-F238E27FC236}">
                <a16:creationId xmlns:a16="http://schemas.microsoft.com/office/drawing/2014/main" id="{9DAD83D9-F543-2558-D8F3-24DBE29F8C85}"/>
              </a:ext>
            </a:extLst>
          </p:cNvPr>
          <p:cNvSpPr>
            <a:spLocks noChangeArrowheads="1"/>
          </p:cNvSpPr>
          <p:nvPr/>
        </p:nvSpPr>
        <p:spPr bwMode="auto">
          <a:xfrm>
            <a:off x="4276725" y="3590925"/>
            <a:ext cx="436563" cy="295275"/>
          </a:xfrm>
          <a:prstGeom prst="downArrow">
            <a:avLst>
              <a:gd name="adj1" fmla="val 50000"/>
              <a:gd name="adj2" fmla="val 25000"/>
            </a:avLst>
          </a:prstGeom>
          <a:gradFill rotWithShape="1">
            <a:gsLst>
              <a:gs pos="0">
                <a:srgbClr val="FFFF99"/>
              </a:gs>
              <a:gs pos="100000">
                <a:schemeClr val="folHlink"/>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5858" name="AutoShape 18">
            <a:extLst>
              <a:ext uri="{FF2B5EF4-FFF2-40B4-BE49-F238E27FC236}">
                <a16:creationId xmlns:a16="http://schemas.microsoft.com/office/drawing/2014/main" id="{85414D39-DC25-FE49-1ED1-0C39EF10CD44}"/>
              </a:ext>
            </a:extLst>
          </p:cNvPr>
          <p:cNvSpPr>
            <a:spLocks noChangeArrowheads="1"/>
          </p:cNvSpPr>
          <p:nvPr/>
        </p:nvSpPr>
        <p:spPr bwMode="auto">
          <a:xfrm>
            <a:off x="4276725" y="4171950"/>
            <a:ext cx="436563" cy="295275"/>
          </a:xfrm>
          <a:prstGeom prst="downArrow">
            <a:avLst>
              <a:gd name="adj1" fmla="val 50000"/>
              <a:gd name="adj2" fmla="val 25000"/>
            </a:avLst>
          </a:prstGeom>
          <a:gradFill rotWithShape="1">
            <a:gsLst>
              <a:gs pos="0">
                <a:srgbClr val="FFFF99"/>
              </a:gs>
              <a:gs pos="100000">
                <a:schemeClr val="folHlink"/>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5859" name="AutoShape 19">
            <a:extLst>
              <a:ext uri="{FF2B5EF4-FFF2-40B4-BE49-F238E27FC236}">
                <a16:creationId xmlns:a16="http://schemas.microsoft.com/office/drawing/2014/main" id="{EF30D99A-3127-7AFB-830E-8374192C3250}"/>
              </a:ext>
            </a:extLst>
          </p:cNvPr>
          <p:cNvSpPr>
            <a:spLocks noChangeArrowheads="1"/>
          </p:cNvSpPr>
          <p:nvPr/>
        </p:nvSpPr>
        <p:spPr bwMode="auto">
          <a:xfrm>
            <a:off x="4276725" y="4705350"/>
            <a:ext cx="436563" cy="295275"/>
          </a:xfrm>
          <a:prstGeom prst="downArrow">
            <a:avLst>
              <a:gd name="adj1" fmla="val 50000"/>
              <a:gd name="adj2" fmla="val 25000"/>
            </a:avLst>
          </a:prstGeom>
          <a:gradFill rotWithShape="1">
            <a:gsLst>
              <a:gs pos="0">
                <a:srgbClr val="FFFF99"/>
              </a:gs>
              <a:gs pos="100000">
                <a:schemeClr val="folHlink"/>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5860" name="AutoShape 20">
            <a:extLst>
              <a:ext uri="{FF2B5EF4-FFF2-40B4-BE49-F238E27FC236}">
                <a16:creationId xmlns:a16="http://schemas.microsoft.com/office/drawing/2014/main" id="{12BA4B7C-C119-D5BD-B4A1-1C45A91731B3}"/>
              </a:ext>
            </a:extLst>
          </p:cNvPr>
          <p:cNvSpPr>
            <a:spLocks noChangeArrowheads="1"/>
          </p:cNvSpPr>
          <p:nvPr/>
        </p:nvSpPr>
        <p:spPr bwMode="auto">
          <a:xfrm>
            <a:off x="4276725" y="5229225"/>
            <a:ext cx="436563" cy="295275"/>
          </a:xfrm>
          <a:prstGeom prst="downArrow">
            <a:avLst>
              <a:gd name="adj1" fmla="val 50000"/>
              <a:gd name="adj2" fmla="val 25000"/>
            </a:avLst>
          </a:prstGeom>
          <a:gradFill rotWithShape="1">
            <a:gsLst>
              <a:gs pos="0">
                <a:srgbClr val="FFFF99"/>
              </a:gs>
              <a:gs pos="100000">
                <a:schemeClr val="folHlink"/>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ea typeface="ＭＳ Ｐゴシック" panose="020B0600070205080204" pitchFamily="34" charset="-128"/>
            </a:endParaRPr>
          </a:p>
        </p:txBody>
      </p:sp>
      <p:sp>
        <p:nvSpPr>
          <p:cNvPr id="35861" name="AutoShape 21">
            <a:extLst>
              <a:ext uri="{FF2B5EF4-FFF2-40B4-BE49-F238E27FC236}">
                <a16:creationId xmlns:a16="http://schemas.microsoft.com/office/drawing/2014/main" id="{B7374484-15A1-0A6C-0743-B69C0E35A732}"/>
              </a:ext>
            </a:extLst>
          </p:cNvPr>
          <p:cNvSpPr>
            <a:spLocks noChangeArrowheads="1"/>
          </p:cNvSpPr>
          <p:nvPr/>
        </p:nvSpPr>
        <p:spPr bwMode="auto">
          <a:xfrm rot="10800000">
            <a:off x="454025" y="1631950"/>
            <a:ext cx="649288" cy="5100638"/>
          </a:xfrm>
          <a:prstGeom prst="upArrow">
            <a:avLst>
              <a:gd name="adj1" fmla="val 50000"/>
              <a:gd name="adj2" fmla="val 196394"/>
            </a:avLst>
          </a:prstGeom>
          <a:gradFill rotWithShape="1">
            <a:gsLst>
              <a:gs pos="0">
                <a:srgbClr val="CC3300"/>
              </a:gs>
              <a:gs pos="100000">
                <a:srgbClr val="FFFFCC"/>
              </a:gs>
            </a:gsLst>
            <a:lin ang="5400000" scaled="1"/>
          </a:gra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it-IT" sz="2400" b="1" dirty="0">
                <a:solidFill>
                  <a:schemeClr val="accent1"/>
                </a:solidFill>
                <a:ea typeface="ＭＳ Ｐゴシック" panose="020B0600070205080204" pitchFamily="34" charset="-128"/>
              </a:rPr>
              <a:t>CATENA</a:t>
            </a:r>
            <a:r>
              <a:rPr lang="en-US" altLang="it-IT" sz="2400" b="1" dirty="0">
                <a:ea typeface="ＭＳ Ｐゴシック" panose="020B0600070205080204" pitchFamily="34" charset="-128"/>
              </a:rPr>
              <a:t> </a:t>
            </a:r>
            <a:r>
              <a:rPr lang="en-US" altLang="it-IT" sz="2400" b="1" dirty="0">
                <a:solidFill>
                  <a:schemeClr val="accent1"/>
                </a:solidFill>
                <a:ea typeface="ＭＳ Ｐゴシック" panose="020B0600070205080204" pitchFamily="34" charset="-128"/>
              </a:rPr>
              <a:t>CAUSA-EFFETTO</a:t>
            </a:r>
            <a:endParaRPr lang="en-US" altLang="it-IT" sz="3200" b="1" dirty="0">
              <a:solidFill>
                <a:schemeClr val="accent1"/>
              </a:solidFill>
              <a:ea typeface="ＭＳ Ｐゴシック" panose="020B0600070205080204" pitchFamily="34" charset="-128"/>
            </a:endParaRPr>
          </a:p>
        </p:txBody>
      </p:sp>
      <p:pic>
        <p:nvPicPr>
          <p:cNvPr id="2" name="Elemento grafico 3">
            <a:extLst>
              <a:ext uri="{FF2B5EF4-FFF2-40B4-BE49-F238E27FC236}">
                <a16:creationId xmlns:a16="http://schemas.microsoft.com/office/drawing/2014/main" id="{5CAFFB75-9B14-0B71-9577-50AEED1DEA27}"/>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6858000" y="5572125"/>
            <a:ext cx="2286000" cy="128587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ipe(up)">
                                      <p:cBhvr>
                                        <p:cTn id="7" dur="1000"/>
                                        <p:tgtEl>
                                          <p:spTgt spid="35844"/>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35861"/>
                                        </p:tgtEl>
                                        <p:attrNameLst>
                                          <p:attrName>style.visibility</p:attrName>
                                        </p:attrNameLst>
                                      </p:cBhvr>
                                      <p:to>
                                        <p:strVal val="visible"/>
                                      </p:to>
                                    </p:set>
                                    <p:animEffect transition="in" filter="wipe(up)">
                                      <p:cBhvr>
                                        <p:cTn id="11" dur="1000"/>
                                        <p:tgtEl>
                                          <p:spTgt spid="35861"/>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35853"/>
                                        </p:tgtEl>
                                        <p:attrNameLst>
                                          <p:attrName>style.visibility</p:attrName>
                                        </p:attrNameLst>
                                      </p:cBhvr>
                                      <p:to>
                                        <p:strVal val="visible"/>
                                      </p:to>
                                    </p:set>
                                    <p:animEffect transition="in" filter="wipe(up)">
                                      <p:cBhvr>
                                        <p:cTn id="15" dur="1000"/>
                                        <p:tgtEl>
                                          <p:spTgt spid="358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35845"/>
                                        </p:tgtEl>
                                        <p:attrNameLst>
                                          <p:attrName>style.visibility</p:attrName>
                                        </p:attrNameLst>
                                      </p:cBhvr>
                                      <p:to>
                                        <p:strVal val="visible"/>
                                      </p:to>
                                    </p:set>
                                    <p:animEffect transition="in" filter="wipe(up)">
                                      <p:cBhvr>
                                        <p:cTn id="20" dur="1000"/>
                                        <p:tgtEl>
                                          <p:spTgt spid="35845"/>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35856"/>
                                        </p:tgtEl>
                                        <p:attrNameLst>
                                          <p:attrName>style.visibility</p:attrName>
                                        </p:attrNameLst>
                                      </p:cBhvr>
                                      <p:to>
                                        <p:strVal val="visible"/>
                                      </p:to>
                                    </p:set>
                                    <p:animEffect transition="in" filter="wipe(up)">
                                      <p:cBhvr>
                                        <p:cTn id="24" dur="1000"/>
                                        <p:tgtEl>
                                          <p:spTgt spid="3585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35848"/>
                                        </p:tgtEl>
                                        <p:attrNameLst>
                                          <p:attrName>style.visibility</p:attrName>
                                        </p:attrNameLst>
                                      </p:cBhvr>
                                      <p:to>
                                        <p:strVal val="visible"/>
                                      </p:to>
                                    </p:set>
                                    <p:animEffect transition="in" filter="wipe(up)">
                                      <p:cBhvr>
                                        <p:cTn id="29" dur="1000"/>
                                        <p:tgtEl>
                                          <p:spTgt spid="35848"/>
                                        </p:tgtEl>
                                      </p:cBhvr>
                                    </p:animEffect>
                                  </p:childTnLst>
                                </p:cTn>
                              </p:par>
                            </p:childTnLst>
                          </p:cTn>
                        </p:par>
                        <p:par>
                          <p:cTn id="30" fill="hold" nodeType="afterGroup">
                            <p:stCondLst>
                              <p:cond delay="1000"/>
                            </p:stCondLst>
                            <p:childTnLst>
                              <p:par>
                                <p:cTn id="31" presetID="22" presetClass="entr" presetSubtype="1" fill="hold" nodeType="afterEffect">
                                  <p:stCondLst>
                                    <p:cond delay="0"/>
                                  </p:stCondLst>
                                  <p:childTnLst>
                                    <p:set>
                                      <p:cBhvr>
                                        <p:cTn id="32" dur="1" fill="hold">
                                          <p:stCondLst>
                                            <p:cond delay="0"/>
                                          </p:stCondLst>
                                        </p:cTn>
                                        <p:tgtEl>
                                          <p:spTgt spid="35857"/>
                                        </p:tgtEl>
                                        <p:attrNameLst>
                                          <p:attrName>style.visibility</p:attrName>
                                        </p:attrNameLst>
                                      </p:cBhvr>
                                      <p:to>
                                        <p:strVal val="visible"/>
                                      </p:to>
                                    </p:set>
                                    <p:animEffect transition="in" filter="wipe(up)">
                                      <p:cBhvr>
                                        <p:cTn id="33" dur="1000"/>
                                        <p:tgtEl>
                                          <p:spTgt spid="3585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35849"/>
                                        </p:tgtEl>
                                        <p:attrNameLst>
                                          <p:attrName>style.visibility</p:attrName>
                                        </p:attrNameLst>
                                      </p:cBhvr>
                                      <p:to>
                                        <p:strVal val="visible"/>
                                      </p:to>
                                    </p:set>
                                    <p:animEffect transition="in" filter="wipe(up)">
                                      <p:cBhvr>
                                        <p:cTn id="38" dur="1000"/>
                                        <p:tgtEl>
                                          <p:spTgt spid="35849"/>
                                        </p:tgtEl>
                                      </p:cBhvr>
                                    </p:animEffect>
                                  </p:childTnLst>
                                </p:cTn>
                              </p:par>
                            </p:childTnLst>
                          </p:cTn>
                        </p:par>
                        <p:par>
                          <p:cTn id="39" fill="hold" nodeType="afterGroup">
                            <p:stCondLst>
                              <p:cond delay="1000"/>
                            </p:stCondLst>
                            <p:childTnLst>
                              <p:par>
                                <p:cTn id="40" presetID="22" presetClass="entr" presetSubtype="1" fill="hold" nodeType="afterEffect">
                                  <p:stCondLst>
                                    <p:cond delay="0"/>
                                  </p:stCondLst>
                                  <p:childTnLst>
                                    <p:set>
                                      <p:cBhvr>
                                        <p:cTn id="41" dur="1" fill="hold">
                                          <p:stCondLst>
                                            <p:cond delay="0"/>
                                          </p:stCondLst>
                                        </p:cTn>
                                        <p:tgtEl>
                                          <p:spTgt spid="35858"/>
                                        </p:tgtEl>
                                        <p:attrNameLst>
                                          <p:attrName>style.visibility</p:attrName>
                                        </p:attrNameLst>
                                      </p:cBhvr>
                                      <p:to>
                                        <p:strVal val="visible"/>
                                      </p:to>
                                    </p:set>
                                    <p:animEffect transition="in" filter="wipe(up)">
                                      <p:cBhvr>
                                        <p:cTn id="42" dur="1000"/>
                                        <p:tgtEl>
                                          <p:spTgt spid="358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35850"/>
                                        </p:tgtEl>
                                        <p:attrNameLst>
                                          <p:attrName>style.visibility</p:attrName>
                                        </p:attrNameLst>
                                      </p:cBhvr>
                                      <p:to>
                                        <p:strVal val="visible"/>
                                      </p:to>
                                    </p:set>
                                    <p:animEffect transition="in" filter="wipe(up)">
                                      <p:cBhvr>
                                        <p:cTn id="47" dur="1000"/>
                                        <p:tgtEl>
                                          <p:spTgt spid="35850"/>
                                        </p:tgtEl>
                                      </p:cBhvr>
                                    </p:animEffect>
                                  </p:childTnLst>
                                </p:cTn>
                              </p:par>
                            </p:childTnLst>
                          </p:cTn>
                        </p:par>
                        <p:par>
                          <p:cTn id="48" fill="hold" nodeType="afterGroup">
                            <p:stCondLst>
                              <p:cond delay="1000"/>
                            </p:stCondLst>
                            <p:childTnLst>
                              <p:par>
                                <p:cTn id="49" presetID="22" presetClass="entr" presetSubtype="1" fill="hold" nodeType="afterEffect">
                                  <p:stCondLst>
                                    <p:cond delay="0"/>
                                  </p:stCondLst>
                                  <p:childTnLst>
                                    <p:set>
                                      <p:cBhvr>
                                        <p:cTn id="50" dur="1" fill="hold">
                                          <p:stCondLst>
                                            <p:cond delay="0"/>
                                          </p:stCondLst>
                                        </p:cTn>
                                        <p:tgtEl>
                                          <p:spTgt spid="35859"/>
                                        </p:tgtEl>
                                        <p:attrNameLst>
                                          <p:attrName>style.visibility</p:attrName>
                                        </p:attrNameLst>
                                      </p:cBhvr>
                                      <p:to>
                                        <p:strVal val="visible"/>
                                      </p:to>
                                    </p:set>
                                    <p:animEffect transition="in" filter="wipe(up)">
                                      <p:cBhvr>
                                        <p:cTn id="51" dur="1000"/>
                                        <p:tgtEl>
                                          <p:spTgt spid="358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35851"/>
                                        </p:tgtEl>
                                        <p:attrNameLst>
                                          <p:attrName>style.visibility</p:attrName>
                                        </p:attrNameLst>
                                      </p:cBhvr>
                                      <p:to>
                                        <p:strVal val="visible"/>
                                      </p:to>
                                    </p:set>
                                    <p:animEffect transition="in" filter="wipe(up)">
                                      <p:cBhvr>
                                        <p:cTn id="56" dur="1000"/>
                                        <p:tgtEl>
                                          <p:spTgt spid="35851"/>
                                        </p:tgtEl>
                                      </p:cBhvr>
                                    </p:animEffect>
                                  </p:childTnLst>
                                </p:cTn>
                              </p:par>
                            </p:childTnLst>
                          </p:cTn>
                        </p:par>
                        <p:par>
                          <p:cTn id="57" fill="hold" nodeType="afterGroup">
                            <p:stCondLst>
                              <p:cond delay="1000"/>
                            </p:stCondLst>
                            <p:childTnLst>
                              <p:par>
                                <p:cTn id="58" presetID="22" presetClass="entr" presetSubtype="1" fill="hold" nodeType="afterEffect">
                                  <p:stCondLst>
                                    <p:cond delay="0"/>
                                  </p:stCondLst>
                                  <p:childTnLst>
                                    <p:set>
                                      <p:cBhvr>
                                        <p:cTn id="59" dur="1" fill="hold">
                                          <p:stCondLst>
                                            <p:cond delay="0"/>
                                          </p:stCondLst>
                                        </p:cTn>
                                        <p:tgtEl>
                                          <p:spTgt spid="35860"/>
                                        </p:tgtEl>
                                        <p:attrNameLst>
                                          <p:attrName>style.visibility</p:attrName>
                                        </p:attrNameLst>
                                      </p:cBhvr>
                                      <p:to>
                                        <p:strVal val="visible"/>
                                      </p:to>
                                    </p:set>
                                    <p:animEffect transition="in" filter="wipe(up)">
                                      <p:cBhvr>
                                        <p:cTn id="60" dur="1000"/>
                                        <p:tgtEl>
                                          <p:spTgt spid="3586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nodeType="clickEffect">
                                  <p:stCondLst>
                                    <p:cond delay="0"/>
                                  </p:stCondLst>
                                  <p:childTnLst>
                                    <p:set>
                                      <p:cBhvr>
                                        <p:cTn id="64" dur="1" fill="hold">
                                          <p:stCondLst>
                                            <p:cond delay="0"/>
                                          </p:stCondLst>
                                        </p:cTn>
                                        <p:tgtEl>
                                          <p:spTgt spid="35852"/>
                                        </p:tgtEl>
                                        <p:attrNameLst>
                                          <p:attrName>style.visibility</p:attrName>
                                        </p:attrNameLst>
                                      </p:cBhvr>
                                      <p:to>
                                        <p:strVal val="visible"/>
                                      </p:to>
                                    </p:set>
                                    <p:animEffect transition="in" filter="wipe(up)">
                                      <p:cBhvr>
                                        <p:cTn id="65" dur="1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P spid="35848" grpId="0"/>
      <p:bldP spid="35849" grpId="0"/>
      <p:bldP spid="35850" grpId="0"/>
      <p:bldP spid="35851" grpId="0"/>
      <p:bldP spid="35852" grpId="0"/>
      <p:bldP spid="35853" grpId="0" animBg="1"/>
      <p:bldP spid="35856" grpId="0" animBg="1"/>
      <p:bldP spid="35857" grpId="0" animBg="1"/>
      <p:bldP spid="35858" grpId="0" animBg="1"/>
      <p:bldP spid="35859" grpId="0" animBg="1"/>
      <p:bldP spid="35860" grpId="0" animBg="1"/>
      <p:bldP spid="358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3"/>
</p:tagLst>
</file>

<file path=ppt/tags/tag2.xml><?xml version="1.0" encoding="utf-8"?>
<p:tagLst xmlns:a="http://schemas.openxmlformats.org/drawingml/2006/main" xmlns:r="http://schemas.openxmlformats.org/officeDocument/2006/relationships" xmlns:p="http://schemas.openxmlformats.org/presentationml/2006/main">
  <p:tag name="TIMING" val="|0.9|0.5|0.2|0.2|0.4|0.6"/>
</p:tagLst>
</file>

<file path=ppt/tags/tag3.xml><?xml version="1.0" encoding="utf-8"?>
<p:tagLst xmlns:a="http://schemas.openxmlformats.org/drawingml/2006/main" xmlns:r="http://schemas.openxmlformats.org/officeDocument/2006/relationships" xmlns:p="http://schemas.openxmlformats.org/presentationml/2006/main">
  <p:tag name="TIMING" val="|0.2|0.2|0.6|0.6|0.4|0.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TM02836342[[fn=Ione]]</Template>
  <TotalTime>4703</TotalTime>
  <Words>1276</Words>
  <Application>Microsoft Office PowerPoint</Application>
  <PresentationFormat>Presentazione su schermo (4:3)</PresentationFormat>
  <Paragraphs>113</Paragraphs>
  <Slides>13</Slides>
  <Notes>1</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Century Gothic</vt:lpstr>
      <vt:lpstr>Wingdings 3</vt:lpstr>
      <vt:lpstr>Ione</vt:lpstr>
      <vt:lpstr>Moneta, crisi e guerre valutarie  </vt:lpstr>
      <vt:lpstr>La moneta nelle teorie Mainstream</vt:lpstr>
      <vt:lpstr>Le funzioni della moneta</vt:lpstr>
      <vt:lpstr>Motivi per detenere moneta (Md)</vt:lpstr>
      <vt:lpstr>Corso legale e mezzo di pagamento</vt:lpstr>
      <vt:lpstr>Moneta, prezzi e mercato reale</vt:lpstr>
      <vt:lpstr>Come si «crea» la moneta (Ms) – Elicopter money?</vt:lpstr>
      <vt:lpstr>Politica monetaria espansiva e PIL</vt:lpstr>
      <vt:lpstr>Politica monetaria restrittiva e PIL</vt:lpstr>
      <vt:lpstr>Normativa BCE </vt:lpstr>
      <vt:lpstr>Art 123 TFUE - BCE</vt:lpstr>
      <vt:lpstr>Ruolo della BCE – attacco valutario all’Euro (2010)</vt:lpstr>
      <vt:lpstr>Conflittualità Euro-Dollaro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guerra</dc:title>
  <dc:creator>carla filosa</dc:creator>
  <cp:lastModifiedBy>Francesco Schettino</cp:lastModifiedBy>
  <cp:revision>72</cp:revision>
  <dcterms:created xsi:type="dcterms:W3CDTF">2022-03-05T09:43:54Z</dcterms:created>
  <dcterms:modified xsi:type="dcterms:W3CDTF">2023-01-26T15:53:38Z</dcterms:modified>
</cp:coreProperties>
</file>