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298" r:id="rId5"/>
    <p:sldId id="301" r:id="rId6"/>
    <p:sldId id="308" r:id="rId7"/>
    <p:sldId id="313" r:id="rId8"/>
    <p:sldId id="315" r:id="rId9"/>
    <p:sldId id="317" r:id="rId10"/>
    <p:sldId id="319" r:id="rId11"/>
    <p:sldId id="320" r:id="rId12"/>
    <p:sldId id="321" r:id="rId13"/>
    <p:sldId id="322" r:id="rId14"/>
    <p:sldId id="323" r:id="rId15"/>
    <p:sldId id="324" r:id="rId16"/>
    <p:sldId id="328" r:id="rId17"/>
    <p:sldId id="325" r:id="rId18"/>
    <p:sldId id="326" r:id="rId19"/>
    <p:sldId id="327" r:id="rId20"/>
    <p:sldId id="312" r:id="rId21"/>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614" autoAdjust="0"/>
    <p:restoredTop sz="94619" autoAdjust="0"/>
  </p:normalViewPr>
  <p:slideViewPr>
    <p:cSldViewPr snapToGrid="0">
      <p:cViewPr varScale="1">
        <p:scale>
          <a:sx n="79" d="100"/>
          <a:sy n="79" d="100"/>
        </p:scale>
        <p:origin x="-192" y="-9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34E7F1-6134-4BBE-AF83-7F25B0CA18E2}" type="datetimeFigureOut">
              <a:rPr lang="it-IT" smtClean="0"/>
              <a:pPr/>
              <a:t>22/04/2022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B26311-C3C0-434A-B789-15BC3F2EAA1B}" type="slidenum">
              <a:rPr lang="it-IT" smtClean="0"/>
              <a:pPr/>
              <a:t>‹N›</a:t>
            </a:fld>
            <a:endParaRPr lang="it-IT" dirty="0"/>
          </a:p>
        </p:txBody>
      </p:sp>
    </p:spTree>
    <p:extLst>
      <p:ext uri="{BB962C8B-B14F-4D97-AF65-F5344CB8AC3E}">
        <p14:creationId xmlns:p14="http://schemas.microsoft.com/office/powerpoint/2010/main" xmlns="" val="3655118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9A33A-0CF3-4328-8241-480423EFCE28}" type="datetimeFigureOut">
              <a:rPr lang="it-IT" noProof="0" smtClean="0"/>
              <a:pPr/>
              <a:t>22/04/2022</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D81F-B392-4C17-A812-7A5FAE5A3138}" type="slidenum">
              <a:rPr lang="it-IT" noProof="0" smtClean="0"/>
              <a:pPr/>
              <a:t>‹N›</a:t>
            </a:fld>
            <a:endParaRPr lang="it-IT" noProof="0" dirty="0"/>
          </a:p>
        </p:txBody>
      </p:sp>
    </p:spTree>
    <p:extLst>
      <p:ext uri="{BB962C8B-B14F-4D97-AF65-F5344CB8AC3E}">
        <p14:creationId xmlns:p14="http://schemas.microsoft.com/office/powerpoint/2010/main" xmlns="" val="7097343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C70D81F-B392-4C17-A812-7A5FAE5A3138}" type="slidenum">
              <a:rPr lang="it-IT" smtClean="0"/>
              <a:pPr/>
              <a:t>1</a:t>
            </a:fld>
            <a:endParaRPr lang="it-IT" dirty="0"/>
          </a:p>
        </p:txBody>
      </p:sp>
    </p:spTree>
    <p:extLst>
      <p:ext uri="{BB962C8B-B14F-4D97-AF65-F5344CB8AC3E}">
        <p14:creationId xmlns:p14="http://schemas.microsoft.com/office/powerpoint/2010/main" xmlns="" val="173645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cxnSp>
        <p:nvCxnSpPr>
          <p:cNvPr id="9" name="Connettore diritto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rtlCol="0"/>
          <a:lstStyle/>
          <a:p>
            <a:pPr rtl="0"/>
            <a:fld id="{15BFDE2A-C71F-4C3F-A1B2-1941DBD5F0BC}" type="datetime1">
              <a:rPr lang="it-IT" noProof="0" smtClean="0"/>
              <a:pPr rtl="0"/>
              <a:t>22/04/2022</a:t>
            </a:fld>
            <a:endParaRPr lang="it-IT" noProof="0" dirty="0"/>
          </a:p>
        </p:txBody>
      </p:sp>
      <p:sp>
        <p:nvSpPr>
          <p:cNvPr id="5" name="Segnaposto piè di pagina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rtlCol="0"/>
          <a:lstStyle/>
          <a:p>
            <a:pPr rtl="0"/>
            <a:fld id="{F6F6099E-0966-4452-9457-D38063DDF34A}" type="datetime1">
              <a:rPr lang="it-IT" noProof="0" smtClean="0"/>
              <a:pPr rtl="0"/>
              <a:t>22/04/2022</a:t>
            </a:fld>
            <a:endParaRPr lang="it-IT" noProof="0" dirty="0"/>
          </a:p>
        </p:txBody>
      </p:sp>
      <p:sp>
        <p:nvSpPr>
          <p:cNvPr id="8" name="Segnaposto piè di pagina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rtlCol="0"/>
          <a:lstStyle/>
          <a:p>
            <a:pPr rtl="0"/>
            <a:endParaRPr lang="it-IT" noProof="0" dirty="0"/>
          </a:p>
        </p:txBody>
      </p:sp>
      <p:sp>
        <p:nvSpPr>
          <p:cNvPr id="9" name="Segnaposto numero diapositiva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097280" y="4663440"/>
            <a:ext cx="10058400" cy="1143000"/>
          </a:xfrm>
        </p:spPr>
        <p:txBody>
          <a:bodyPr lIns="91440" rIns="91440" rtlCol="0" anchor="t" anchorCtr="0">
            <a:normAutofit/>
          </a:bodyPr>
          <a:lstStyle>
            <a:lvl1pPr marL="0" indent="0" rtl="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dirty="0"/>
              <a:t>FARE CLIC PER MODIFICARE GLI STILI DEL TESTO DELLO SCHEMA</a:t>
            </a:r>
          </a:p>
        </p:txBody>
      </p:sp>
      <p:cxnSp>
        <p:nvCxnSpPr>
          <p:cNvPr id="9" name="Connettore diritto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data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rtlCol="0"/>
          <a:lstStyle/>
          <a:p>
            <a:pPr rtl="0"/>
            <a:fld id="{662220B3-283D-456F-9E36-1CBC90B10E02}" type="datetime1">
              <a:rPr lang="it-IT" noProof="0" smtClean="0"/>
              <a:pPr rtl="0"/>
              <a:t>22/04/2022</a:t>
            </a:fld>
            <a:endParaRPr lang="it-IT" noProof="0" dirty="0"/>
          </a:p>
        </p:txBody>
      </p:sp>
      <p:sp>
        <p:nvSpPr>
          <p:cNvPr id="8" name="Segnaposto piè di pagina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rtlCol="0"/>
          <a:lstStyle/>
          <a:p>
            <a:pPr rtl="0"/>
            <a:endParaRPr lang="it-IT" noProof="0" dirty="0"/>
          </a:p>
        </p:txBody>
      </p:sp>
      <p:sp>
        <p:nvSpPr>
          <p:cNvPr id="11" name="Segnaposto numero diapositiva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rtlCol="0"/>
          <a:lstStyle/>
          <a:p>
            <a:pPr rtl="0"/>
            <a:fld id="{DBAC8CD0-9267-42D0-9464-A9F549D73BE8}" type="datetime1">
              <a:rPr lang="it-IT" noProof="0" smtClean="0"/>
              <a:pPr rtl="0"/>
              <a:t>22/04/2022</a:t>
            </a:fld>
            <a:endParaRPr lang="it-IT" noProof="0" dirty="0"/>
          </a:p>
        </p:txBody>
      </p:sp>
      <p:sp>
        <p:nvSpPr>
          <p:cNvPr id="9" name="Segnaposto piè di pagina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097280"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515944"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rtlCol="0"/>
          <a:lstStyle/>
          <a:p>
            <a:pPr rtl="0"/>
            <a:fld id="{168052EB-7CCB-4DB2-B1A8-9439C6EF8D8D}" type="datetime1">
              <a:rPr lang="it-IT" noProof="0" smtClean="0"/>
              <a:pPr rtl="0"/>
              <a:t>22/04/2022</a:t>
            </a:fld>
            <a:endParaRPr lang="it-IT" noProof="0" dirty="0"/>
          </a:p>
        </p:txBody>
      </p:sp>
      <p:sp>
        <p:nvSpPr>
          <p:cNvPr id="11" name="Segnaposto piè di pagina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rtlCol="0"/>
          <a:lstStyle/>
          <a:p>
            <a:pPr rtl="0"/>
            <a:endParaRPr lang="it-IT" noProof="0" dirty="0"/>
          </a:p>
        </p:txBody>
      </p:sp>
      <p:sp>
        <p:nvSpPr>
          <p:cNvPr id="12" name="Segnaposto numero diapositiva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rtlCol="0"/>
          <a:lstStyle/>
          <a:p>
            <a:pPr rtl="0"/>
            <a:fld id="{EB65C04B-A1E7-46A8-BC66-5F5DFD56FE0C}" type="datetime1">
              <a:rPr lang="it-IT" noProof="0" smtClean="0"/>
              <a:pPr rtl="0"/>
              <a:t>22/04/2022</a:t>
            </a:fld>
            <a:endParaRPr lang="it-IT" noProof="0" dirty="0"/>
          </a:p>
        </p:txBody>
      </p:sp>
      <p:sp>
        <p:nvSpPr>
          <p:cNvPr id="7" name="Segnaposto piè di pagina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rtlCol="0"/>
          <a:lstStyle/>
          <a:p>
            <a:pPr rtl="0"/>
            <a:endParaRPr lang="it-IT" noProof="0" dirty="0"/>
          </a:p>
        </p:txBody>
      </p:sp>
      <p:sp>
        <p:nvSpPr>
          <p:cNvPr id="8" name="Segnaposto numero diapositiva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data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rtlCol="0"/>
          <a:lstStyle/>
          <a:p>
            <a:pPr rtl="0"/>
            <a:fld id="{09061C1C-7157-4882-B45D-51E1EF725FB0}" type="datetime1">
              <a:rPr lang="it-IT" noProof="0" smtClean="0"/>
              <a:pPr rtl="0"/>
              <a:t>22/04/2022</a:t>
            </a:fld>
            <a:endParaRPr lang="it-IT" noProof="0" dirty="0"/>
          </a:p>
        </p:txBody>
      </p:sp>
      <p:sp>
        <p:nvSpPr>
          <p:cNvPr id="3" name="Segnaposto piè di pagina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rtlCol="0"/>
          <a:lstStyle/>
          <a:p>
            <a:pPr rtl="0"/>
            <a:endParaRPr lang="it-IT" noProof="0" dirty="0"/>
          </a:p>
        </p:txBody>
      </p:sp>
      <p:sp>
        <p:nvSpPr>
          <p:cNvPr id="4" name="Segnaposto numero diapositiva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799"/>
            <a:ext cx="5928344" cy="5294757"/>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a:xfrm>
            <a:off x="643464" y="6446520"/>
            <a:ext cx="3517568" cy="365125"/>
          </a:xfrm>
        </p:spPr>
        <p:txBody>
          <a:bodyPr rtlCol="0"/>
          <a:lstStyle>
            <a:lvl1pPr algn="l">
              <a:defRPr/>
            </a:lvl1pPr>
          </a:lstStyle>
          <a:p>
            <a:pPr rtl="0"/>
            <a:fld id="{537A19B8-3380-4960-9CDC-862800A38120}" type="datetime1">
              <a:rPr lang="it-IT" noProof="0" smtClean="0"/>
              <a:pPr rtl="0"/>
              <a:t>22/04/2022</a:t>
            </a:fld>
            <a:endParaRPr lang="it-IT" noProof="0" dirty="0"/>
          </a:p>
        </p:txBody>
      </p:sp>
      <p:sp>
        <p:nvSpPr>
          <p:cNvPr id="6" name="Segnaposto piè di pa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it-IT" noProof="0" dirty="0"/>
          </a:p>
        </p:txBody>
      </p:sp>
      <p:sp>
        <p:nvSpPr>
          <p:cNvPr id="7" name="Segnaposto numero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lvl1pPr>
          </a:lstStyle>
          <a:p>
            <a:pPr rtl="0"/>
            <a:fld id="{6D5573E1-1A7C-474F-9A57-F6A1D6A7A336}" type="datetime1">
              <a:rPr lang="it-IT" noProof="0" smtClean="0"/>
              <a:pPr rtl="0"/>
              <a:t>22/04/2022</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p>
            <a:pPr algn="l"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xmlns=""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9BAA26E8-7ECB-4BF2-A903-7DC464D6CA0D}" type="datetime1">
              <a:rPr lang="it-IT" noProof="0" smtClean="0"/>
              <a:pPr rtl="0"/>
              <a:t>22/04/2022</a:t>
            </a:fld>
            <a:endParaRPr lang="it-IT" noProof="0" dirty="0"/>
          </a:p>
        </p:txBody>
      </p:sp>
      <p:sp>
        <p:nvSpPr>
          <p:cNvPr id="5" name="Segnaposto piè di pa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it-IT" noProof="0" dirty="0"/>
          </a:p>
        </p:txBody>
      </p:sp>
      <p:sp>
        <p:nvSpPr>
          <p:cNvPr id="6" name="Segnaposto numero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it-IT" noProof="0" smtClean="0"/>
              <a:pPr rtl="0"/>
              <a:t>‹N›</a:t>
            </a:fld>
            <a:endParaRPr lang="it-IT" noProof="0" dirty="0"/>
          </a:p>
        </p:txBody>
      </p:sp>
      <p:cxnSp>
        <p:nvCxnSpPr>
          <p:cNvPr id="10" name="Connettore diritto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xmlns=""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magine 3" descr="Un primo piano di un pezzo di carta con una matita sopra">
            <a:extLst>
              <a:ext uri="{FF2B5EF4-FFF2-40B4-BE49-F238E27FC236}">
                <a16:creationId xmlns:a16="http://schemas.microsoft.com/office/drawing/2014/main" xmlns="" id="{65810330-F0B5-43C9-BC34-094FFB5C0529}"/>
              </a:ext>
            </a:extLst>
          </p:cNvPr>
          <p:cNvPicPr>
            <a:picLocks noChangeAspect="1"/>
          </p:cNvPicPr>
          <p:nvPr/>
        </p:nvPicPr>
        <p:blipFill rotWithShape="1">
          <a:blip r:embed="rId4">
            <a:extLst>
              <a:ext uri="{28A0092B-C50C-407E-A947-70E740481C1C}">
                <a14:useLocalDpi xmlns:a14="http://schemas.microsoft.com/office/drawing/2010/main" xmlns="" val="0"/>
              </a:ext>
            </a:extLst>
          </a:blip>
          <a:srcRect/>
          <a:stretch/>
        </p:blipFill>
        <p:spPr>
          <a:xfrm>
            <a:off x="20" y="975"/>
            <a:ext cx="12191980" cy="6858000"/>
          </a:xfrm>
          <a:prstGeom prst="rect">
            <a:avLst/>
          </a:prstGeom>
        </p:spPr>
      </p:pic>
      <p:sp>
        <p:nvSpPr>
          <p:cNvPr id="35" name="Rettangolo 34">
            <a:extLst>
              <a:ext uri="{FF2B5EF4-FFF2-40B4-BE49-F238E27FC236}">
                <a16:creationId xmlns:a16="http://schemas.microsoft.com/office/drawing/2014/main" xmlns="" id="{C5373426-E26E-431D-959C-5DB96C0B6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itolo 1">
            <a:extLst>
              <a:ext uri="{FF2B5EF4-FFF2-40B4-BE49-F238E27FC236}">
                <a16:creationId xmlns:a16="http://schemas.microsoft.com/office/drawing/2014/main" xmlns="" id="{9AB2EA78-AEB3-469B-9025-3B17201A457B}"/>
              </a:ext>
            </a:extLst>
          </p:cNvPr>
          <p:cNvSpPr>
            <a:spLocks noGrp="1"/>
          </p:cNvSpPr>
          <p:nvPr>
            <p:ph type="ctrTitle"/>
          </p:nvPr>
        </p:nvSpPr>
        <p:spPr>
          <a:xfrm>
            <a:off x="8123416" y="1475234"/>
            <a:ext cx="3214307" cy="1708071"/>
          </a:xfrm>
        </p:spPr>
        <p:txBody>
          <a:bodyPr rtlCol="0" anchor="b">
            <a:normAutofit/>
          </a:bodyPr>
          <a:lstStyle/>
          <a:p>
            <a:pPr algn="ctr"/>
            <a:r>
              <a:rPr lang="it-IT" sz="3600" dirty="0" err="1">
                <a:solidFill>
                  <a:schemeClr val="tx1"/>
                </a:solidFill>
              </a:rPr>
              <a:t>AntiKeynes</a:t>
            </a:r>
            <a:r>
              <a:rPr lang="it-IT" sz="3600" dirty="0">
                <a:solidFill>
                  <a:schemeClr val="tx1"/>
                </a:solidFill>
              </a:rPr>
              <a:t/>
            </a:r>
            <a:br>
              <a:rPr lang="it-IT" sz="3600" dirty="0">
                <a:solidFill>
                  <a:schemeClr val="tx1"/>
                </a:solidFill>
              </a:rPr>
            </a:br>
            <a:r>
              <a:rPr lang="it-IT" sz="1600" dirty="0">
                <a:solidFill>
                  <a:schemeClr val="tx1"/>
                </a:solidFill>
              </a:rPr>
              <a:t>di Gianfranco Pala</a:t>
            </a:r>
            <a:br>
              <a:rPr lang="it-IT" sz="1600" dirty="0">
                <a:solidFill>
                  <a:schemeClr val="tx1"/>
                </a:solidFill>
              </a:rPr>
            </a:br>
            <a:r>
              <a:rPr lang="it-IT" sz="1600" dirty="0">
                <a:solidFill>
                  <a:schemeClr val="tx1"/>
                </a:solidFill>
              </a:rPr>
              <a:t/>
            </a:r>
            <a:br>
              <a:rPr lang="it-IT" sz="1600" dirty="0">
                <a:solidFill>
                  <a:schemeClr val="tx1"/>
                </a:solidFill>
              </a:rPr>
            </a:br>
            <a:r>
              <a:rPr lang="it-IT" sz="1600" dirty="0">
                <a:solidFill>
                  <a:schemeClr val="tx1"/>
                </a:solidFill>
              </a:rPr>
              <a:t>Edizioni La Città del Sole </a:t>
            </a:r>
            <a:br>
              <a:rPr lang="it-IT" sz="1600" dirty="0">
                <a:solidFill>
                  <a:schemeClr val="tx1"/>
                </a:solidFill>
              </a:rPr>
            </a:br>
            <a:r>
              <a:rPr lang="it-IT" sz="1600" dirty="0">
                <a:solidFill>
                  <a:schemeClr val="tx1"/>
                </a:solidFill>
              </a:rPr>
              <a:t>(in corso di stampa – 2022)</a:t>
            </a:r>
            <a:endParaRPr lang="it-IT" sz="3600" dirty="0">
              <a:solidFill>
                <a:schemeClr val="tx1"/>
              </a:solidFill>
            </a:endParaRPr>
          </a:p>
        </p:txBody>
      </p:sp>
      <p:sp>
        <p:nvSpPr>
          <p:cNvPr id="3" name="Sottotitolo 2">
            <a:extLst>
              <a:ext uri="{FF2B5EF4-FFF2-40B4-BE49-F238E27FC236}">
                <a16:creationId xmlns:a16="http://schemas.microsoft.com/office/drawing/2014/main" xmlns="" id="{255E1F2F-E259-4EA8-9FFD-3A10AF541859}"/>
              </a:ext>
            </a:extLst>
          </p:cNvPr>
          <p:cNvSpPr>
            <a:spLocks noGrp="1"/>
          </p:cNvSpPr>
          <p:nvPr>
            <p:ph type="subTitle" idx="1"/>
          </p:nvPr>
        </p:nvSpPr>
        <p:spPr>
          <a:xfrm>
            <a:off x="8127750" y="3674692"/>
            <a:ext cx="3205640" cy="1708070"/>
          </a:xfrm>
        </p:spPr>
        <p:txBody>
          <a:bodyPr rtlCol="0" anchor="t">
            <a:normAutofit/>
          </a:bodyPr>
          <a:lstStyle/>
          <a:p>
            <a:pPr algn="ctr" rtl="0">
              <a:lnSpc>
                <a:spcPct val="100000"/>
              </a:lnSpc>
            </a:pPr>
            <a:r>
              <a:rPr lang="it-IT" sz="1600" dirty="0"/>
              <a:t>Francesco schettino</a:t>
            </a:r>
          </a:p>
          <a:p>
            <a:pPr algn="ctr" rtl="0">
              <a:lnSpc>
                <a:spcPct val="100000"/>
              </a:lnSpc>
            </a:pPr>
            <a:r>
              <a:rPr lang="it-IT" sz="1600" dirty="0"/>
              <a:t>22 aprile 2022</a:t>
            </a:r>
          </a:p>
        </p:txBody>
      </p:sp>
      <p:cxnSp>
        <p:nvCxnSpPr>
          <p:cNvPr id="37" name="Connettore diritto 36">
            <a:extLst>
              <a:ext uri="{FF2B5EF4-FFF2-40B4-BE49-F238E27FC236}">
                <a16:creationId xmlns:a16="http://schemas.microsoft.com/office/drawing/2014/main" xmlns="" id="{96D07482-83A3-4451-943C-B46961082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xmlns="" id="{EDC90921-9082-491B-940E-827D679F34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magine 5">
            <a:extLst>
              <a:ext uri="{FF2B5EF4-FFF2-40B4-BE49-F238E27FC236}">
                <a16:creationId xmlns:a16="http://schemas.microsoft.com/office/drawing/2014/main" xmlns="" id="{F1E01304-C551-4F66-A6C5-4137052BDAA8}"/>
              </a:ext>
            </a:extLst>
          </p:cNvPr>
          <p:cNvPicPr>
            <a:picLocks noChangeAspect="1"/>
          </p:cNvPicPr>
          <p:nvPr/>
        </p:nvPicPr>
        <p:blipFill>
          <a:blip r:embed="rId5"/>
          <a:stretch>
            <a:fillRect/>
          </a:stretch>
        </p:blipFill>
        <p:spPr>
          <a:xfrm>
            <a:off x="10217333" y="130317"/>
            <a:ext cx="1331200" cy="941349"/>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xmlns="" id="{A0CF288E-FDE2-47FE-8B43-1E866AD00F6F}"/>
              </a:ext>
            </a:extLst>
          </p:cNvPr>
          <p:cNvPicPr>
            <a:picLocks noChangeAspect="1"/>
          </p:cNvPicPr>
          <p:nvPr/>
        </p:nvPicPr>
        <p:blipFill>
          <a:blip r:embed="rId6"/>
          <a:stretch>
            <a:fillRect/>
          </a:stretch>
        </p:blipFill>
        <p:spPr>
          <a:xfrm>
            <a:off x="7612068" y="194740"/>
            <a:ext cx="2326691" cy="767041"/>
          </a:xfrm>
          <a:prstGeom prst="rect">
            <a:avLst/>
          </a:prstGeom>
        </p:spPr>
      </p:pic>
    </p:spTree>
    <p:extLst>
      <p:ext uri="{BB962C8B-B14F-4D97-AF65-F5344CB8AC3E}">
        <p14:creationId xmlns:p14="http://schemas.microsoft.com/office/powerpoint/2010/main" xmlns=""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A0E5590-4488-41DA-B35B-ACE9346F0864}"/>
              </a:ext>
            </a:extLst>
          </p:cNvPr>
          <p:cNvSpPr>
            <a:spLocks noGrp="1"/>
          </p:cNvSpPr>
          <p:nvPr>
            <p:ph type="title"/>
          </p:nvPr>
        </p:nvSpPr>
        <p:spPr/>
        <p:txBody>
          <a:bodyPr/>
          <a:lstStyle/>
          <a:p>
            <a:r>
              <a:rPr lang="it-IT" dirty="0"/>
              <a:t>Il capitale è moneta</a:t>
            </a:r>
          </a:p>
        </p:txBody>
      </p:sp>
      <p:sp>
        <p:nvSpPr>
          <p:cNvPr id="3" name="Segnaposto contenuto 2">
            <a:extLst>
              <a:ext uri="{FF2B5EF4-FFF2-40B4-BE49-F238E27FC236}">
                <a16:creationId xmlns:a16="http://schemas.microsoft.com/office/drawing/2014/main" xmlns="" id="{F12C18D5-08AF-4B80-A10A-A30FB88C6A6A}"/>
              </a:ext>
            </a:extLst>
          </p:cNvPr>
          <p:cNvSpPr>
            <a:spLocks noGrp="1"/>
          </p:cNvSpPr>
          <p:nvPr>
            <p:ph idx="1"/>
          </p:nvPr>
        </p:nvSpPr>
        <p:spPr/>
        <p:txBody>
          <a:bodyPr/>
          <a:lstStyle/>
          <a:p>
            <a:r>
              <a:rPr lang="it-IT" dirty="0"/>
              <a:t>Nel capitalismo, infatti, </a:t>
            </a:r>
            <a:r>
              <a:rPr lang="it-IT" sz="1800" dirty="0">
                <a:solidFill>
                  <a:srgbClr val="211D1E"/>
                </a:solidFill>
              </a:rPr>
              <a:t>è </a:t>
            </a:r>
            <a:r>
              <a:rPr lang="it-IT" sz="1800" b="0" i="0" u="none" strike="noStrike" baseline="0" dirty="0">
                <a:solidFill>
                  <a:srgbClr val="211D1E"/>
                </a:solidFill>
              </a:rPr>
              <a:t>ineluttabile e sistematico l’enorme accrescimento di </a:t>
            </a:r>
            <a:r>
              <a:rPr lang="it-IT" sz="1800" b="0" i="1" u="none" strike="noStrike" baseline="0" dirty="0">
                <a:solidFill>
                  <a:srgbClr val="211D1E"/>
                </a:solidFill>
              </a:rPr>
              <a:t>d’ </a:t>
            </a:r>
            <a:r>
              <a:rPr lang="it-IT" sz="1800" b="0" i="0" u="none" strike="noStrike" baseline="0" dirty="0">
                <a:solidFill>
                  <a:srgbClr val="211D1E"/>
                </a:solidFill>
              </a:rPr>
              <a:t>rispetto a </a:t>
            </a:r>
            <a:r>
              <a:rPr lang="it-IT" sz="1800" b="0" i="1" u="none" strike="noStrike" baseline="0" dirty="0">
                <a:solidFill>
                  <a:srgbClr val="211D1E"/>
                </a:solidFill>
              </a:rPr>
              <a:t>d </a:t>
            </a:r>
            <a:r>
              <a:rPr lang="it-IT" sz="1800" b="0" i="0" u="none" strike="noStrike" baseline="0" dirty="0">
                <a:solidFill>
                  <a:srgbClr val="211D1E"/>
                </a:solidFill>
              </a:rPr>
              <a:t>negli anni e nei secoli, nel tempo e nello spazio [tranne che “transitoriamente” per guerre, sciagure naturali, disastri epocali, collassi mondiali dell’economia e della società, e altri gravissimi eventi insondabili] </a:t>
            </a:r>
          </a:p>
          <a:p>
            <a:r>
              <a:rPr lang="it-IT" sz="1800" b="0" i="0" u="none" strike="noStrike" baseline="0" dirty="0">
                <a:solidFill>
                  <a:srgbClr val="211D1E"/>
                </a:solidFill>
              </a:rPr>
              <a:t>Nella teoria, poi, il denaro valorizzato – </a:t>
            </a:r>
            <a:r>
              <a:rPr lang="it-IT" sz="1800" b="0" i="1" u="none" strike="noStrike" baseline="0" dirty="0">
                <a:solidFill>
                  <a:srgbClr val="211D1E"/>
                </a:solidFill>
              </a:rPr>
              <a:t>prima </a:t>
            </a:r>
            <a:r>
              <a:rPr lang="it-IT" sz="1800" b="0" i="0" u="none" strike="noStrike" baseline="0" dirty="0">
                <a:solidFill>
                  <a:srgbClr val="211D1E"/>
                </a:solidFill>
              </a:rPr>
              <a:t>della propria realizzazione, e questo è il caso trattato come </a:t>
            </a:r>
            <a:r>
              <a:rPr lang="it-IT" sz="1800" b="0" i="1" u="none" strike="noStrike" baseline="0" dirty="0">
                <a:solidFill>
                  <a:srgbClr val="211D1E"/>
                </a:solidFill>
              </a:rPr>
              <a:t>categoria concettuale</a:t>
            </a:r>
            <a:r>
              <a:rPr lang="it-IT" sz="1800" b="0" i="0" u="none" strike="noStrike" baseline="0" dirty="0">
                <a:solidFill>
                  <a:srgbClr val="211D1E"/>
                </a:solidFill>
              </a:rPr>
              <a:t>, appunto – non può che essere maggiore di quello anticipato, per definizione.</a:t>
            </a:r>
          </a:p>
          <a:p>
            <a:r>
              <a:rPr lang="it-IT" sz="1800" b="0" i="0" u="none" strike="noStrike" baseline="0" dirty="0">
                <a:solidFill>
                  <a:srgbClr val="211D1E"/>
                </a:solidFill>
              </a:rPr>
              <a:t>Il </a:t>
            </a:r>
            <a:r>
              <a:rPr lang="it-IT" sz="1800" b="0" i="1" u="none" strike="noStrike" baseline="0" dirty="0">
                <a:solidFill>
                  <a:srgbClr val="211D1E"/>
                </a:solidFill>
              </a:rPr>
              <a:t>nome di capitale </a:t>
            </a:r>
            <a:r>
              <a:rPr lang="it-IT" sz="1800" b="0" i="0" u="none" strike="noStrike" baseline="0" dirty="0">
                <a:solidFill>
                  <a:srgbClr val="211D1E"/>
                </a:solidFill>
              </a:rPr>
              <a:t>è dunque usato in maniera surrettizia anche da Keynes, che sta al pari di </a:t>
            </a:r>
            <a:r>
              <a:rPr lang="it-IT" sz="1800" b="0" i="1" u="none" strike="noStrike" baseline="0" dirty="0">
                <a:solidFill>
                  <a:srgbClr val="211D1E"/>
                </a:solidFill>
              </a:rPr>
              <a:t>tutti quanti </a:t>
            </a:r>
            <a:r>
              <a:rPr lang="it-IT" sz="1800" b="0" i="0" u="none" strike="noStrike" baseline="0" dirty="0">
                <a:solidFill>
                  <a:srgbClr val="211D1E"/>
                </a:solidFill>
              </a:rPr>
              <a:t>si aggirano nei luoghi comuni elementari dell’economia politica. </a:t>
            </a:r>
            <a:endParaRPr lang="it-IT" sz="1800" dirty="0">
              <a:solidFill>
                <a:srgbClr val="211D1E"/>
              </a:solidFill>
            </a:endParaRPr>
          </a:p>
          <a:p>
            <a:r>
              <a:rPr lang="it-IT" sz="1800" b="0" i="0" u="none" strike="noStrike" baseline="0" dirty="0">
                <a:solidFill>
                  <a:srgbClr val="211D1E"/>
                </a:solidFill>
              </a:rPr>
              <a:t>Quello che opera sotto falso nome nel suo sistema teorico, come </a:t>
            </a:r>
            <a:r>
              <a:rPr lang="it-IT" sz="1800" b="0" i="1" u="none" strike="noStrike" baseline="0" dirty="0">
                <a:solidFill>
                  <a:srgbClr val="211D1E"/>
                </a:solidFill>
              </a:rPr>
              <a:t>denaro</a:t>
            </a:r>
            <a:r>
              <a:rPr lang="it-IT" sz="1800" b="0" i="0" u="none" strike="noStrike" baseline="0" dirty="0">
                <a:solidFill>
                  <a:srgbClr val="211D1E"/>
                </a:solidFill>
              </a:rPr>
              <a:t>, è rabbassato a </a:t>
            </a:r>
            <a:r>
              <a:rPr lang="it-IT" sz="1800" b="0" i="1" u="none" strike="noStrike" baseline="0" dirty="0">
                <a:solidFill>
                  <a:srgbClr val="211D1E"/>
                </a:solidFill>
              </a:rPr>
              <a:t>reddito monetario speculativo</a:t>
            </a:r>
            <a:r>
              <a:rPr lang="it-IT" sz="1800" b="0" i="0" u="none" strike="noStrike" baseline="0" dirty="0">
                <a:solidFill>
                  <a:srgbClr val="211D1E"/>
                </a:solidFill>
                <a:latin typeface="Adobe Garamond Pro"/>
              </a:rPr>
              <a:t>. </a:t>
            </a:r>
            <a:endParaRPr lang="it-IT" dirty="0"/>
          </a:p>
        </p:txBody>
      </p:sp>
    </p:spTree>
    <p:extLst>
      <p:ext uri="{BB962C8B-B14F-4D97-AF65-F5344CB8AC3E}">
        <p14:creationId xmlns:p14="http://schemas.microsoft.com/office/powerpoint/2010/main" xmlns="" val="86006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285C94-717D-4B6E-8FF0-3FD929B6C3AE}"/>
              </a:ext>
            </a:extLst>
          </p:cNvPr>
          <p:cNvSpPr>
            <a:spLocks noGrp="1"/>
          </p:cNvSpPr>
          <p:nvPr>
            <p:ph type="title"/>
          </p:nvPr>
        </p:nvSpPr>
        <p:spPr/>
        <p:txBody>
          <a:bodyPr/>
          <a:lstStyle/>
          <a:p>
            <a:r>
              <a:rPr lang="it-IT" dirty="0"/>
              <a:t>Il capitale è moneta</a:t>
            </a:r>
          </a:p>
        </p:txBody>
      </p:sp>
      <p:sp>
        <p:nvSpPr>
          <p:cNvPr id="3" name="Segnaposto contenuto 2">
            <a:extLst>
              <a:ext uri="{FF2B5EF4-FFF2-40B4-BE49-F238E27FC236}">
                <a16:creationId xmlns:a16="http://schemas.microsoft.com/office/drawing/2014/main" xmlns="" id="{C386575D-3D87-4C9C-BAFE-BD27A9F4BD7F}"/>
              </a:ext>
            </a:extLst>
          </p:cNvPr>
          <p:cNvSpPr>
            <a:spLocks noGrp="1"/>
          </p:cNvSpPr>
          <p:nvPr>
            <p:ph idx="1"/>
          </p:nvPr>
        </p:nvSpPr>
        <p:spPr/>
        <p:txBody>
          <a:bodyPr/>
          <a:lstStyle/>
          <a:p>
            <a:r>
              <a:rPr lang="it-IT" sz="1800" b="0" i="0" u="none" strike="noStrike" baseline="0" dirty="0">
                <a:solidFill>
                  <a:srgbClr val="211D1E"/>
                </a:solidFill>
              </a:rPr>
              <a:t>Tutta la rappresentazione monetarista con cui Keynes cerca di accreditare una sua teoria del </a:t>
            </a:r>
            <a:r>
              <a:rPr lang="it-IT" sz="1800" b="0" i="1" u="none" strike="noStrike" baseline="0" dirty="0">
                <a:solidFill>
                  <a:srgbClr val="211D1E"/>
                </a:solidFill>
              </a:rPr>
              <a:t>capitale </a:t>
            </a:r>
            <a:r>
              <a:rPr lang="it-IT" sz="1800" b="0" i="0" u="none" strike="noStrike" baseline="0" dirty="0">
                <a:solidFill>
                  <a:srgbClr val="211D1E"/>
                </a:solidFill>
              </a:rPr>
              <a:t>– strizzando l’occhio strabico al ciclo marxiano – si riduce a fumisteria. Quel </a:t>
            </a:r>
            <a:r>
              <a:rPr lang="it-IT" sz="1800" b="0" i="1" u="none" strike="noStrike" baseline="0" dirty="0">
                <a:solidFill>
                  <a:srgbClr val="211D1E"/>
                </a:solidFill>
              </a:rPr>
              <a:t>denaro </a:t>
            </a:r>
            <a:r>
              <a:rPr lang="it-IT" sz="1800" b="0" i="0" u="none" strike="noStrike" baseline="0" dirty="0">
                <a:solidFill>
                  <a:srgbClr val="211D1E"/>
                </a:solidFill>
              </a:rPr>
              <a:t>anticipato, dunque, non opera </a:t>
            </a:r>
            <a:r>
              <a:rPr lang="it-IT" sz="1800" b="0" i="1" u="none" strike="noStrike" baseline="0" dirty="0">
                <a:solidFill>
                  <a:srgbClr val="211D1E"/>
                </a:solidFill>
              </a:rPr>
              <a:t>mai </a:t>
            </a:r>
            <a:r>
              <a:rPr lang="it-IT" sz="1800" b="0" i="0" u="none" strike="noStrike" baseline="0" dirty="0">
                <a:solidFill>
                  <a:srgbClr val="211D1E"/>
                </a:solidFill>
              </a:rPr>
              <a:t>come </a:t>
            </a:r>
            <a:r>
              <a:rPr lang="it-IT" sz="1800" b="0" i="1" u="none" strike="noStrike" baseline="0" dirty="0">
                <a:solidFill>
                  <a:srgbClr val="211D1E"/>
                </a:solidFill>
              </a:rPr>
              <a:t>capitale</a:t>
            </a:r>
            <a:r>
              <a:rPr lang="it-IT" sz="1800" b="0" i="0" u="none" strike="noStrike" baseline="0" dirty="0">
                <a:solidFill>
                  <a:srgbClr val="211D1E"/>
                </a:solidFill>
              </a:rPr>
              <a:t>. Si tratta semplicemente di </a:t>
            </a:r>
            <a:r>
              <a:rPr lang="it-IT" sz="1800" b="0" i="1" u="none" strike="noStrike" baseline="0" dirty="0">
                <a:solidFill>
                  <a:srgbClr val="211D1E"/>
                </a:solidFill>
              </a:rPr>
              <a:t>moneta in quanto tale </a:t>
            </a:r>
            <a:r>
              <a:rPr lang="it-IT" sz="1800" b="0" i="0" u="none" strike="noStrike" baseline="0" dirty="0">
                <a:solidFill>
                  <a:srgbClr val="211D1E"/>
                </a:solidFill>
              </a:rPr>
              <a:t>– mero segno formale del denaro medesimo – che aggiunge solo, alla sua funzione di intermediario degli scambi e di conservazione del valore, quella di anticipazione </a:t>
            </a:r>
            <a:r>
              <a:rPr lang="it-IT" sz="1800" b="0" i="1" u="none" strike="noStrike" baseline="0" dirty="0">
                <a:solidFill>
                  <a:srgbClr val="211D1E"/>
                </a:solidFill>
              </a:rPr>
              <a:t>speculativa </a:t>
            </a:r>
            <a:r>
              <a:rPr lang="it-IT" sz="1800" b="0" i="0" u="none" strike="noStrike" baseline="0" dirty="0">
                <a:solidFill>
                  <a:srgbClr val="211D1E"/>
                </a:solidFill>
              </a:rPr>
              <a:t>nella circolazione del </a:t>
            </a:r>
            <a:r>
              <a:rPr lang="it-IT" sz="1800" b="0" i="1" u="none" strike="noStrike" baseline="0" dirty="0">
                <a:solidFill>
                  <a:srgbClr val="211D1E"/>
                </a:solidFill>
              </a:rPr>
              <a:t>reddito </a:t>
            </a:r>
            <a:r>
              <a:rPr lang="it-IT" sz="1800" b="0" i="0" u="none" strike="noStrike" baseline="0" dirty="0">
                <a:solidFill>
                  <a:srgbClr val="211D1E"/>
                </a:solidFill>
              </a:rPr>
              <a:t>di quei consumatori risparmiatori che si improvvisano </a:t>
            </a:r>
            <a:r>
              <a:rPr lang="it-IT" sz="1800" b="0" i="1" u="none" strike="noStrike" baseline="0" dirty="0">
                <a:solidFill>
                  <a:srgbClr val="211D1E"/>
                </a:solidFill>
              </a:rPr>
              <a:t>affaristi</a:t>
            </a:r>
            <a:r>
              <a:rPr lang="it-IT" sz="1800" b="0" i="0" u="none" strike="noStrike" baseline="0" dirty="0">
                <a:solidFill>
                  <a:srgbClr val="211D1E"/>
                </a:solidFill>
              </a:rPr>
              <a:t>. Tutto ciò, col capitale come </a:t>
            </a:r>
            <a:r>
              <a:rPr lang="it-IT" sz="1800" b="0" i="1" u="none" strike="noStrike" baseline="0" dirty="0">
                <a:solidFill>
                  <a:srgbClr val="211D1E"/>
                </a:solidFill>
              </a:rPr>
              <a:t>modo di produzione</a:t>
            </a:r>
            <a:r>
              <a:rPr lang="it-IT" sz="1800" b="0" i="0" u="none" strike="noStrike" baseline="0" dirty="0">
                <a:solidFill>
                  <a:srgbClr val="211D1E"/>
                </a:solidFill>
              </a:rPr>
              <a:t>, non ha assolutamente nulla a che fare.</a:t>
            </a:r>
          </a:p>
          <a:p>
            <a:endParaRPr lang="it-IT" dirty="0"/>
          </a:p>
        </p:txBody>
      </p:sp>
    </p:spTree>
    <p:extLst>
      <p:ext uri="{BB962C8B-B14F-4D97-AF65-F5344CB8AC3E}">
        <p14:creationId xmlns:p14="http://schemas.microsoft.com/office/powerpoint/2010/main" xmlns="" val="238478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566001B-8108-4A89-A57C-BE8B795C5F66}"/>
              </a:ext>
            </a:extLst>
          </p:cNvPr>
          <p:cNvSpPr>
            <a:spLocks noGrp="1"/>
          </p:cNvSpPr>
          <p:nvPr>
            <p:ph type="title"/>
          </p:nvPr>
        </p:nvSpPr>
        <p:spPr/>
        <p:txBody>
          <a:bodyPr/>
          <a:lstStyle/>
          <a:p>
            <a:r>
              <a:rPr lang="it-IT" dirty="0"/>
              <a:t>Il capitale è senza lavoratori	</a:t>
            </a:r>
          </a:p>
        </p:txBody>
      </p:sp>
      <p:sp>
        <p:nvSpPr>
          <p:cNvPr id="3" name="Segnaposto contenuto 2">
            <a:extLst>
              <a:ext uri="{FF2B5EF4-FFF2-40B4-BE49-F238E27FC236}">
                <a16:creationId xmlns:a16="http://schemas.microsoft.com/office/drawing/2014/main" xmlns="" id="{136D03E4-E207-4340-ABF6-7411337DA70F}"/>
              </a:ext>
            </a:extLst>
          </p:cNvPr>
          <p:cNvSpPr>
            <a:spLocks noGrp="1"/>
          </p:cNvSpPr>
          <p:nvPr>
            <p:ph idx="1"/>
          </p:nvPr>
        </p:nvSpPr>
        <p:spPr/>
        <p:txBody>
          <a:bodyPr/>
          <a:lstStyle/>
          <a:p>
            <a:r>
              <a:rPr lang="it-IT" dirty="0"/>
              <a:t>Secondo M. «</a:t>
            </a:r>
            <a:r>
              <a:rPr lang="it-IT" sz="1800" b="0" i="0" u="none" strike="noStrike" baseline="0" dirty="0">
                <a:solidFill>
                  <a:srgbClr val="211D1E"/>
                </a:solidFill>
              </a:rPr>
              <a:t>per ciascun capitalista i </a:t>
            </a:r>
            <a:r>
              <a:rPr lang="it-IT" sz="1800" b="0" i="1" u="none" strike="noStrike" baseline="0" dirty="0">
                <a:solidFill>
                  <a:srgbClr val="211D1E"/>
                </a:solidFill>
              </a:rPr>
              <a:t>propri </a:t>
            </a:r>
            <a:r>
              <a:rPr lang="it-IT" sz="1800" b="0" i="0" u="none" strike="noStrike" baseline="0" dirty="0">
                <a:solidFill>
                  <a:srgbClr val="211D1E"/>
                </a:solidFill>
              </a:rPr>
              <a:t>lavoratori gli stanno di fronte come elementi del costo di produzione, che egli desidera </a:t>
            </a:r>
            <a:r>
              <a:rPr lang="it-IT" sz="1800" b="0" i="1" u="none" strike="noStrike" baseline="0" dirty="0">
                <a:solidFill>
                  <a:srgbClr val="211D1E"/>
                </a:solidFill>
              </a:rPr>
              <a:t>restringere</a:t>
            </a:r>
            <a:r>
              <a:rPr lang="it-IT" sz="1800" b="0" i="0" u="none" strike="noStrike" baseline="0" dirty="0">
                <a:solidFill>
                  <a:srgbClr val="211D1E"/>
                </a:solidFill>
              </a:rPr>
              <a:t>, mentre i lavoratori degli </a:t>
            </a:r>
            <a:r>
              <a:rPr lang="it-IT" sz="1800" b="0" i="1" u="none" strike="noStrike" baseline="0" dirty="0">
                <a:solidFill>
                  <a:srgbClr val="211D1E"/>
                </a:solidFill>
              </a:rPr>
              <a:t>altri </a:t>
            </a:r>
            <a:r>
              <a:rPr lang="it-IT" sz="1800" b="0" i="0" u="none" strike="noStrike" baseline="0" dirty="0">
                <a:solidFill>
                  <a:srgbClr val="211D1E"/>
                </a:solidFill>
              </a:rPr>
              <a:t>capitalisti sono considerati come consumatori delle sue merci, il cui salario da spendere deve essere per lui </a:t>
            </a:r>
            <a:r>
              <a:rPr lang="it-IT" sz="1800" b="0" i="1" u="none" strike="noStrike" baseline="0" dirty="0">
                <a:solidFill>
                  <a:srgbClr val="211D1E"/>
                </a:solidFill>
              </a:rPr>
              <a:t>il più grande possibile» </a:t>
            </a:r>
          </a:p>
          <a:p>
            <a:r>
              <a:rPr lang="it-IT" sz="1800" i="1" dirty="0">
                <a:solidFill>
                  <a:srgbClr val="211D1E"/>
                </a:solidFill>
                <a:sym typeface="Wingdings" panose="05000000000000000000" pitchFamily="2" charset="2"/>
              </a:rPr>
              <a:t> illusione se si guarda al sistema come totalità</a:t>
            </a:r>
            <a:r>
              <a:rPr lang="it-IT" sz="1800" dirty="0">
                <a:solidFill>
                  <a:srgbClr val="211D1E"/>
                </a:solidFill>
                <a:sym typeface="Wingdings" panose="05000000000000000000" pitchFamily="2" charset="2"/>
              </a:rPr>
              <a:t> (domanda effettuale limitata per </a:t>
            </a:r>
            <a:r>
              <a:rPr lang="it-IT" sz="1800" i="1" dirty="0">
                <a:solidFill>
                  <a:srgbClr val="211D1E"/>
                </a:solidFill>
                <a:sym typeface="Wingdings" panose="05000000000000000000" pitchFamily="2" charset="2"/>
              </a:rPr>
              <a:t>natura  sovrappopolazione e questione ambientale</a:t>
            </a:r>
            <a:r>
              <a:rPr lang="it-IT" sz="1800" dirty="0">
                <a:solidFill>
                  <a:srgbClr val="211D1E"/>
                </a:solidFill>
                <a:sym typeface="Wingdings" panose="05000000000000000000" pitchFamily="2" charset="2"/>
              </a:rPr>
              <a:t>)</a:t>
            </a:r>
          </a:p>
          <a:p>
            <a:r>
              <a:rPr lang="it-IT" sz="1800" b="0" i="0" u="none" strike="noStrike" baseline="0" dirty="0">
                <a:solidFill>
                  <a:srgbClr val="211D1E"/>
                </a:solidFill>
              </a:rPr>
              <a:t>Di qui emerge chiara la contraddizione immanente della </a:t>
            </a:r>
            <a:r>
              <a:rPr lang="it-IT" sz="1800" b="0" i="1" u="none" strike="noStrike" baseline="0" dirty="0">
                <a:solidFill>
                  <a:srgbClr val="211D1E"/>
                </a:solidFill>
              </a:rPr>
              <a:t>molteplicità </a:t>
            </a:r>
            <a:r>
              <a:rPr lang="it-IT" sz="1800" b="0" i="0" u="none" strike="noStrike" baseline="0" dirty="0">
                <a:solidFill>
                  <a:srgbClr val="211D1E"/>
                </a:solidFill>
              </a:rPr>
              <a:t>dei capitali irriducibili all’</a:t>
            </a:r>
            <a:r>
              <a:rPr lang="it-IT" sz="1800" b="0" i="1" u="none" strike="noStrike" baseline="0" dirty="0">
                <a:solidFill>
                  <a:srgbClr val="211D1E"/>
                </a:solidFill>
              </a:rPr>
              <a:t>uno</a:t>
            </a:r>
            <a:r>
              <a:rPr lang="it-IT" sz="1800" dirty="0">
                <a:solidFill>
                  <a:srgbClr val="211D1E"/>
                </a:solidFill>
              </a:rPr>
              <a:t> </a:t>
            </a:r>
          </a:p>
          <a:p>
            <a:r>
              <a:rPr lang="it-IT" sz="1800" dirty="0">
                <a:solidFill>
                  <a:srgbClr val="211D1E"/>
                </a:solidFill>
                <a:sym typeface="Wingdings" panose="05000000000000000000" pitchFamily="2" charset="2"/>
              </a:rPr>
              <a:t> </a:t>
            </a:r>
            <a:r>
              <a:rPr lang="it-IT" sz="1800" i="1" dirty="0">
                <a:solidFill>
                  <a:srgbClr val="211D1E"/>
                </a:solidFill>
                <a:sym typeface="Wingdings" panose="05000000000000000000" pitchFamily="2" charset="2"/>
              </a:rPr>
              <a:t>questione dell’erosione della classe media mondiale e proletarizzazione progressiva.</a:t>
            </a:r>
            <a:r>
              <a:rPr lang="it-IT" sz="1800" b="0" i="1" u="none" strike="noStrike" baseline="0" dirty="0">
                <a:solidFill>
                  <a:srgbClr val="211D1E"/>
                </a:solidFill>
              </a:rPr>
              <a:t> </a:t>
            </a:r>
            <a:endParaRPr lang="it-IT" sz="1800" i="1" dirty="0">
              <a:solidFill>
                <a:srgbClr val="211D1E"/>
              </a:solidFill>
            </a:endParaRPr>
          </a:p>
          <a:p>
            <a:r>
              <a:rPr lang="it-IT" sz="1800" dirty="0">
                <a:solidFill>
                  <a:srgbClr val="211D1E"/>
                </a:solidFill>
                <a:sym typeface="Wingdings" panose="05000000000000000000" pitchFamily="2" charset="2"/>
              </a:rPr>
              <a:t> Ruolo cruciale ma contraddittorio della classe media emergente (o emersa?) dell’Asia e della Cina</a:t>
            </a:r>
            <a:endParaRPr lang="it-IT" i="1" dirty="0"/>
          </a:p>
        </p:txBody>
      </p:sp>
    </p:spTree>
    <p:extLst>
      <p:ext uri="{BB962C8B-B14F-4D97-AF65-F5344CB8AC3E}">
        <p14:creationId xmlns:p14="http://schemas.microsoft.com/office/powerpoint/2010/main" xmlns="" val="178270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06C885F-79C3-4A1D-8D4A-745036CC3D30}"/>
              </a:ext>
            </a:extLst>
          </p:cNvPr>
          <p:cNvSpPr>
            <a:spLocks noGrp="1"/>
          </p:cNvSpPr>
          <p:nvPr>
            <p:ph type="title"/>
          </p:nvPr>
        </p:nvSpPr>
        <p:spPr/>
        <p:txBody>
          <a:bodyPr/>
          <a:lstStyle/>
          <a:p>
            <a:r>
              <a:rPr lang="it-IT" dirty="0"/>
              <a:t>Il capitale è senza lavoratori	</a:t>
            </a:r>
          </a:p>
        </p:txBody>
      </p:sp>
      <p:sp>
        <p:nvSpPr>
          <p:cNvPr id="3" name="Segnaposto contenuto 2">
            <a:extLst>
              <a:ext uri="{FF2B5EF4-FFF2-40B4-BE49-F238E27FC236}">
                <a16:creationId xmlns:a16="http://schemas.microsoft.com/office/drawing/2014/main" xmlns="" id="{20E3807E-58CE-4D9C-A346-2298E103CD5B}"/>
              </a:ext>
            </a:extLst>
          </p:cNvPr>
          <p:cNvSpPr>
            <a:spLocks noGrp="1"/>
          </p:cNvSpPr>
          <p:nvPr>
            <p:ph idx="1"/>
          </p:nvPr>
        </p:nvSpPr>
        <p:spPr/>
        <p:txBody>
          <a:bodyPr/>
          <a:lstStyle/>
          <a:p>
            <a:r>
              <a:rPr lang="it-IT" sz="1800" b="0" i="0" u="none" strike="noStrike" baseline="0" dirty="0">
                <a:solidFill>
                  <a:srgbClr val="211D1E"/>
                </a:solidFill>
              </a:rPr>
              <a:t>Con la formale scomparsa dell’articolazione contraddittoria tra molti capitali, dunque, vien fatta dileguare anche la tendenza del capitale all’incessante produzione per l’accumulazione, anziché per il consumo immediato e il godimento, e la sua stessa contrapposizione al </a:t>
            </a:r>
            <a:r>
              <a:rPr lang="it-IT" sz="1800" b="0" i="1" u="none" strike="noStrike" baseline="0" dirty="0">
                <a:solidFill>
                  <a:srgbClr val="211D1E"/>
                </a:solidFill>
              </a:rPr>
              <a:t>lavoro salariato </a:t>
            </a:r>
            <a:r>
              <a:rPr lang="it-IT" sz="1800" b="0" i="0" u="none" strike="noStrike" baseline="0" dirty="0">
                <a:solidFill>
                  <a:srgbClr val="211D1E"/>
                </a:solidFill>
              </a:rPr>
              <a:t>dipendente. Altrimenti, per spiegare l’«autovalorizzazione» del capitale, occorrerebbe prendere in esame il processo produttivo messo in moto attraverso il </a:t>
            </a:r>
            <a:r>
              <a:rPr lang="it-IT" sz="1800" b="0" i="1" u="none" strike="noStrike" baseline="0" dirty="0">
                <a:solidFill>
                  <a:srgbClr val="211D1E"/>
                </a:solidFill>
              </a:rPr>
              <a:t>comando sul lavoro altrui</a:t>
            </a:r>
            <a:r>
              <a:rPr lang="it-IT" sz="1800" b="0" i="0" u="none" strike="noStrike" baseline="0" dirty="0">
                <a:solidFill>
                  <a:srgbClr val="211D1E"/>
                </a:solidFill>
              </a:rPr>
              <a:t>. </a:t>
            </a:r>
          </a:p>
          <a:p>
            <a:r>
              <a:rPr lang="it-IT" sz="1800" b="0" i="0" u="none" strike="noStrike" baseline="0" dirty="0">
                <a:solidFill>
                  <a:srgbClr val="211D1E"/>
                </a:solidFill>
              </a:rPr>
              <a:t>Nella teoria dominante si confondono in un magma indistinto prodotto e merce, moneta e denaro, scambio e capitale, lavoro e lavoro salariato, catalogando insieme salario, profitto, interesse e rendita – come se nulla mutasse. </a:t>
            </a:r>
          </a:p>
          <a:p>
            <a:r>
              <a:rPr lang="it-IT" sz="1800" dirty="0">
                <a:solidFill>
                  <a:srgbClr val="211D1E"/>
                </a:solidFill>
              </a:rPr>
              <a:t>Scompare così la specificità capitalistica dello scambio ineguale tra capitale e lavoro – specificità mediata dallo scambio eguale tra capitale variabile e forza-lavoro, tra lavoro morto e la peculiare merce portatrice di lavoro vivo.</a:t>
            </a:r>
            <a:endParaRPr lang="it-IT" dirty="0"/>
          </a:p>
        </p:txBody>
      </p:sp>
    </p:spTree>
    <p:extLst>
      <p:ext uri="{BB962C8B-B14F-4D97-AF65-F5344CB8AC3E}">
        <p14:creationId xmlns:p14="http://schemas.microsoft.com/office/powerpoint/2010/main" xmlns="" val="327637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FBFE49-3294-47A2-BFCB-F6778938C9D8}"/>
              </a:ext>
            </a:extLst>
          </p:cNvPr>
          <p:cNvSpPr>
            <a:spLocks noGrp="1"/>
          </p:cNvSpPr>
          <p:nvPr>
            <p:ph type="title"/>
          </p:nvPr>
        </p:nvSpPr>
        <p:spPr/>
        <p:txBody>
          <a:bodyPr/>
          <a:lstStyle/>
          <a:p>
            <a:r>
              <a:rPr lang="it-IT" dirty="0"/>
              <a:t>Salario e lavoro dipendente	</a:t>
            </a:r>
          </a:p>
        </p:txBody>
      </p:sp>
      <p:sp>
        <p:nvSpPr>
          <p:cNvPr id="3" name="Segnaposto contenuto 2">
            <a:extLst>
              <a:ext uri="{FF2B5EF4-FFF2-40B4-BE49-F238E27FC236}">
                <a16:creationId xmlns:a16="http://schemas.microsoft.com/office/drawing/2014/main" xmlns="" id="{61209894-4E4C-4466-8BF2-0C382E8A387C}"/>
              </a:ext>
            </a:extLst>
          </p:cNvPr>
          <p:cNvSpPr>
            <a:spLocks noGrp="1"/>
          </p:cNvSpPr>
          <p:nvPr>
            <p:ph idx="1"/>
          </p:nvPr>
        </p:nvSpPr>
        <p:spPr/>
        <p:txBody>
          <a:bodyPr/>
          <a:lstStyle/>
          <a:p>
            <a:r>
              <a:rPr lang="it-IT" sz="1800" b="0" i="0" u="none" strike="noStrike" baseline="0" dirty="0">
                <a:solidFill>
                  <a:srgbClr val="211D1E"/>
                </a:solidFill>
              </a:rPr>
              <a:t>La forma sociale della </a:t>
            </a:r>
            <a:r>
              <a:rPr lang="it-IT" sz="1800" b="0" i="1" u="none" strike="noStrike" baseline="0" dirty="0">
                <a:solidFill>
                  <a:srgbClr val="211D1E"/>
                </a:solidFill>
              </a:rPr>
              <a:t>dipendenza </a:t>
            </a:r>
            <a:r>
              <a:rPr lang="it-IT" sz="1800" b="0" i="0" u="none" strike="noStrike" baseline="0" dirty="0">
                <a:solidFill>
                  <a:srgbClr val="211D1E"/>
                </a:solidFill>
              </a:rPr>
              <a:t>dal capitale non conta nulla, talché non si comprende di che </a:t>
            </a:r>
            <a:r>
              <a:rPr lang="it-IT" sz="1800" b="0" i="1" u="none" strike="noStrike" baseline="0" dirty="0">
                <a:solidFill>
                  <a:srgbClr val="211D1E"/>
                </a:solidFill>
              </a:rPr>
              <a:t>capitale </a:t>
            </a:r>
            <a:r>
              <a:rPr lang="it-IT" sz="1800" b="0" i="0" u="none" strike="noStrike" baseline="0" dirty="0">
                <a:solidFill>
                  <a:srgbClr val="211D1E"/>
                </a:solidFill>
              </a:rPr>
              <a:t>si stia parlando, riuscendo così a confondere anche quelle poche idee non sbagliate che le persone si sono fatte a fatica nella vita pratica </a:t>
            </a:r>
            <a:r>
              <a:rPr lang="it-IT" sz="1800" b="0" i="0" u="none" strike="noStrike" baseline="0" dirty="0">
                <a:solidFill>
                  <a:srgbClr val="211D1E"/>
                </a:solidFill>
                <a:sym typeface="Wingdings" panose="05000000000000000000" pitchFamily="2" charset="2"/>
              </a:rPr>
              <a:t> </a:t>
            </a:r>
            <a:r>
              <a:rPr lang="it-IT" sz="1800" b="0" i="0" u="none" strike="noStrike" baseline="0" dirty="0">
                <a:solidFill>
                  <a:srgbClr val="211D1E"/>
                </a:solidFill>
              </a:rPr>
              <a:t>Rintracci, chi ne è capace, la </a:t>
            </a:r>
            <a:r>
              <a:rPr lang="it-IT" sz="1800" b="0" i="1" u="none" strike="noStrike" baseline="0" dirty="0">
                <a:solidFill>
                  <a:srgbClr val="211D1E"/>
                </a:solidFill>
              </a:rPr>
              <a:t>necessità </a:t>
            </a:r>
            <a:r>
              <a:rPr lang="it-IT" sz="1800" b="0" i="0" u="none" strike="noStrike" baseline="0" dirty="0">
                <a:solidFill>
                  <a:srgbClr val="211D1E"/>
                </a:solidFill>
              </a:rPr>
              <a:t>di tale ipotesi per il funzionamento dello schema di circolazione keynesiano. </a:t>
            </a:r>
          </a:p>
          <a:p>
            <a:r>
              <a:rPr lang="it-IT" sz="1800" b="0" i="0" u="none" strike="noStrike" baseline="0" dirty="0">
                <a:solidFill>
                  <a:srgbClr val="211D1E"/>
                </a:solidFill>
              </a:rPr>
              <a:t>La parola </a:t>
            </a:r>
            <a:r>
              <a:rPr lang="it-IT" sz="1800" b="0" i="1" u="none" strike="noStrike" baseline="0" dirty="0">
                <a:solidFill>
                  <a:srgbClr val="211D1E"/>
                </a:solidFill>
              </a:rPr>
              <a:t>salario</a:t>
            </a:r>
            <a:r>
              <a:rPr lang="it-IT" sz="1800" b="0" i="0" u="none" strike="noStrike" baseline="0" dirty="0">
                <a:solidFill>
                  <a:srgbClr val="211D1E"/>
                </a:solidFill>
              </a:rPr>
              <a:t>, certo, la si trova: ma al di là del </a:t>
            </a:r>
            <a:r>
              <a:rPr lang="it-IT" sz="1800" b="0" i="1" u="none" strike="noStrike" baseline="0" dirty="0">
                <a:solidFill>
                  <a:srgbClr val="211D1E"/>
                </a:solidFill>
              </a:rPr>
              <a:t>nome </a:t>
            </a:r>
            <a:r>
              <a:rPr lang="it-IT" sz="1800" b="0" i="0" u="none" strike="noStrike" baseline="0" dirty="0">
                <a:solidFill>
                  <a:srgbClr val="211D1E"/>
                </a:solidFill>
              </a:rPr>
              <a:t>per un suo impiego meramente descrittivo, la </a:t>
            </a:r>
            <a:r>
              <a:rPr lang="it-IT" sz="1800" b="0" i="1" u="none" strike="noStrike" baseline="0" dirty="0">
                <a:solidFill>
                  <a:srgbClr val="211D1E"/>
                </a:solidFill>
              </a:rPr>
              <a:t>funzione </a:t>
            </a:r>
            <a:r>
              <a:rPr lang="it-IT" sz="1800" b="0" i="0" u="none" strike="noStrike" baseline="0" dirty="0">
                <a:solidFill>
                  <a:srgbClr val="211D1E"/>
                </a:solidFill>
              </a:rPr>
              <a:t>economica specifica è del tutto assente e pertanto essa risulta affatto inessenziale alla logica della «teoria generale». Non è neppure importante ripetere che questo ha da essere </a:t>
            </a:r>
            <a:r>
              <a:rPr lang="it-IT" sz="1800" b="0" i="1" u="none" strike="noStrike" baseline="0" dirty="0">
                <a:solidFill>
                  <a:srgbClr val="211D1E"/>
                </a:solidFill>
              </a:rPr>
              <a:t>lavoro altrui non pagato</a:t>
            </a:r>
            <a:r>
              <a:rPr lang="it-IT" sz="1800" b="0" i="0" u="none" strike="noStrike" baseline="0" dirty="0">
                <a:solidFill>
                  <a:srgbClr val="211D1E"/>
                </a:solidFill>
              </a:rPr>
              <a:t>. </a:t>
            </a:r>
          </a:p>
          <a:p>
            <a:r>
              <a:rPr lang="it-IT" sz="1800" b="0" i="0" u="none" strike="noStrike" baseline="0" dirty="0">
                <a:solidFill>
                  <a:srgbClr val="211D1E"/>
                </a:solidFill>
              </a:rPr>
              <a:t>Il lavoro vien fatto apparire come </a:t>
            </a:r>
            <a:r>
              <a:rPr lang="it-IT" sz="1800" b="0" i="1" u="none" strike="noStrike" baseline="0" dirty="0">
                <a:solidFill>
                  <a:srgbClr val="211D1E"/>
                </a:solidFill>
              </a:rPr>
              <a:t>partecipazione </a:t>
            </a:r>
            <a:r>
              <a:rPr lang="it-IT" sz="1800" b="0" i="0" u="none" strike="noStrike" baseline="0" dirty="0">
                <a:solidFill>
                  <a:srgbClr val="211D1E"/>
                </a:solidFill>
              </a:rPr>
              <a:t>attiva alla produzione sociale, la cui ricompensa altro non sembra essere che la parallela </a:t>
            </a:r>
            <a:r>
              <a:rPr lang="it-IT" sz="1800" b="0" i="1" u="none" strike="noStrike" baseline="0" dirty="0">
                <a:solidFill>
                  <a:srgbClr val="211D1E"/>
                </a:solidFill>
              </a:rPr>
              <a:t>partecipazione </a:t>
            </a:r>
            <a:r>
              <a:rPr lang="it-IT" sz="1800" b="0" i="0" u="none" strike="noStrike" baseline="0" dirty="0">
                <a:solidFill>
                  <a:srgbClr val="211D1E"/>
                </a:solidFill>
              </a:rPr>
              <a:t>alla distribuzione del reddito nazionale </a:t>
            </a:r>
            <a:r>
              <a:rPr lang="it-IT" sz="1800" b="0" i="0" u="none" strike="noStrike" baseline="0" dirty="0">
                <a:solidFill>
                  <a:srgbClr val="211D1E"/>
                </a:solidFill>
                <a:sym typeface="Wingdings" panose="05000000000000000000" pitchFamily="2" charset="2"/>
              </a:rPr>
              <a:t> </a:t>
            </a:r>
            <a:r>
              <a:rPr lang="it-IT" sz="1800" b="1" i="0" u="none" strike="noStrike" baseline="0" dirty="0">
                <a:solidFill>
                  <a:srgbClr val="211D1E"/>
                </a:solidFill>
              </a:rPr>
              <a:t>partecipazione </a:t>
            </a:r>
            <a:r>
              <a:rPr lang="it-IT" sz="1800" b="1" i="1" u="none" strike="noStrike" baseline="0" dirty="0">
                <a:solidFill>
                  <a:srgbClr val="211D1E"/>
                </a:solidFill>
              </a:rPr>
              <a:t>corporativa </a:t>
            </a:r>
            <a:endParaRPr lang="it-IT" b="1" dirty="0"/>
          </a:p>
        </p:txBody>
      </p:sp>
    </p:spTree>
    <p:extLst>
      <p:ext uri="{BB962C8B-B14F-4D97-AF65-F5344CB8AC3E}">
        <p14:creationId xmlns:p14="http://schemas.microsoft.com/office/powerpoint/2010/main" xmlns="" val="186442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82E3825-960B-4E7B-B9B3-59B7B03B2CA7}"/>
              </a:ext>
            </a:extLst>
          </p:cNvPr>
          <p:cNvSpPr>
            <a:spLocks noGrp="1"/>
          </p:cNvSpPr>
          <p:nvPr>
            <p:ph type="title"/>
          </p:nvPr>
        </p:nvSpPr>
        <p:spPr/>
        <p:txBody>
          <a:bodyPr/>
          <a:lstStyle/>
          <a:p>
            <a:r>
              <a:rPr lang="it-IT" dirty="0"/>
              <a:t>Sottoconsumo e sovrapproduzione</a:t>
            </a:r>
          </a:p>
        </p:txBody>
      </p:sp>
      <p:sp>
        <p:nvSpPr>
          <p:cNvPr id="3" name="Segnaposto contenuto 2">
            <a:extLst>
              <a:ext uri="{FF2B5EF4-FFF2-40B4-BE49-F238E27FC236}">
                <a16:creationId xmlns:a16="http://schemas.microsoft.com/office/drawing/2014/main" xmlns="" id="{2160BD30-8AC9-465A-B1B2-5CB55FE13753}"/>
              </a:ext>
            </a:extLst>
          </p:cNvPr>
          <p:cNvSpPr>
            <a:spLocks noGrp="1"/>
          </p:cNvSpPr>
          <p:nvPr>
            <p:ph idx="1"/>
          </p:nvPr>
        </p:nvSpPr>
        <p:spPr/>
        <p:txBody>
          <a:bodyPr/>
          <a:lstStyle/>
          <a:p>
            <a:r>
              <a:rPr lang="it-IT" sz="1800" b="0" i="0" u="none" strike="noStrike" baseline="0" dirty="0">
                <a:solidFill>
                  <a:srgbClr val="211D1E"/>
                </a:solidFill>
              </a:rPr>
              <a:t>K. </a:t>
            </a:r>
            <a:r>
              <a:rPr lang="it-IT" sz="1800" dirty="0">
                <a:solidFill>
                  <a:srgbClr val="211D1E"/>
                </a:solidFill>
              </a:rPr>
              <a:t>a</a:t>
            </a:r>
            <a:r>
              <a:rPr lang="it-IT" sz="1800" b="0" i="0" u="none" strike="noStrike" baseline="0" dirty="0">
                <a:solidFill>
                  <a:srgbClr val="211D1E"/>
                </a:solidFill>
              </a:rPr>
              <a:t>derisce alla cosiddetta funzione di produzione neoclassica, da lui mutuata solo in superficie: ciò che appare </a:t>
            </a:r>
            <a:r>
              <a:rPr lang="it-IT" sz="1800" b="0" i="1" u="none" strike="noStrike" baseline="0" dirty="0">
                <a:solidFill>
                  <a:srgbClr val="211D1E"/>
                </a:solidFill>
              </a:rPr>
              <a:t>funzionale </a:t>
            </a:r>
            <a:r>
              <a:rPr lang="it-IT" sz="1800" b="0" i="0" u="none" strike="noStrike" baseline="0" dirty="0">
                <a:solidFill>
                  <a:srgbClr val="211D1E"/>
                </a:solidFill>
              </a:rPr>
              <a:t>al sistema è la presenza di </a:t>
            </a:r>
            <a:r>
              <a:rPr lang="it-IT" sz="1800" b="0" i="1" u="none" strike="noStrike" baseline="0" dirty="0">
                <a:solidFill>
                  <a:srgbClr val="211D1E"/>
                </a:solidFill>
              </a:rPr>
              <a:t>lavoro </a:t>
            </a:r>
            <a:r>
              <a:rPr lang="it-IT" sz="1800" b="0" i="0" u="none" strike="noStrike" baseline="0" dirty="0">
                <a:solidFill>
                  <a:srgbClr val="211D1E"/>
                </a:solidFill>
              </a:rPr>
              <a:t>senza altra qualificazione in mezzo a una moltitudine di altri fattori e “servizi” produttivi (perfetta scambiabilità)</a:t>
            </a:r>
          </a:p>
          <a:p>
            <a:r>
              <a:rPr lang="it-IT" sz="1800" b="0" i="0" u="none" strike="noStrike" baseline="0" dirty="0">
                <a:solidFill>
                  <a:srgbClr val="211D1E"/>
                </a:solidFill>
              </a:rPr>
              <a:t>Differenza significativa tra scambio semplice e accumulazione determina sostanzialmente l’annullamento nominalistico della categoria di </a:t>
            </a:r>
            <a:r>
              <a:rPr lang="it-IT" sz="1800" b="0" i="1" u="none" strike="noStrike" baseline="0" dirty="0">
                <a:solidFill>
                  <a:srgbClr val="211D1E"/>
                </a:solidFill>
              </a:rPr>
              <a:t>lavoro salariato</a:t>
            </a:r>
            <a:r>
              <a:rPr lang="it-IT" sz="1800" b="0" i="0" u="none" strike="noStrike" baseline="0" dirty="0">
                <a:solidFill>
                  <a:srgbClr val="211D1E"/>
                </a:solidFill>
              </a:rPr>
              <a:t>, in quanto tale, e del passaggio ideologico a quella “aclassista” di </a:t>
            </a:r>
            <a:r>
              <a:rPr lang="it-IT" sz="1800" b="0" i="1" u="none" strike="noStrike" baseline="0" dirty="0">
                <a:solidFill>
                  <a:srgbClr val="211D1E"/>
                </a:solidFill>
              </a:rPr>
              <a:t>consumatori</a:t>
            </a:r>
            <a:r>
              <a:rPr lang="it-IT" sz="1800" b="0" i="0" u="none" strike="noStrike" baseline="0" dirty="0">
                <a:solidFill>
                  <a:srgbClr val="211D1E"/>
                </a:solidFill>
              </a:rPr>
              <a:t>. </a:t>
            </a:r>
          </a:p>
          <a:p>
            <a:r>
              <a:rPr lang="it-IT" sz="1800" b="0" i="0" u="none" strike="noStrike" baseline="0" dirty="0">
                <a:solidFill>
                  <a:srgbClr val="211D1E"/>
                </a:solidFill>
                <a:sym typeface="Wingdings" panose="05000000000000000000" pitchFamily="2" charset="2"/>
              </a:rPr>
              <a:t> ne deriva la </a:t>
            </a:r>
            <a:r>
              <a:rPr lang="it-IT" sz="1800" b="0" i="0" u="none" strike="noStrike" baseline="0" dirty="0">
                <a:solidFill>
                  <a:srgbClr val="211D1E"/>
                </a:solidFill>
              </a:rPr>
              <a:t>«confusione tra sottoconsumo e sovraproduzione» (che costituiscono due fenomeni diversi e non basta invece un’inversione si segno algebrico)</a:t>
            </a:r>
            <a:endParaRPr lang="it-IT" dirty="0"/>
          </a:p>
        </p:txBody>
      </p:sp>
    </p:spTree>
    <p:extLst>
      <p:ext uri="{BB962C8B-B14F-4D97-AF65-F5344CB8AC3E}">
        <p14:creationId xmlns:p14="http://schemas.microsoft.com/office/powerpoint/2010/main" xmlns="" val="88515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2C25F6E-B7DF-4717-901E-B1EB058C2E61}"/>
              </a:ext>
            </a:extLst>
          </p:cNvPr>
          <p:cNvSpPr>
            <a:spLocks noGrp="1"/>
          </p:cNvSpPr>
          <p:nvPr>
            <p:ph type="title"/>
          </p:nvPr>
        </p:nvSpPr>
        <p:spPr/>
        <p:txBody>
          <a:bodyPr/>
          <a:lstStyle/>
          <a:p>
            <a:r>
              <a:rPr lang="it-IT" dirty="0"/>
              <a:t>Sottoconsumo e sovrapproduzione</a:t>
            </a:r>
          </a:p>
        </p:txBody>
      </p:sp>
      <p:sp>
        <p:nvSpPr>
          <p:cNvPr id="3" name="Segnaposto contenuto 2">
            <a:extLst>
              <a:ext uri="{FF2B5EF4-FFF2-40B4-BE49-F238E27FC236}">
                <a16:creationId xmlns:a16="http://schemas.microsoft.com/office/drawing/2014/main" xmlns="" id="{AFAD0FEB-2ED6-4FEA-8032-C9826F487AF5}"/>
              </a:ext>
            </a:extLst>
          </p:cNvPr>
          <p:cNvSpPr>
            <a:spLocks noGrp="1"/>
          </p:cNvSpPr>
          <p:nvPr>
            <p:ph idx="1"/>
          </p:nvPr>
        </p:nvSpPr>
        <p:spPr/>
        <p:txBody>
          <a:bodyPr>
            <a:normAutofit fontScale="92500" lnSpcReduction="10000"/>
          </a:bodyPr>
          <a:lstStyle/>
          <a:p>
            <a:r>
              <a:rPr lang="it-IT" sz="1800" b="0" i="0" u="none" strike="noStrike" baseline="0" dirty="0">
                <a:solidFill>
                  <a:srgbClr val="211D1E"/>
                </a:solidFill>
              </a:rPr>
              <a:t>Dalla trasposizione, anche keynesiana, della “circolazione del capitale” in “circolazione semplice delle merci”, unitamente alla superfetazione, tutta keynesiana, della forma monetaria di tale circolazione (in apparente critica alla legge di </a:t>
            </a:r>
            <a:r>
              <a:rPr lang="it-IT" sz="1800" b="0" i="0" u="none" strike="noStrike" baseline="0" dirty="0" err="1">
                <a:solidFill>
                  <a:srgbClr val="211D1E"/>
                </a:solidFill>
              </a:rPr>
              <a:t>Say</a:t>
            </a:r>
            <a:r>
              <a:rPr lang="it-IT" sz="1800" b="0" i="0" u="none" strike="noStrike" baseline="0" dirty="0">
                <a:solidFill>
                  <a:srgbClr val="211D1E"/>
                </a:solidFill>
              </a:rPr>
              <a:t>), emerge la pseudo spiegazione del </a:t>
            </a:r>
            <a:r>
              <a:rPr lang="it-IT" sz="1800" b="0" i="1" u="none" strike="noStrike" baseline="0" dirty="0">
                <a:solidFill>
                  <a:srgbClr val="211D1E"/>
                </a:solidFill>
              </a:rPr>
              <a:t>possibile </a:t>
            </a:r>
            <a:r>
              <a:rPr lang="it-IT" sz="1800" b="0" i="0" u="none" strike="noStrike" baseline="0" dirty="0">
                <a:solidFill>
                  <a:srgbClr val="211D1E"/>
                </a:solidFill>
              </a:rPr>
              <a:t>equilibrio di “sottoccupazione”, e di qui della cosiddetta </a:t>
            </a:r>
            <a:r>
              <a:rPr lang="it-IT" sz="1800" b="0" i="1" u="none" strike="noStrike" baseline="0" dirty="0">
                <a:solidFill>
                  <a:srgbClr val="211D1E"/>
                </a:solidFill>
              </a:rPr>
              <a:t>crisi di sottoconsumo</a:t>
            </a:r>
            <a:r>
              <a:rPr lang="it-IT" sz="1800" b="0" i="0" u="none" strike="noStrike" baseline="0" dirty="0">
                <a:solidFill>
                  <a:srgbClr val="211D1E"/>
                </a:solidFill>
              </a:rPr>
              <a:t>. </a:t>
            </a:r>
          </a:p>
          <a:p>
            <a:r>
              <a:rPr lang="it-IT" sz="1800" dirty="0">
                <a:solidFill>
                  <a:srgbClr val="211D1E"/>
                </a:solidFill>
              </a:rPr>
              <a:t>L</a:t>
            </a:r>
            <a:r>
              <a:rPr lang="it-IT" sz="1800" b="0" i="0" u="none" strike="noStrike" baseline="0" dirty="0">
                <a:solidFill>
                  <a:srgbClr val="211D1E"/>
                </a:solidFill>
              </a:rPr>
              <a:t>a </a:t>
            </a:r>
            <a:r>
              <a:rPr lang="it-IT" sz="1800" b="0" i="1" u="none" strike="noStrike" baseline="0" dirty="0">
                <a:solidFill>
                  <a:srgbClr val="211D1E"/>
                </a:solidFill>
              </a:rPr>
              <a:t>crisi </a:t>
            </a:r>
            <a:r>
              <a:rPr lang="it-IT" sz="1800" b="0" i="0" u="none" strike="noStrike" baseline="0" dirty="0">
                <a:solidFill>
                  <a:srgbClr val="211D1E"/>
                </a:solidFill>
              </a:rPr>
              <a:t>dovuta a tale </a:t>
            </a:r>
            <a:r>
              <a:rPr lang="it-IT" sz="1800" b="0" i="1" u="none" strike="noStrike" baseline="0" dirty="0">
                <a:solidFill>
                  <a:srgbClr val="211D1E"/>
                </a:solidFill>
              </a:rPr>
              <a:t>sottoconsumo </a:t>
            </a:r>
            <a:r>
              <a:rPr lang="it-IT" sz="1800" b="0" i="0" u="none" strike="noStrike" baseline="0" dirty="0">
                <a:solidFill>
                  <a:srgbClr val="211D1E"/>
                </a:solidFill>
              </a:rPr>
              <a:t>potrebbe essere risolta o preventivamente evitata con l’</a:t>
            </a:r>
            <a:r>
              <a:rPr lang="it-IT" sz="1800" b="0" i="1" u="none" strike="noStrike" baseline="0" dirty="0">
                <a:solidFill>
                  <a:srgbClr val="211D1E"/>
                </a:solidFill>
              </a:rPr>
              <a:t>aumento della domanda</a:t>
            </a:r>
            <a:r>
              <a:rPr lang="it-IT" sz="1800" b="0" i="0" u="none" strike="noStrike" baseline="0" dirty="0">
                <a:solidFill>
                  <a:srgbClr val="211D1E"/>
                </a:solidFill>
              </a:rPr>
              <a:t>; pertanto, infine, la crisi stessa pare non </a:t>
            </a:r>
            <a:r>
              <a:rPr lang="it-IT" sz="1800" b="0" i="1" u="none" strike="noStrike" baseline="0" dirty="0">
                <a:solidFill>
                  <a:srgbClr val="211D1E"/>
                </a:solidFill>
              </a:rPr>
              <a:t>necessaria e immanente </a:t>
            </a:r>
            <a:r>
              <a:rPr lang="it-IT" sz="1800" b="0" i="0" u="none" strike="noStrike" baseline="0" dirty="0">
                <a:solidFill>
                  <a:srgbClr val="211D1E"/>
                </a:solidFill>
              </a:rPr>
              <a:t>ma solo </a:t>
            </a:r>
            <a:r>
              <a:rPr lang="it-IT" sz="1800" b="0" i="1" u="none" strike="noStrike" baseline="0" dirty="0">
                <a:solidFill>
                  <a:srgbClr val="211D1E"/>
                </a:solidFill>
              </a:rPr>
              <a:t>possibile e accidentale</a:t>
            </a:r>
            <a:r>
              <a:rPr lang="it-IT" sz="1800" dirty="0">
                <a:solidFill>
                  <a:srgbClr val="211D1E"/>
                </a:solidFill>
              </a:rPr>
              <a:t>. </a:t>
            </a:r>
          </a:p>
          <a:p>
            <a:r>
              <a:rPr lang="it-IT" sz="1800" dirty="0">
                <a:solidFill>
                  <a:srgbClr val="211D1E"/>
                </a:solidFill>
              </a:rPr>
              <a:t>La </a:t>
            </a:r>
            <a:r>
              <a:rPr lang="it-IT" sz="1800" i="1" dirty="0">
                <a:solidFill>
                  <a:srgbClr val="211D1E"/>
                </a:solidFill>
              </a:rPr>
              <a:t>sovraproduzione di capitale </a:t>
            </a:r>
            <a:r>
              <a:rPr lang="it-IT" sz="1800" dirty="0">
                <a:solidFill>
                  <a:srgbClr val="211D1E"/>
                </a:solidFill>
              </a:rPr>
              <a:t>– dunque la </a:t>
            </a:r>
            <a:r>
              <a:rPr lang="it-IT" sz="1800" i="1" dirty="0">
                <a:solidFill>
                  <a:srgbClr val="211D1E"/>
                </a:solidFill>
              </a:rPr>
              <a:t>sovraccumulazione </a:t>
            </a:r>
            <a:r>
              <a:rPr lang="it-IT" sz="1800" dirty="0">
                <a:solidFill>
                  <a:srgbClr val="211D1E"/>
                </a:solidFill>
              </a:rPr>
              <a:t>e la sovraproduzione </a:t>
            </a:r>
            <a:r>
              <a:rPr lang="it-IT" sz="1800" i="1" dirty="0">
                <a:solidFill>
                  <a:srgbClr val="211D1E"/>
                </a:solidFill>
              </a:rPr>
              <a:t>generalizzata </a:t>
            </a:r>
            <a:r>
              <a:rPr lang="it-IT" sz="1800" dirty="0">
                <a:solidFill>
                  <a:srgbClr val="211D1E"/>
                </a:solidFill>
              </a:rPr>
              <a:t>di merci sulla base del capitale – è bandita anche dal keynesismo che sembra parlare di denaro e capitale, giacché dietro tali parole c’è solo “scambio monetario di merce semplice”</a:t>
            </a:r>
            <a:r>
              <a:rPr lang="it-IT" sz="1800" dirty="0">
                <a:solidFill>
                  <a:srgbClr val="211D1E"/>
                </a:solidFill>
                <a:sym typeface="Wingdings" panose="05000000000000000000" pitchFamily="2" charset="2"/>
              </a:rPr>
              <a:t> soluzione attraverso l’artifizio della </a:t>
            </a:r>
            <a:r>
              <a:rPr lang="it-IT" sz="1800" b="1" dirty="0">
                <a:solidFill>
                  <a:srgbClr val="211D1E"/>
                </a:solidFill>
                <a:sym typeface="Wingdings" panose="05000000000000000000" pitchFamily="2" charset="2"/>
              </a:rPr>
              <a:t>domanda effettiva</a:t>
            </a:r>
            <a:endParaRPr lang="it-IT" sz="1800" b="1" dirty="0">
              <a:solidFill>
                <a:srgbClr val="211D1E"/>
              </a:solidFill>
            </a:endParaRPr>
          </a:p>
          <a:p>
            <a:r>
              <a:rPr lang="it-IT" sz="1800" b="0" i="0" u="none" strike="noStrike" baseline="0" dirty="0">
                <a:solidFill>
                  <a:srgbClr val="211D1E"/>
                </a:solidFill>
              </a:rPr>
              <a:t>Il capitale è un semplice ectoplasma. Non può darsi crisi di </a:t>
            </a:r>
            <a:r>
              <a:rPr lang="it-IT" sz="1800" b="0" i="1" u="none" strike="noStrike" baseline="0" dirty="0" err="1">
                <a:solidFill>
                  <a:srgbClr val="211D1E"/>
                </a:solidFill>
              </a:rPr>
              <a:t>sovra</a:t>
            </a:r>
            <a:r>
              <a:rPr lang="it-IT" sz="1800" b="0" i="0" u="none" strike="noStrike" baseline="0" dirty="0" err="1">
                <a:solidFill>
                  <a:srgbClr val="211D1E"/>
                </a:solidFill>
              </a:rPr>
              <a:t>capitale</a:t>
            </a:r>
            <a:r>
              <a:rPr lang="it-IT" sz="1800" b="0" i="0" u="none" strike="noStrike" baseline="0" dirty="0">
                <a:solidFill>
                  <a:srgbClr val="211D1E"/>
                </a:solidFill>
              </a:rPr>
              <a:t> se non c’è capitale; e se c’è solo consumo la crisi si manifesterà come </a:t>
            </a:r>
            <a:r>
              <a:rPr lang="it-IT" sz="1800" b="0" i="1" u="none" strike="noStrike" baseline="0" dirty="0">
                <a:solidFill>
                  <a:srgbClr val="211D1E"/>
                </a:solidFill>
              </a:rPr>
              <a:t>sotto</a:t>
            </a:r>
            <a:r>
              <a:rPr lang="it-IT" sz="1800" b="0" i="0" u="none" strike="noStrike" baseline="0" dirty="0">
                <a:solidFill>
                  <a:srgbClr val="211D1E"/>
                </a:solidFill>
              </a:rPr>
              <a:t>consumo!</a:t>
            </a:r>
            <a:endParaRPr lang="it-IT" sz="1800" dirty="0">
              <a:solidFill>
                <a:srgbClr val="211D1E"/>
              </a:solidFill>
            </a:endParaRPr>
          </a:p>
          <a:p>
            <a:endParaRPr lang="it-IT" sz="1800" b="0" i="0" u="none" strike="noStrike" baseline="0" dirty="0">
              <a:solidFill>
                <a:srgbClr val="211D1E"/>
              </a:solidFill>
            </a:endParaRPr>
          </a:p>
          <a:p>
            <a:endParaRPr lang="it-IT" dirty="0"/>
          </a:p>
        </p:txBody>
      </p:sp>
    </p:spTree>
    <p:extLst>
      <p:ext uri="{BB962C8B-B14F-4D97-AF65-F5344CB8AC3E}">
        <p14:creationId xmlns:p14="http://schemas.microsoft.com/office/powerpoint/2010/main" xmlns="" val="408886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9A1CFF-8A89-4593-8388-CC0B7357682C}"/>
              </a:ext>
            </a:extLst>
          </p:cNvPr>
          <p:cNvSpPr>
            <a:spLocks noGrp="1"/>
          </p:cNvSpPr>
          <p:nvPr>
            <p:ph type="title"/>
          </p:nvPr>
        </p:nvSpPr>
        <p:spPr>
          <a:xfrm>
            <a:off x="1097280" y="286603"/>
            <a:ext cx="10058400" cy="1450757"/>
          </a:xfrm>
        </p:spPr>
        <p:txBody>
          <a:bodyPr anchor="b">
            <a:normAutofit/>
          </a:bodyPr>
          <a:lstStyle/>
          <a:p>
            <a:pPr algn="ctr"/>
            <a:r>
              <a:rPr lang="it-IT" dirty="0"/>
              <a:t>Grazie! </a:t>
            </a:r>
          </a:p>
        </p:txBody>
      </p:sp>
      <p:pic>
        <p:nvPicPr>
          <p:cNvPr id="5" name="Segnaposto contenuto 4">
            <a:extLst>
              <a:ext uri="{FF2B5EF4-FFF2-40B4-BE49-F238E27FC236}">
                <a16:creationId xmlns:a16="http://schemas.microsoft.com/office/drawing/2014/main" xmlns="" id="{5FDEB333-07DE-435F-A3BB-BC612B0D92E6}"/>
              </a:ext>
            </a:extLst>
          </p:cNvPr>
          <p:cNvPicPr>
            <a:picLocks noGrp="1" noChangeAspect="1"/>
          </p:cNvPicPr>
          <p:nvPr>
            <p:ph sz="half" idx="2"/>
          </p:nvPr>
        </p:nvPicPr>
        <p:blipFill>
          <a:blip r:embed="rId2"/>
          <a:stretch>
            <a:fillRect/>
          </a:stretch>
        </p:blipFill>
        <p:spPr>
          <a:xfrm>
            <a:off x="6515944" y="2353690"/>
            <a:ext cx="4639736" cy="3282613"/>
          </a:xfrm>
          <a:noFill/>
        </p:spPr>
      </p:pic>
      <p:pic>
        <p:nvPicPr>
          <p:cNvPr id="18" name="Segnaposto contenuto 17" descr="Immagine che contiene testo, segnale&#10;&#10;Descrizione generata automaticamente">
            <a:extLst>
              <a:ext uri="{FF2B5EF4-FFF2-40B4-BE49-F238E27FC236}">
                <a16:creationId xmlns:a16="http://schemas.microsoft.com/office/drawing/2014/main" xmlns="" id="{587054D9-38A0-421B-A22A-9954F4A3E877}"/>
              </a:ext>
            </a:extLst>
          </p:cNvPr>
          <p:cNvPicPr>
            <a:picLocks noGrp="1" noChangeAspect="1"/>
          </p:cNvPicPr>
          <p:nvPr>
            <p:ph sz="half" idx="1"/>
          </p:nvPr>
        </p:nvPicPr>
        <p:blipFill>
          <a:blip r:embed="rId3"/>
          <a:stretch>
            <a:fillRect/>
          </a:stretch>
        </p:blipFill>
        <p:spPr>
          <a:xfrm>
            <a:off x="1226062" y="2747170"/>
            <a:ext cx="4311805" cy="2410691"/>
          </a:xfrm>
        </p:spPr>
      </p:pic>
    </p:spTree>
    <p:extLst>
      <p:ext uri="{BB962C8B-B14F-4D97-AF65-F5344CB8AC3E}">
        <p14:creationId xmlns:p14="http://schemas.microsoft.com/office/powerpoint/2010/main" xmlns="" val="119551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10;&#10;Descrizione generata automaticamente">
            <a:extLst>
              <a:ext uri="{FF2B5EF4-FFF2-40B4-BE49-F238E27FC236}">
                <a16:creationId xmlns:a16="http://schemas.microsoft.com/office/drawing/2014/main" xmlns="" id="{28D9460C-3A19-4600-B148-F3F7CB68B682}"/>
              </a:ext>
            </a:extLst>
          </p:cNvPr>
          <p:cNvPicPr>
            <a:picLocks noGrp="1" noChangeAspect="1"/>
          </p:cNvPicPr>
          <p:nvPr>
            <p:ph idx="1"/>
          </p:nvPr>
        </p:nvPicPr>
        <p:blipFill>
          <a:blip r:embed="rId2"/>
          <a:stretch>
            <a:fillRect/>
          </a:stretch>
        </p:blipFill>
        <p:spPr>
          <a:xfrm>
            <a:off x="1833244" y="-76911"/>
            <a:ext cx="8525511" cy="6360607"/>
          </a:xfrm>
        </p:spPr>
      </p:pic>
      <p:sp>
        <p:nvSpPr>
          <p:cNvPr id="7" name="Titolo 6">
            <a:extLst>
              <a:ext uri="{FF2B5EF4-FFF2-40B4-BE49-F238E27FC236}">
                <a16:creationId xmlns:a16="http://schemas.microsoft.com/office/drawing/2014/main" xmlns="" id="{997EFB7A-E105-4406-942A-BABBFABFFDA0}"/>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xmlns="" val="187244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0438F99-2F72-41CE-9878-7ACDB18C203B}"/>
              </a:ext>
            </a:extLst>
          </p:cNvPr>
          <p:cNvSpPr>
            <a:spLocks noGrp="1"/>
          </p:cNvSpPr>
          <p:nvPr>
            <p:ph type="title"/>
          </p:nvPr>
        </p:nvSpPr>
        <p:spPr/>
        <p:txBody>
          <a:bodyPr/>
          <a:lstStyle/>
          <a:p>
            <a:r>
              <a:rPr lang="it-IT" dirty="0"/>
              <a:t>Perché </a:t>
            </a:r>
            <a:r>
              <a:rPr lang="it-IT" dirty="0" err="1"/>
              <a:t>AntiKeynes</a:t>
            </a:r>
            <a:r>
              <a:rPr lang="it-IT" dirty="0"/>
              <a:t>	</a:t>
            </a:r>
          </a:p>
        </p:txBody>
      </p:sp>
      <p:sp>
        <p:nvSpPr>
          <p:cNvPr id="3" name="Segnaposto contenuto 2">
            <a:extLst>
              <a:ext uri="{FF2B5EF4-FFF2-40B4-BE49-F238E27FC236}">
                <a16:creationId xmlns:a16="http://schemas.microsoft.com/office/drawing/2014/main" xmlns="" id="{67DACC2A-E412-438A-BE89-162C84D1CAF6}"/>
              </a:ext>
            </a:extLst>
          </p:cNvPr>
          <p:cNvSpPr>
            <a:spLocks noGrp="1"/>
          </p:cNvSpPr>
          <p:nvPr>
            <p:ph idx="1"/>
          </p:nvPr>
        </p:nvSpPr>
        <p:spPr/>
        <p:txBody>
          <a:bodyPr>
            <a:normAutofit fontScale="92500" lnSpcReduction="10000"/>
          </a:bodyPr>
          <a:lstStyle/>
          <a:p>
            <a:r>
              <a:rPr lang="it-IT" sz="2800" dirty="0" err="1"/>
              <a:t>AntiKeynes</a:t>
            </a:r>
            <a:r>
              <a:rPr lang="it-IT" sz="2800" dirty="0"/>
              <a:t> -- </a:t>
            </a:r>
            <a:r>
              <a:rPr lang="it-IT" sz="2800" dirty="0" err="1"/>
              <a:t>AntiDuhring</a:t>
            </a:r>
            <a:endParaRPr lang="it-IT" sz="2800" dirty="0"/>
          </a:p>
          <a:p>
            <a:r>
              <a:rPr lang="it-IT" dirty="0"/>
              <a:t>&lt;&lt;Comparando la “scienza sovvertita” del sig. </a:t>
            </a:r>
            <a:r>
              <a:rPr lang="it-IT" dirty="0" err="1"/>
              <a:t>Dühring</a:t>
            </a:r>
            <a:r>
              <a:rPr lang="it-IT" dirty="0"/>
              <a:t> alla “rivoluzione” keynesiana, per il diverso significato da entrambe attribuita alla base dell’empirismo inglese nella “invenzione” di “sistemi” e “modelli”, per la speciosa e peculiare preponderanza affidata alla distribuzione del reddito (cattiva!) contro la produzione capitalistica (buona!), e perché tale preponderanza ha così grandemente influenzato i “riformatori sociali” di ieri e di oggi, rapiti dalle “sublimi sciocchezze” che pretendono un riconoscimento di superiorità rispetto alle sciocchezze semplici&gt;&gt;.</a:t>
            </a:r>
          </a:p>
          <a:p>
            <a:r>
              <a:rPr lang="it-IT" sz="1800" b="0" i="0" u="none" strike="noStrike" baseline="0" dirty="0">
                <a:solidFill>
                  <a:srgbClr val="221E1F"/>
                </a:solidFill>
              </a:rPr>
              <a:t>Non è un libro che è stato scritto per “risolvere divergenze profonde di opinione fra colleghi economisti, le quali hanno attualmente distrutto l’influenza pratica della teoria economica; influenza che non potrà risollevarsi fin tanto che quelle divergenze non saranno composte” ma a uso e consumo dei militanti e lavoratori che disporranno di uno strumento per comprendere che rapporto possa esistere tra Marx e Keynes</a:t>
            </a:r>
            <a:endParaRPr lang="it-IT" dirty="0"/>
          </a:p>
        </p:txBody>
      </p:sp>
    </p:spTree>
    <p:extLst>
      <p:ext uri="{BB962C8B-B14F-4D97-AF65-F5344CB8AC3E}">
        <p14:creationId xmlns:p14="http://schemas.microsoft.com/office/powerpoint/2010/main" xmlns="" val="26527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4673C2-9A2F-490D-8032-EC3269393248}"/>
              </a:ext>
            </a:extLst>
          </p:cNvPr>
          <p:cNvSpPr>
            <a:spLocks noGrp="1"/>
          </p:cNvSpPr>
          <p:nvPr>
            <p:ph type="title"/>
          </p:nvPr>
        </p:nvSpPr>
        <p:spPr/>
        <p:txBody>
          <a:bodyPr/>
          <a:lstStyle/>
          <a:p>
            <a:r>
              <a:rPr lang="it-IT" dirty="0"/>
              <a:t>*&lt;piano di lavoro&gt;*</a:t>
            </a:r>
          </a:p>
        </p:txBody>
      </p:sp>
      <p:sp>
        <p:nvSpPr>
          <p:cNvPr id="3" name="Segnaposto contenuto 2">
            <a:extLst>
              <a:ext uri="{FF2B5EF4-FFF2-40B4-BE49-F238E27FC236}">
                <a16:creationId xmlns:a16="http://schemas.microsoft.com/office/drawing/2014/main" xmlns="" id="{91E8B5A2-0DD9-41AB-9ACE-694B965D5CC8}"/>
              </a:ext>
            </a:extLst>
          </p:cNvPr>
          <p:cNvSpPr>
            <a:spLocks noGrp="1"/>
          </p:cNvSpPr>
          <p:nvPr>
            <p:ph idx="1"/>
          </p:nvPr>
        </p:nvSpPr>
        <p:spPr/>
        <p:txBody>
          <a:bodyPr/>
          <a:lstStyle/>
          <a:p>
            <a:pPr marL="457200" indent="-457200">
              <a:buFont typeface="+mj-lt"/>
              <a:buAutoNum type="arabicPeriod"/>
            </a:pPr>
            <a:r>
              <a:rPr lang="it-IT" dirty="0"/>
              <a:t>Keynes contro Marx (1° aprile)</a:t>
            </a:r>
          </a:p>
          <a:p>
            <a:pPr marL="457200" indent="-457200">
              <a:buFont typeface="+mj-lt"/>
              <a:buAutoNum type="arabicPeriod"/>
            </a:pPr>
            <a:r>
              <a:rPr lang="it-IT" dirty="0"/>
              <a:t>Stato contro mercato – una falsa duplicità (8 aprile)</a:t>
            </a:r>
          </a:p>
          <a:p>
            <a:pPr marL="457200" indent="-457200">
              <a:buFont typeface="+mj-lt"/>
              <a:buAutoNum type="arabicPeriod"/>
            </a:pPr>
            <a:r>
              <a:rPr lang="it-IT" dirty="0"/>
              <a:t>Capitale – unicità e molteplicità; (15 aprile)</a:t>
            </a:r>
          </a:p>
          <a:p>
            <a:pPr marL="457200" indent="-457200">
              <a:buFont typeface="+mj-lt"/>
              <a:buAutoNum type="arabicPeriod"/>
            </a:pPr>
            <a:r>
              <a:rPr lang="it-IT" dirty="0"/>
              <a:t>Il capitale è moneta, è senza lavoro – sottoconsumo e sovraproduzione (22 aprile)</a:t>
            </a:r>
          </a:p>
        </p:txBody>
      </p:sp>
    </p:spTree>
    <p:extLst>
      <p:ext uri="{BB962C8B-B14F-4D97-AF65-F5344CB8AC3E}">
        <p14:creationId xmlns:p14="http://schemas.microsoft.com/office/powerpoint/2010/main" xmlns="" val="202876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A3A79AA-B1A4-4332-A19B-6AFDB66ACA16}"/>
              </a:ext>
            </a:extLst>
          </p:cNvPr>
          <p:cNvSpPr>
            <a:spLocks noGrp="1"/>
          </p:cNvSpPr>
          <p:nvPr>
            <p:ph type="title"/>
          </p:nvPr>
        </p:nvSpPr>
        <p:spPr/>
        <p:txBody>
          <a:bodyPr/>
          <a:lstStyle/>
          <a:p>
            <a:r>
              <a:rPr lang="it-IT" dirty="0"/>
              <a:t>Il capitale è uno</a:t>
            </a:r>
          </a:p>
        </p:txBody>
      </p:sp>
      <p:sp>
        <p:nvSpPr>
          <p:cNvPr id="3" name="Segnaposto contenuto 2">
            <a:extLst>
              <a:ext uri="{FF2B5EF4-FFF2-40B4-BE49-F238E27FC236}">
                <a16:creationId xmlns:a16="http://schemas.microsoft.com/office/drawing/2014/main" xmlns="" id="{0EAFE15E-44BD-4D6B-AF85-33714EABA4E5}"/>
              </a:ext>
            </a:extLst>
          </p:cNvPr>
          <p:cNvSpPr>
            <a:spLocks noGrp="1"/>
          </p:cNvSpPr>
          <p:nvPr>
            <p:ph idx="1"/>
          </p:nvPr>
        </p:nvSpPr>
        <p:spPr>
          <a:xfrm>
            <a:off x="917819" y="2210751"/>
            <a:ext cx="10058400" cy="3760891"/>
          </a:xfrm>
        </p:spPr>
        <p:txBody>
          <a:bodyPr>
            <a:normAutofit fontScale="92500" lnSpcReduction="10000"/>
          </a:bodyPr>
          <a:lstStyle/>
          <a:p>
            <a:r>
              <a:rPr lang="it-IT" sz="1800" b="0" i="0" u="none" strike="noStrike" baseline="0" dirty="0">
                <a:solidFill>
                  <a:srgbClr val="000000"/>
                </a:solidFill>
              </a:rPr>
              <a:t>Il con</a:t>
            </a:r>
            <a:r>
              <a:rPr lang="it-IT" sz="1800" b="0" i="0" u="none" strike="noStrike" baseline="0" dirty="0">
                <a:solidFill>
                  <a:srgbClr val="211D1E"/>
                </a:solidFill>
              </a:rPr>
              <a:t>tinuo </a:t>
            </a:r>
            <a:r>
              <a:rPr lang="it-IT" sz="1800" b="0" i="1" u="none" strike="noStrike" baseline="0" dirty="0">
                <a:solidFill>
                  <a:srgbClr val="211D1E"/>
                </a:solidFill>
              </a:rPr>
              <a:t>parlare </a:t>
            </a:r>
            <a:r>
              <a:rPr lang="it-IT" sz="1800" b="0" i="0" u="none" strike="noStrike" baseline="0" dirty="0">
                <a:solidFill>
                  <a:srgbClr val="211D1E"/>
                </a:solidFill>
              </a:rPr>
              <a:t>di concorrenza e competitività da parte dell’ideologia borghese non deve trarre in inganno. </a:t>
            </a:r>
          </a:p>
          <a:p>
            <a:r>
              <a:rPr lang="it-IT" sz="1800" b="0" i="0" u="none" strike="noStrike" baseline="0" dirty="0">
                <a:solidFill>
                  <a:srgbClr val="211D1E"/>
                </a:solidFill>
              </a:rPr>
              <a:t>La concezione dominante di “concorrenza”, infatti, esprime il perseguimento, invisibile o visibile, dell’</a:t>
            </a:r>
            <a:r>
              <a:rPr lang="it-IT" sz="1800" b="0" i="1" u="none" strike="noStrike" baseline="0" dirty="0">
                <a:solidFill>
                  <a:srgbClr val="211D1E"/>
                </a:solidFill>
              </a:rPr>
              <a:t>identità di interessi </a:t>
            </a:r>
            <a:r>
              <a:rPr lang="it-IT" sz="1800" b="0" i="0" u="none" strike="noStrike" baseline="0" dirty="0">
                <a:solidFill>
                  <a:srgbClr val="211D1E"/>
                </a:solidFill>
              </a:rPr>
              <a:t>del singolo capitalista con quelli dell’</a:t>
            </a:r>
            <a:r>
              <a:rPr lang="it-IT" sz="1800" b="0" i="1" u="none" strike="noStrike" baseline="0" dirty="0">
                <a:solidFill>
                  <a:srgbClr val="211D1E"/>
                </a:solidFill>
              </a:rPr>
              <a:t>unico </a:t>
            </a:r>
            <a:r>
              <a:rPr lang="it-IT" sz="1800" b="0" i="0" u="none" strike="noStrike" baseline="0" dirty="0">
                <a:solidFill>
                  <a:srgbClr val="211D1E"/>
                </a:solidFill>
              </a:rPr>
              <a:t>capitale, in vista del raggiungimento dell’equilibrio e dell’armonia. </a:t>
            </a:r>
            <a:endParaRPr lang="it-IT" sz="1800" dirty="0">
              <a:solidFill>
                <a:srgbClr val="211D1E"/>
              </a:solidFill>
            </a:endParaRPr>
          </a:p>
          <a:p>
            <a:r>
              <a:rPr lang="it-IT" sz="1800" b="0" i="0" u="none" strike="noStrike" baseline="0" dirty="0">
                <a:solidFill>
                  <a:srgbClr val="211D1E"/>
                </a:solidFill>
              </a:rPr>
              <a:t>La </a:t>
            </a:r>
            <a:r>
              <a:rPr lang="it-IT" sz="1800" b="0" i="1" u="none" strike="noStrike" baseline="0" dirty="0">
                <a:solidFill>
                  <a:srgbClr val="211D1E"/>
                </a:solidFill>
              </a:rPr>
              <a:t>mano </a:t>
            </a:r>
            <a:r>
              <a:rPr lang="it-IT" sz="1800" b="0" i="0" u="none" strike="noStrike" baseline="0" dirty="0">
                <a:solidFill>
                  <a:srgbClr val="211D1E"/>
                </a:solidFill>
              </a:rPr>
              <a:t>del capitale, in una maniera o nell’altra, secondo l’ideologia borghese, conduce a siffatto equilibrio. </a:t>
            </a:r>
          </a:p>
          <a:p>
            <a:r>
              <a:rPr lang="it-IT" sz="1800" b="0" i="0" u="none" strike="noStrike" baseline="0" dirty="0">
                <a:solidFill>
                  <a:srgbClr val="211D1E"/>
                </a:solidFill>
              </a:rPr>
              <a:t>Ciò che si occulta, in codesta rappresentazione, è che il capitale in riferimento a sé stesso è </a:t>
            </a:r>
            <a:r>
              <a:rPr lang="it-IT" sz="1800" b="0" i="1" u="none" strike="noStrike" baseline="0" dirty="0">
                <a:solidFill>
                  <a:srgbClr val="211D1E"/>
                </a:solidFill>
              </a:rPr>
              <a:t>negativo</a:t>
            </a:r>
            <a:r>
              <a:rPr lang="it-IT" sz="1800" b="0" i="0" u="none" strike="noStrike" baseline="0" dirty="0">
                <a:solidFill>
                  <a:srgbClr val="211D1E"/>
                </a:solidFill>
              </a:rPr>
              <a:t>, che agisce come sua repulsione ponendo fuori di sé i molti capitali individuali, e che ciò avviene proprio per opera di «esso stesso </a:t>
            </a:r>
            <a:r>
              <a:rPr lang="it-IT" sz="1800" b="0" i="1" u="none" strike="noStrike" baseline="0" dirty="0">
                <a:solidFill>
                  <a:srgbClr val="211D1E"/>
                </a:solidFill>
              </a:rPr>
              <a:t>come classe</a:t>
            </a:r>
            <a:r>
              <a:rPr lang="it-IT" sz="1800" b="0" i="0" u="none" strike="noStrike" baseline="0" dirty="0">
                <a:solidFill>
                  <a:srgbClr val="211D1E"/>
                </a:solidFill>
              </a:rPr>
              <a:t>». </a:t>
            </a:r>
            <a:endParaRPr lang="it-IT" sz="1800" dirty="0">
              <a:solidFill>
                <a:srgbClr val="211D1E"/>
              </a:solidFill>
            </a:endParaRPr>
          </a:p>
          <a:p>
            <a:r>
              <a:rPr lang="it-IT" sz="1800" b="0" i="0" u="none" strike="noStrike" baseline="0" dirty="0">
                <a:solidFill>
                  <a:srgbClr val="211D1E"/>
                </a:solidFill>
              </a:rPr>
              <a:t>Il </a:t>
            </a:r>
            <a:r>
              <a:rPr lang="it-IT" sz="1800" b="0" i="1" u="none" strike="noStrike" baseline="0" dirty="0">
                <a:solidFill>
                  <a:srgbClr val="211D1E"/>
                </a:solidFill>
              </a:rPr>
              <a:t>capitale </a:t>
            </a:r>
            <a:r>
              <a:rPr lang="it-IT" sz="1800" b="0" i="0" u="none" strike="noStrike" baseline="0" dirty="0">
                <a:solidFill>
                  <a:srgbClr val="211D1E"/>
                </a:solidFill>
              </a:rPr>
              <a:t>è compiutamente definito come tale solo quando abbia di fronte a sé altri capitali con cui scambiare. Se si supponesse un capitale universale, </a:t>
            </a:r>
            <a:r>
              <a:rPr lang="it-IT" sz="1800" b="0" i="1" u="none" strike="noStrike" baseline="0" dirty="0">
                <a:solidFill>
                  <a:srgbClr val="211D1E"/>
                </a:solidFill>
              </a:rPr>
              <a:t>unico</a:t>
            </a:r>
            <a:r>
              <a:rPr lang="it-IT" sz="1800" b="0" i="0" u="none" strike="noStrike" baseline="0" dirty="0">
                <a:solidFill>
                  <a:srgbClr val="211D1E"/>
                </a:solidFill>
              </a:rPr>
              <a:t>, e per ciò stesso privo di molteplicità autocontraddittorie, si darebbe di esso ancora una definizione manchevole, puramente </a:t>
            </a:r>
            <a:r>
              <a:rPr lang="it-IT" sz="1800" b="0" i="1" u="none" strike="noStrike" baseline="0" dirty="0">
                <a:solidFill>
                  <a:srgbClr val="211D1E"/>
                </a:solidFill>
              </a:rPr>
              <a:t>nominale</a:t>
            </a:r>
            <a:r>
              <a:rPr lang="it-IT" sz="1800" b="0" i="0" u="none" strike="noStrike" baseline="0" dirty="0">
                <a:solidFill>
                  <a:srgbClr val="211D1E"/>
                </a:solidFill>
              </a:rPr>
              <a:t>, assurda. </a:t>
            </a:r>
            <a:endParaRPr lang="it-IT" dirty="0"/>
          </a:p>
        </p:txBody>
      </p:sp>
    </p:spTree>
    <p:extLst>
      <p:ext uri="{BB962C8B-B14F-4D97-AF65-F5344CB8AC3E}">
        <p14:creationId xmlns:p14="http://schemas.microsoft.com/office/powerpoint/2010/main" xmlns="" val="347856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F4303A4-852C-4D45-AF4F-709801B22335}"/>
              </a:ext>
            </a:extLst>
          </p:cNvPr>
          <p:cNvSpPr>
            <a:spLocks noGrp="1"/>
          </p:cNvSpPr>
          <p:nvPr>
            <p:ph type="title"/>
          </p:nvPr>
        </p:nvSpPr>
        <p:spPr/>
        <p:txBody>
          <a:bodyPr/>
          <a:lstStyle/>
          <a:p>
            <a:r>
              <a:rPr lang="it-IT" dirty="0"/>
              <a:t>Teoria della domanda effettiva</a:t>
            </a:r>
          </a:p>
        </p:txBody>
      </p:sp>
      <p:sp>
        <p:nvSpPr>
          <p:cNvPr id="3" name="Segnaposto contenuto 2">
            <a:extLst>
              <a:ext uri="{FF2B5EF4-FFF2-40B4-BE49-F238E27FC236}">
                <a16:creationId xmlns:a16="http://schemas.microsoft.com/office/drawing/2014/main" xmlns="" id="{2AABB528-7F95-4BE0-81FC-42E90313809F}"/>
              </a:ext>
            </a:extLst>
          </p:cNvPr>
          <p:cNvSpPr>
            <a:spLocks noGrp="1"/>
          </p:cNvSpPr>
          <p:nvPr>
            <p:ph idx="1"/>
          </p:nvPr>
        </p:nvSpPr>
        <p:spPr/>
        <p:txBody>
          <a:bodyPr>
            <a:normAutofit/>
          </a:bodyPr>
          <a:lstStyle/>
          <a:p>
            <a:pPr marL="457200" indent="-457200">
              <a:buFont typeface="+mj-lt"/>
              <a:buAutoNum type="arabicPeriod"/>
            </a:pPr>
            <a:r>
              <a:rPr lang="it-IT" sz="1400" dirty="0"/>
              <a:t>In un dato stato della tecnica, delle risorse e dei costi, il reddito dipende dal volume di occupazione;</a:t>
            </a:r>
          </a:p>
          <a:p>
            <a:pPr marL="457200" indent="-457200">
              <a:buFont typeface="+mj-lt"/>
              <a:buAutoNum type="arabicPeriod"/>
            </a:pPr>
            <a:r>
              <a:rPr lang="it-IT" sz="1400" dirty="0"/>
              <a:t>La relazione tra reddito della collettività e spese in consumi dipenderà dalla </a:t>
            </a:r>
            <a:r>
              <a:rPr lang="it-IT" sz="1400" i="1" dirty="0"/>
              <a:t>propensione al consumo;</a:t>
            </a:r>
          </a:p>
          <a:p>
            <a:pPr marL="457200" indent="-457200">
              <a:buFont typeface="+mj-lt"/>
              <a:buAutoNum type="arabicPeriod"/>
            </a:pPr>
            <a:r>
              <a:rPr lang="it-IT" sz="1400" dirty="0"/>
              <a:t>La quantità di lavoratori che gli imprenditori intendono occupare dipende dalla somma della spesa prevedibile della collettività in consumi e il prevedibile ammontare che destinerà a nuovi investimenti </a:t>
            </a:r>
            <a:r>
              <a:rPr lang="it-IT" sz="1400" dirty="0">
                <a:sym typeface="Wingdings" panose="05000000000000000000" pitchFamily="2" charset="2"/>
              </a:rPr>
              <a:t> </a:t>
            </a:r>
            <a:r>
              <a:rPr lang="it-IT" sz="1400" i="1" dirty="0">
                <a:sym typeface="Wingdings" panose="05000000000000000000" pitchFamily="2" charset="2"/>
              </a:rPr>
              <a:t>questa è la domanda effettiva.</a:t>
            </a:r>
          </a:p>
          <a:p>
            <a:pPr marL="457200" indent="-457200">
              <a:buFont typeface="+mj-lt"/>
              <a:buAutoNum type="arabicPeriod"/>
            </a:pPr>
            <a:r>
              <a:rPr lang="it-IT" sz="1400" dirty="0">
                <a:sym typeface="Wingdings" panose="05000000000000000000" pitchFamily="2" charset="2"/>
              </a:rPr>
              <a:t>La funzione di offerta dipende dalla disponibilità di fattori produttivi;</a:t>
            </a:r>
          </a:p>
          <a:p>
            <a:pPr marL="457200" indent="-457200">
              <a:buFont typeface="+mj-lt"/>
              <a:buAutoNum type="arabicPeriod"/>
            </a:pPr>
            <a:r>
              <a:rPr lang="it-IT" sz="1400" dirty="0">
                <a:sym typeface="Wingdings" panose="05000000000000000000" pitchFamily="2" charset="2"/>
              </a:rPr>
              <a:t>Il volume di occupazione, in equilibrio, dipende dalla funzione di offerta, dalla propensione al consumo e dal volume dell’investimento.  </a:t>
            </a:r>
            <a:r>
              <a:rPr lang="it-IT" sz="1400" i="1" dirty="0">
                <a:sym typeface="Wingdings" panose="05000000000000000000" pitchFamily="2" charset="2"/>
              </a:rPr>
              <a:t>essenza della teoria generale;</a:t>
            </a:r>
            <a:endParaRPr lang="it-IT" sz="1400" dirty="0">
              <a:sym typeface="Wingdings" panose="05000000000000000000" pitchFamily="2" charset="2"/>
            </a:endParaRPr>
          </a:p>
          <a:p>
            <a:pPr marL="457200" indent="-457200">
              <a:buFont typeface="+mj-lt"/>
              <a:buAutoNum type="arabicPeriod"/>
            </a:pPr>
            <a:r>
              <a:rPr lang="it-IT" sz="1400" dirty="0">
                <a:sym typeface="Wingdings" panose="05000000000000000000" pitchFamily="2" charset="2"/>
              </a:rPr>
              <a:t>Per ogni valore dell’occupazione esiste una corrispondente </a:t>
            </a:r>
            <a:r>
              <a:rPr lang="it-IT" sz="1400" i="1" dirty="0">
                <a:sym typeface="Wingdings" panose="05000000000000000000" pitchFamily="2" charset="2"/>
              </a:rPr>
              <a:t>produttività marginale del lavoro </a:t>
            </a:r>
            <a:r>
              <a:rPr lang="it-IT" sz="1400" dirty="0">
                <a:sym typeface="Wingdings" panose="05000000000000000000" pitchFamily="2" charset="2"/>
              </a:rPr>
              <a:t>nelle industrie producenti merci-salario (vedi Sraffa). </a:t>
            </a:r>
            <a:r>
              <a:rPr lang="it-IT" sz="1400" b="1" dirty="0">
                <a:highlight>
                  <a:srgbClr val="FFFF00"/>
                </a:highlight>
                <a:sym typeface="Wingdings" panose="05000000000000000000" pitchFamily="2" charset="2"/>
              </a:rPr>
              <a:t>Questa determina il salario reale</a:t>
            </a:r>
            <a:r>
              <a:rPr lang="it-IT" sz="1400" dirty="0">
                <a:sym typeface="Wingdings" panose="05000000000000000000" pitchFamily="2" charset="2"/>
              </a:rPr>
              <a:t>.</a:t>
            </a:r>
          </a:p>
          <a:p>
            <a:pPr marL="457200" indent="-457200">
              <a:buFont typeface="+mj-lt"/>
              <a:buAutoNum type="arabicPeriod"/>
            </a:pPr>
            <a:r>
              <a:rPr lang="it-IT" sz="1400" b="1" dirty="0">
                <a:highlight>
                  <a:srgbClr val="FFFF00"/>
                </a:highlight>
                <a:sym typeface="Wingdings" panose="05000000000000000000" pitchFamily="2" charset="2"/>
              </a:rPr>
              <a:t>La concorrenza può ristabilire l’equilibrio </a:t>
            </a:r>
          </a:p>
          <a:p>
            <a:pPr marL="457200" indent="-457200">
              <a:buFont typeface="+mj-lt"/>
              <a:buAutoNum type="arabicPeriod"/>
            </a:pPr>
            <a:endParaRPr lang="it-IT" sz="1600" dirty="0">
              <a:sym typeface="Wingdings" panose="05000000000000000000" pitchFamily="2" charset="2"/>
            </a:endParaRPr>
          </a:p>
          <a:p>
            <a:pPr marL="457200" indent="-457200">
              <a:buFont typeface="+mj-lt"/>
              <a:buAutoNum type="arabicPeriod"/>
            </a:pPr>
            <a:endParaRPr lang="it-IT" dirty="0"/>
          </a:p>
        </p:txBody>
      </p:sp>
    </p:spTree>
    <p:extLst>
      <p:ext uri="{BB962C8B-B14F-4D97-AF65-F5344CB8AC3E}">
        <p14:creationId xmlns:p14="http://schemas.microsoft.com/office/powerpoint/2010/main" xmlns="" val="15410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000"/>
                                        <p:tgtEl>
                                          <p:spTgt spid="3">
                                            <p:txEl>
                                              <p:pRg st="4" end="4"/>
                                            </p:txEl>
                                          </p:spTgt>
                                        </p:tgtEl>
                                      </p:cBhvr>
                                    </p:animEffect>
                                    <p:anim calcmode="lin" valueType="num">
                                      <p:cBhvr>
                                        <p:cTn id="4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barn(inVertical)">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64D0CD-0FF5-4A43-AB8C-6297E7A928A7}"/>
              </a:ext>
            </a:extLst>
          </p:cNvPr>
          <p:cNvSpPr>
            <a:spLocks noGrp="1"/>
          </p:cNvSpPr>
          <p:nvPr>
            <p:ph type="title"/>
          </p:nvPr>
        </p:nvSpPr>
        <p:spPr/>
        <p:txBody>
          <a:bodyPr/>
          <a:lstStyle/>
          <a:p>
            <a:r>
              <a:rPr lang="it-IT" dirty="0"/>
              <a:t>Conseguenze dell’unicità	</a:t>
            </a:r>
          </a:p>
        </p:txBody>
      </p:sp>
      <p:sp>
        <p:nvSpPr>
          <p:cNvPr id="3" name="Segnaposto contenuto 2">
            <a:extLst>
              <a:ext uri="{FF2B5EF4-FFF2-40B4-BE49-F238E27FC236}">
                <a16:creationId xmlns:a16="http://schemas.microsoft.com/office/drawing/2014/main" xmlns="" id="{097B55B2-D0C8-4F9A-8B08-1FA2DF91D64F}"/>
              </a:ext>
            </a:extLst>
          </p:cNvPr>
          <p:cNvSpPr>
            <a:spLocks noGrp="1"/>
          </p:cNvSpPr>
          <p:nvPr>
            <p:ph idx="1"/>
          </p:nvPr>
        </p:nvSpPr>
        <p:spPr/>
        <p:txBody>
          <a:bodyPr/>
          <a:lstStyle/>
          <a:p>
            <a:r>
              <a:rPr lang="it-IT" sz="1600" b="0" i="0" u="none" strike="noStrike" baseline="0" dirty="0">
                <a:solidFill>
                  <a:srgbClr val="211D1E"/>
                </a:solidFill>
              </a:rPr>
              <a:t>Con l’unicità del capitale al posto della sua molteplicità effettuale, viene nascosto il «reciproco tenersi lontani dei capitali individuali, il loro non operare l’uno per l’altro, il loro reale porsi uno a fronte dell’altro». Si ignora che appunto, nelle varie fasi del ciclo, “la quiete è solo un caso limite della contesa”. </a:t>
            </a:r>
          </a:p>
          <a:p>
            <a:r>
              <a:rPr lang="it-IT" sz="1600" b="0" i="0" u="none" strike="noStrike" baseline="0" dirty="0">
                <a:solidFill>
                  <a:srgbClr val="211D1E"/>
                </a:solidFill>
              </a:rPr>
              <a:t>Ideologicamente, l’eccezione diviene la regola. Il conflitto si trasforma in </a:t>
            </a:r>
            <a:r>
              <a:rPr lang="it-IT" sz="1600" b="0" i="1" u="none" strike="noStrike" baseline="0" dirty="0">
                <a:solidFill>
                  <a:srgbClr val="211D1E"/>
                </a:solidFill>
              </a:rPr>
              <a:t>collusione</a:t>
            </a:r>
            <a:r>
              <a:rPr lang="it-IT" sz="1600" b="0" i="0" u="none" strike="noStrike" baseline="0" dirty="0">
                <a:solidFill>
                  <a:srgbClr val="211D1E"/>
                </a:solidFill>
              </a:rPr>
              <a:t>. L’antagonismo è soppiantato dall’armonia. “La crisi cede il passo all’equilibrio. Il molteplice diventa uno. Ogni contraddizione è soppressa”. </a:t>
            </a:r>
          </a:p>
          <a:p>
            <a:r>
              <a:rPr lang="it-IT" sz="1600" b="0" i="0" u="none" strike="noStrike" baseline="0" dirty="0">
                <a:solidFill>
                  <a:srgbClr val="211D1E"/>
                </a:solidFill>
              </a:rPr>
              <a:t>All’immagine del capitale che viene al mondo “grondando sangue da ogni poro” – come scrivevano gli storici francesi del settecento – si sostituisce la rappresentazione dei rapporti “idilliaci” voluta dall’economia politica. </a:t>
            </a:r>
          </a:p>
          <a:p>
            <a:r>
              <a:rPr lang="it-IT" sz="1600" b="0" i="0" u="none" strike="noStrike" baseline="0" dirty="0">
                <a:solidFill>
                  <a:srgbClr val="211D1E"/>
                </a:solidFill>
              </a:rPr>
              <a:t>Si considera solo quella parte della realtà del </a:t>
            </a:r>
            <a:r>
              <a:rPr lang="it-IT" sz="1600" b="0" i="1" u="none" strike="noStrike" baseline="0" dirty="0">
                <a:solidFill>
                  <a:srgbClr val="211D1E"/>
                </a:solidFill>
              </a:rPr>
              <a:t>rapporto di capitale </a:t>
            </a:r>
            <a:r>
              <a:rPr lang="it-IT" sz="1600" b="0" i="0" u="none" strike="noStrike" baseline="0" dirty="0">
                <a:solidFill>
                  <a:srgbClr val="211D1E"/>
                </a:solidFill>
              </a:rPr>
              <a:t>– quando le cose vanno bene per la borghesia – che Marx descriveva come l’azione di “una vera massoneria nei confronti della classe operaia nel suo complesso”. Così facendo, si trascurano le ragioni per cui i capitalisti, quando si fanno concorrenza, si comportano come dei falsi fratelli – «</a:t>
            </a:r>
            <a:r>
              <a:rPr lang="it-IT" sz="1600" b="0" i="1" u="none" strike="noStrike" baseline="0" dirty="0">
                <a:solidFill>
                  <a:srgbClr val="211D1E"/>
                </a:solidFill>
              </a:rPr>
              <a:t>fratelli nemici</a:t>
            </a:r>
            <a:r>
              <a:rPr lang="it-IT" sz="1600" b="0" i="0" u="none" strike="noStrike" baseline="0" dirty="0">
                <a:solidFill>
                  <a:srgbClr val="211D1E"/>
                </a:solidFill>
              </a:rPr>
              <a:t>» fino alla morte.</a:t>
            </a:r>
            <a:endParaRPr lang="it-IT" sz="1200" b="0" i="0" u="none" strike="noStrike" baseline="0" dirty="0">
              <a:solidFill>
                <a:srgbClr val="211D1E"/>
              </a:solidFill>
            </a:endParaRPr>
          </a:p>
          <a:p>
            <a:endParaRPr lang="it-IT" dirty="0"/>
          </a:p>
        </p:txBody>
      </p:sp>
    </p:spTree>
    <p:extLst>
      <p:ext uri="{BB962C8B-B14F-4D97-AF65-F5344CB8AC3E}">
        <p14:creationId xmlns:p14="http://schemas.microsoft.com/office/powerpoint/2010/main" xmlns="" val="251485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75E26A3-A786-4191-B116-0FA33CDE1309}"/>
              </a:ext>
            </a:extLst>
          </p:cNvPr>
          <p:cNvSpPr>
            <a:spLocks noGrp="1"/>
          </p:cNvSpPr>
          <p:nvPr>
            <p:ph type="title"/>
          </p:nvPr>
        </p:nvSpPr>
        <p:spPr/>
        <p:txBody>
          <a:bodyPr/>
          <a:lstStyle/>
          <a:p>
            <a:r>
              <a:rPr lang="it-IT" dirty="0"/>
              <a:t>Il capitale è moneta</a:t>
            </a:r>
          </a:p>
        </p:txBody>
      </p:sp>
      <p:sp>
        <p:nvSpPr>
          <p:cNvPr id="3" name="Segnaposto contenuto 2">
            <a:extLst>
              <a:ext uri="{FF2B5EF4-FFF2-40B4-BE49-F238E27FC236}">
                <a16:creationId xmlns:a16="http://schemas.microsoft.com/office/drawing/2014/main" xmlns="" id="{F3E9FE89-F445-41F4-A836-360E10030F54}"/>
              </a:ext>
            </a:extLst>
          </p:cNvPr>
          <p:cNvSpPr>
            <a:spLocks noGrp="1"/>
          </p:cNvSpPr>
          <p:nvPr>
            <p:ph idx="1"/>
          </p:nvPr>
        </p:nvSpPr>
        <p:spPr/>
        <p:txBody>
          <a:bodyPr>
            <a:normAutofit fontScale="85000" lnSpcReduction="10000"/>
          </a:bodyPr>
          <a:lstStyle/>
          <a:p>
            <a:r>
              <a:rPr lang="it-IT" sz="1800" b="0" i="0" u="none" strike="noStrike" baseline="0" dirty="0">
                <a:solidFill>
                  <a:srgbClr val="211D1E"/>
                </a:solidFill>
              </a:rPr>
              <a:t>K. adotta la convinzione </a:t>
            </a:r>
            <a:r>
              <a:rPr lang="it-IT" sz="1800" b="0" i="1" u="none" strike="noStrike" baseline="0" dirty="0">
                <a:solidFill>
                  <a:srgbClr val="211D1E"/>
                </a:solidFill>
              </a:rPr>
              <a:t>formale </a:t>
            </a:r>
            <a:r>
              <a:rPr lang="it-IT" sz="1800" b="0" i="0" u="none" strike="noStrike" baseline="0" dirty="0">
                <a:solidFill>
                  <a:srgbClr val="211D1E"/>
                </a:solidFill>
              </a:rPr>
              <a:t>che “la natura della produzione nel mondo reale non rientra, come gli economisti sembrano supporre, nel caso di </a:t>
            </a:r>
            <a:r>
              <a:rPr lang="it-IT" sz="1800" b="0" i="1" u="none" strike="noStrike" baseline="0" dirty="0">
                <a:solidFill>
                  <a:srgbClr val="211D1E"/>
                </a:solidFill>
              </a:rPr>
              <a:t>m-d-m’</a:t>
            </a:r>
            <a:r>
              <a:rPr lang="it-IT" sz="1800" b="0" i="0" u="none" strike="noStrike" baseline="0" dirty="0">
                <a:solidFill>
                  <a:srgbClr val="211D1E"/>
                </a:solidFill>
              </a:rPr>
              <a:t>, cioè di scambio di merce (o servizio) contro denaro al fine di ottenere un’altra merce (o servizio). Questo può essere il punto di vista di un consumatore privato. Ma non è l’atteggiamento del mondo degli </a:t>
            </a:r>
            <a:r>
              <a:rPr lang="it-IT" sz="1800" b="0" i="1" u="none" strike="noStrike" baseline="0" dirty="0">
                <a:solidFill>
                  <a:srgbClr val="211D1E"/>
                </a:solidFill>
              </a:rPr>
              <a:t>affari</a:t>
            </a:r>
            <a:r>
              <a:rPr lang="it-IT" sz="1800" b="0" i="0" u="none" strike="noStrike" baseline="0" dirty="0">
                <a:solidFill>
                  <a:srgbClr val="211D1E"/>
                </a:solidFill>
              </a:rPr>
              <a:t>, che rientra nel caso di </a:t>
            </a:r>
            <a:r>
              <a:rPr lang="it-IT" sz="1800" b="0" i="1" u="none" strike="noStrike" baseline="0" dirty="0">
                <a:solidFill>
                  <a:srgbClr val="211D1E"/>
                </a:solidFill>
              </a:rPr>
              <a:t>d-m-d’</a:t>
            </a:r>
            <a:r>
              <a:rPr lang="it-IT" sz="1800" b="0" i="0" u="none" strike="noStrike" baseline="0" dirty="0">
                <a:solidFill>
                  <a:srgbClr val="211D1E"/>
                </a:solidFill>
              </a:rPr>
              <a:t>, cioè di pagare con </a:t>
            </a:r>
            <a:r>
              <a:rPr lang="it-IT" sz="1800" b="1" i="0" u="none" strike="noStrike" baseline="0" dirty="0">
                <a:solidFill>
                  <a:srgbClr val="211D1E"/>
                </a:solidFill>
                <a:highlight>
                  <a:srgbClr val="FFFF00"/>
                </a:highlight>
              </a:rPr>
              <a:t>denaro merce (o servizio) al fine di ottenere più denaro”</a:t>
            </a:r>
          </a:p>
          <a:p>
            <a:r>
              <a:rPr lang="it-IT" sz="1800" dirty="0">
                <a:solidFill>
                  <a:srgbClr val="211D1E"/>
                </a:solidFill>
              </a:rPr>
              <a:t>Così si scambia il n</a:t>
            </a:r>
            <a:r>
              <a:rPr lang="it-IT" sz="1800" b="0" i="0" u="none" strike="noStrike" baseline="0" dirty="0">
                <a:solidFill>
                  <a:srgbClr val="211D1E"/>
                </a:solidFill>
              </a:rPr>
              <a:t>esso dei cicli dei capitali con il puro e semplice scambio tra denaro e merce (o servizio!, accettando il servizievole aiuto di questa categoria non scientifica, con un’operazione degna di un </a:t>
            </a:r>
            <a:r>
              <a:rPr lang="it-IT" sz="1800" b="0" i="0" u="none" strike="noStrike" baseline="0" dirty="0" err="1">
                <a:solidFill>
                  <a:srgbClr val="211D1E"/>
                </a:solidFill>
              </a:rPr>
              <a:t>Say</a:t>
            </a:r>
            <a:r>
              <a:rPr lang="it-IT" sz="1800" b="0" i="0" u="none" strike="noStrike" baseline="0" dirty="0">
                <a:solidFill>
                  <a:srgbClr val="211D1E"/>
                </a:solidFill>
              </a:rPr>
              <a:t> o un </a:t>
            </a:r>
            <a:r>
              <a:rPr lang="it-IT" sz="1800" b="0" i="0" u="none" strike="noStrike" baseline="0" dirty="0" err="1">
                <a:solidFill>
                  <a:srgbClr val="211D1E"/>
                </a:solidFill>
              </a:rPr>
              <a:t>Bastiat</a:t>
            </a:r>
            <a:r>
              <a:rPr lang="it-IT" sz="1800" b="0" i="0" u="none" strike="noStrike" baseline="0" dirty="0">
                <a:solidFill>
                  <a:srgbClr val="211D1E"/>
                </a:solidFill>
              </a:rPr>
              <a:t>), sotto la superficie della sua descrizione non vi è dunque altro che atti di scambio, posti solo in ordine inverso: ciò che mostra come egli ignorasse o occultasse la sostanza che sta in agguato dietro a quel semplice mutamento di forma. I rapporti economici più sviluppati vengono così rattrappiti nelle categorie antecedenti semplici, dando a queste ultime solo </a:t>
            </a:r>
            <a:r>
              <a:rPr lang="it-IT" sz="1800" b="0" i="1" u="none" strike="noStrike" baseline="0" dirty="0">
                <a:solidFill>
                  <a:srgbClr val="211D1E"/>
                </a:solidFill>
              </a:rPr>
              <a:t>nomi </a:t>
            </a:r>
            <a:r>
              <a:rPr lang="it-IT" sz="1800" b="0" i="0" u="none" strike="noStrike" baseline="0" dirty="0">
                <a:solidFill>
                  <a:srgbClr val="211D1E"/>
                </a:solidFill>
              </a:rPr>
              <a:t>diversi e apparentemente adeguati senza </a:t>
            </a:r>
            <a:r>
              <a:rPr lang="it-IT" sz="1800" b="0" i="1" u="none" strike="noStrike" baseline="0" dirty="0">
                <a:solidFill>
                  <a:srgbClr val="211D1E"/>
                </a:solidFill>
              </a:rPr>
              <a:t>qualità </a:t>
            </a:r>
            <a:r>
              <a:rPr lang="it-IT" sz="1800" b="0" i="0" u="none" strike="noStrike" baseline="0" dirty="0">
                <a:solidFill>
                  <a:srgbClr val="211D1E"/>
                </a:solidFill>
              </a:rPr>
              <a:t>peculiari. </a:t>
            </a:r>
          </a:p>
          <a:p>
            <a:r>
              <a:rPr lang="it-IT" sz="1800" b="0" i="0" u="none" strike="noStrike" baseline="0" dirty="0">
                <a:solidFill>
                  <a:srgbClr val="211D1E"/>
                </a:solidFill>
              </a:rPr>
              <a:t>Non è un caso che il </a:t>
            </a:r>
            <a:r>
              <a:rPr lang="it-IT" sz="1800" b="0" i="1" u="none" strike="noStrike" baseline="0" dirty="0">
                <a:solidFill>
                  <a:srgbClr val="211D1E"/>
                </a:solidFill>
              </a:rPr>
              <a:t>fine </a:t>
            </a:r>
            <a:r>
              <a:rPr lang="it-IT" sz="1800" b="0" i="0" u="none" strike="noStrike" baseline="0" dirty="0">
                <a:solidFill>
                  <a:srgbClr val="211D1E"/>
                </a:solidFill>
              </a:rPr>
              <a:t>dichiarato dell’accrescimento di denaro fosse attribuito da Keynes alla generica conclusione di </a:t>
            </a:r>
            <a:r>
              <a:rPr lang="it-IT" sz="1800" b="0" i="1" u="none" strike="noStrike" baseline="0" dirty="0">
                <a:solidFill>
                  <a:srgbClr val="211D1E"/>
                </a:solidFill>
              </a:rPr>
              <a:t>affari</a:t>
            </a:r>
            <a:r>
              <a:rPr lang="it-IT" sz="1800" b="0" i="0" u="none" strike="noStrike" baseline="0" dirty="0">
                <a:solidFill>
                  <a:srgbClr val="211D1E"/>
                </a:solidFill>
              </a:rPr>
              <a:t>: “del resto corrisponde all’orizzonte borghese, in cui il concludere affarucci occupa tutta la mente, di non vedere nel carattere del modo di produzione il fondamento del modo di traffico [</a:t>
            </a:r>
            <a:r>
              <a:rPr lang="it-IT" sz="1800" b="0" i="1" u="none" strike="noStrike" baseline="0" dirty="0">
                <a:solidFill>
                  <a:srgbClr val="211D1E"/>
                </a:solidFill>
              </a:rPr>
              <a:t>circolazione </a:t>
            </a:r>
            <a:r>
              <a:rPr lang="it-IT" sz="1800" b="0" i="0" u="none" strike="noStrike" baseline="0" dirty="0">
                <a:solidFill>
                  <a:srgbClr val="211D1E"/>
                </a:solidFill>
              </a:rPr>
              <a:t>- </a:t>
            </a:r>
            <a:r>
              <a:rPr lang="it-IT" sz="1800" b="0" i="0" u="none" strike="noStrike" baseline="0" dirty="0" err="1">
                <a:solidFill>
                  <a:srgbClr val="211D1E"/>
                </a:solidFill>
              </a:rPr>
              <a:t>ndr</a:t>
            </a:r>
            <a:r>
              <a:rPr lang="it-IT" sz="1800" b="0" i="0" u="none" strike="noStrike" baseline="0" dirty="0">
                <a:solidFill>
                  <a:srgbClr val="211D1E"/>
                </a:solidFill>
              </a:rPr>
              <a:t>] a esso corrispondente, ma viceversa” – commentò con grande anticipo Marx, concludendo l’analisi del ciclo di metamorfosi del capitale. </a:t>
            </a:r>
          </a:p>
        </p:txBody>
      </p:sp>
    </p:spTree>
    <p:extLst>
      <p:ext uri="{BB962C8B-B14F-4D97-AF65-F5344CB8AC3E}">
        <p14:creationId xmlns:p14="http://schemas.microsoft.com/office/powerpoint/2010/main" xmlns="" val="7434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C0D05A-A2D7-4EA4-BF6A-74CCD093DACE}"/>
              </a:ext>
            </a:extLst>
          </p:cNvPr>
          <p:cNvSpPr>
            <a:spLocks noGrp="1"/>
          </p:cNvSpPr>
          <p:nvPr>
            <p:ph type="title"/>
          </p:nvPr>
        </p:nvSpPr>
        <p:spPr/>
        <p:txBody>
          <a:bodyPr/>
          <a:lstStyle/>
          <a:p>
            <a:r>
              <a:rPr lang="it-IT" dirty="0"/>
              <a:t>Il capitale è moneta</a:t>
            </a:r>
          </a:p>
        </p:txBody>
      </p:sp>
      <p:sp>
        <p:nvSpPr>
          <p:cNvPr id="3" name="Segnaposto contenuto 2">
            <a:extLst>
              <a:ext uri="{FF2B5EF4-FFF2-40B4-BE49-F238E27FC236}">
                <a16:creationId xmlns:a16="http://schemas.microsoft.com/office/drawing/2014/main" xmlns="" id="{7089BE76-46F2-4FB9-8F26-82D06088D267}"/>
              </a:ext>
            </a:extLst>
          </p:cNvPr>
          <p:cNvSpPr>
            <a:spLocks noGrp="1"/>
          </p:cNvSpPr>
          <p:nvPr>
            <p:ph idx="1"/>
          </p:nvPr>
        </p:nvSpPr>
        <p:spPr/>
        <p:txBody>
          <a:bodyPr>
            <a:normAutofit lnSpcReduction="10000"/>
          </a:bodyPr>
          <a:lstStyle/>
          <a:p>
            <a:r>
              <a:rPr lang="it-IT" sz="2000" b="0" i="0" u="none" strike="noStrike" baseline="0" dirty="0">
                <a:solidFill>
                  <a:srgbClr val="211D1E"/>
                </a:solidFill>
              </a:rPr>
              <a:t>Keynes imputò a Marx un “uso altamente illogico” della “pregnante osservazione” relativa all’eccesso di </a:t>
            </a:r>
            <a:r>
              <a:rPr lang="it-IT" sz="2000" b="0" i="1" u="none" strike="noStrike" baseline="0" dirty="0">
                <a:solidFill>
                  <a:srgbClr val="211D1E"/>
                </a:solidFill>
              </a:rPr>
              <a:t>d’ </a:t>
            </a:r>
            <a:r>
              <a:rPr lang="it-IT" sz="2000" b="0" i="0" u="none" strike="noStrike" baseline="0" dirty="0">
                <a:solidFill>
                  <a:srgbClr val="211D1E"/>
                </a:solidFill>
              </a:rPr>
              <a:t>su </a:t>
            </a:r>
            <a:r>
              <a:rPr lang="it-IT" sz="2000" b="0" i="1" u="none" strike="noStrike" baseline="0" dirty="0">
                <a:solidFill>
                  <a:srgbClr val="211D1E"/>
                </a:solidFill>
              </a:rPr>
              <a:t>d</a:t>
            </a:r>
            <a:r>
              <a:rPr lang="it-IT" sz="2000" b="0" i="0" u="none" strike="noStrike" baseline="0" dirty="0">
                <a:solidFill>
                  <a:srgbClr val="211D1E"/>
                </a:solidFill>
              </a:rPr>
              <a:t>: ovverosia, che questo eccesso “è “per Marx” la fonte del plusvalore”.</a:t>
            </a:r>
          </a:p>
          <a:p>
            <a:r>
              <a:rPr lang="it-IT" sz="2000" dirty="0">
                <a:solidFill>
                  <a:srgbClr val="211D1E"/>
                </a:solidFill>
              </a:rPr>
              <a:t>Marx: </a:t>
            </a:r>
            <a:r>
              <a:rPr lang="it-IT" sz="1800" b="0" i="0" u="none" strike="noStrike" baseline="0" dirty="0">
                <a:solidFill>
                  <a:srgbClr val="211D1E"/>
                </a:solidFill>
              </a:rPr>
              <a:t>il tentativo disperato di risolvere la </a:t>
            </a:r>
            <a:r>
              <a:rPr lang="it-IT" sz="1800" b="0" i="1" u="none" strike="noStrike" baseline="0" dirty="0">
                <a:solidFill>
                  <a:srgbClr val="211D1E"/>
                </a:solidFill>
              </a:rPr>
              <a:t>peculiarità </a:t>
            </a:r>
            <a:r>
              <a:rPr lang="it-IT" sz="1800" b="0" i="0" u="none" strike="noStrike" baseline="0" dirty="0">
                <a:solidFill>
                  <a:srgbClr val="211D1E"/>
                </a:solidFill>
              </a:rPr>
              <a:t>dei rapporti degli agenti della produzione capitalistica (ignorando le loro </a:t>
            </a:r>
            <a:r>
              <a:rPr lang="it-IT" sz="1800" b="0" i="1" u="none" strike="noStrike" baseline="0" dirty="0">
                <a:solidFill>
                  <a:srgbClr val="211D1E"/>
                </a:solidFill>
              </a:rPr>
              <a:t>contraddizioni</a:t>
            </a:r>
            <a:r>
              <a:rPr lang="it-IT" sz="1800" b="0" i="0" u="none" strike="noStrike" baseline="0" dirty="0">
                <a:solidFill>
                  <a:srgbClr val="211D1E"/>
                </a:solidFill>
              </a:rPr>
              <a:t>) ponendole nelle relazioni semplici che sorgono dalla circolazione delle merci, se non addirittura dello scambio immediato dei prodotti. </a:t>
            </a:r>
            <a:r>
              <a:rPr lang="it-IT" sz="2000" b="0" i="0" u="none" strike="noStrike" baseline="0" dirty="0">
                <a:solidFill>
                  <a:srgbClr val="211D1E"/>
                </a:solidFill>
              </a:rPr>
              <a:t> </a:t>
            </a:r>
          </a:p>
          <a:p>
            <a:r>
              <a:rPr lang="it-IT" sz="1800" b="0" i="0" u="none" strike="noStrike" baseline="0" dirty="0">
                <a:solidFill>
                  <a:srgbClr val="211D1E"/>
                </a:solidFill>
              </a:rPr>
              <a:t>Il fatto che l’eccesso di denaro fosse reputato da Keynes soltanto </a:t>
            </a:r>
            <a:r>
              <a:rPr lang="it-IT" sz="1800" b="0" i="1" u="none" strike="noStrike" baseline="0" dirty="0">
                <a:solidFill>
                  <a:srgbClr val="211D1E"/>
                </a:solidFill>
              </a:rPr>
              <a:t>possibile </a:t>
            </a:r>
            <a:r>
              <a:rPr lang="it-IT" sz="1800" b="0" i="0" u="none" strike="noStrike" baseline="0" dirty="0">
                <a:solidFill>
                  <a:srgbClr val="211D1E"/>
                </a:solidFill>
              </a:rPr>
              <a:t>evidenzia il carattere puramente formale della sua rappresentazione. A suo dire, l’”errore di Marx” sarebbe stato di ritenere </a:t>
            </a:r>
            <a:r>
              <a:rPr lang="it-IT" sz="1800" b="0" i="1" u="none" strike="noStrike" baseline="0" dirty="0">
                <a:solidFill>
                  <a:srgbClr val="211D1E"/>
                </a:solidFill>
              </a:rPr>
              <a:t>d’ </a:t>
            </a:r>
            <a:r>
              <a:rPr lang="it-IT" sz="1800" b="0" i="0" u="none" strike="noStrike" baseline="0" dirty="0">
                <a:solidFill>
                  <a:srgbClr val="211D1E"/>
                </a:solidFill>
              </a:rPr>
              <a:t>sempre e </a:t>
            </a:r>
            <a:r>
              <a:rPr lang="it-IT" sz="1800" b="0" i="1" u="none" strike="noStrike" baseline="0" dirty="0">
                <a:solidFill>
                  <a:srgbClr val="211D1E"/>
                </a:solidFill>
              </a:rPr>
              <a:t>necessariamente </a:t>
            </a:r>
            <a:r>
              <a:rPr lang="it-IT" sz="1800" b="0" i="0" u="none" strike="noStrike" baseline="0" dirty="0">
                <a:solidFill>
                  <a:srgbClr val="211D1E"/>
                </a:solidFill>
              </a:rPr>
              <a:t>in eccesso su </a:t>
            </a:r>
            <a:r>
              <a:rPr lang="it-IT" sz="1800" b="0" i="1" u="none" strike="noStrike" baseline="0" dirty="0">
                <a:solidFill>
                  <a:srgbClr val="211D1E"/>
                </a:solidFill>
              </a:rPr>
              <a:t>d </a:t>
            </a:r>
            <a:r>
              <a:rPr lang="it-IT" sz="1800" b="0" i="0" u="none" strike="noStrike" baseline="0" dirty="0">
                <a:solidFill>
                  <a:srgbClr val="211D1E"/>
                </a:solidFill>
              </a:rPr>
              <a:t>a causa del carattere di sfruttamento del sistema capitalistico </a:t>
            </a:r>
          </a:p>
          <a:p>
            <a:r>
              <a:rPr lang="it-IT" sz="1800" dirty="0">
                <a:solidFill>
                  <a:srgbClr val="211D1E"/>
                </a:solidFill>
              </a:rPr>
              <a:t>Infatti: </a:t>
            </a:r>
            <a:r>
              <a:rPr lang="it-IT" dirty="0"/>
              <a:t>“è parimenti lecito che sia </a:t>
            </a:r>
            <a:r>
              <a:rPr lang="it-IT" i="1" dirty="0"/>
              <a:t>d </a:t>
            </a:r>
            <a:r>
              <a:rPr lang="it-IT" dirty="0"/>
              <a:t>in eccesso su </a:t>
            </a:r>
            <a:r>
              <a:rPr lang="it-IT" i="1" dirty="0"/>
              <a:t>d’ </a:t>
            </a:r>
            <a:r>
              <a:rPr lang="it-IT" dirty="0"/>
              <a:t>” </a:t>
            </a:r>
          </a:p>
          <a:p>
            <a:endParaRPr lang="it-IT" dirty="0"/>
          </a:p>
        </p:txBody>
      </p:sp>
    </p:spTree>
    <p:extLst>
      <p:ext uri="{BB962C8B-B14F-4D97-AF65-F5344CB8AC3E}">
        <p14:creationId xmlns:p14="http://schemas.microsoft.com/office/powerpoint/2010/main" xmlns="" val="321304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_44285927_TF22712842.potx" id="{64CE9582-83B2-442D-A4B8-71ED9C4455C7}" vid="{8C0DD338-5A2A-4FFB-B9B7-80219EAC3AF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{04ADD3B0-6860-4260-8BBC-91D62B5521BA}tf22712842_win32</Template>
  <TotalTime>801</TotalTime>
  <Words>2194</Words>
  <Application>Microsoft Office PowerPoint</Application>
  <PresentationFormat>Personalizzato</PresentationFormat>
  <Paragraphs>72</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1_RetrospectVTI</vt:lpstr>
      <vt:lpstr>AntiKeynes di Gianfranco Pala  Edizioni La Città del Sole  (in corso di stampa – 2022)</vt:lpstr>
      <vt:lpstr>Diapositiva 2</vt:lpstr>
      <vt:lpstr>Perché AntiKeynes </vt:lpstr>
      <vt:lpstr>*&lt;piano di lavoro&gt;*</vt:lpstr>
      <vt:lpstr>Il capitale è uno</vt:lpstr>
      <vt:lpstr>Teoria della domanda effettiva</vt:lpstr>
      <vt:lpstr>Conseguenze dell’unicità </vt:lpstr>
      <vt:lpstr>Il capitale è moneta</vt:lpstr>
      <vt:lpstr>Il capitale è moneta</vt:lpstr>
      <vt:lpstr>Il capitale è moneta</vt:lpstr>
      <vt:lpstr>Il capitale è moneta</vt:lpstr>
      <vt:lpstr>Il capitale è senza lavoratori </vt:lpstr>
      <vt:lpstr>Il capitale è senza lavoratori </vt:lpstr>
      <vt:lpstr>Salario e lavoro dipendente </vt:lpstr>
      <vt:lpstr>Sottoconsumo e sovrapproduzione</vt:lpstr>
      <vt:lpstr>Sottoconsumo e sovrapproduzione</vt:lpstr>
      <vt:lpstr>Grazie!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L’AntiKeynes di Gianfranco Pala Edizioni La Città del Sole  (in corso di stampa – 2022)</dc:title>
  <dc:creator>Francesco Schettino</dc:creator>
  <cp:lastModifiedBy>vania</cp:lastModifiedBy>
  <cp:revision>80</cp:revision>
  <dcterms:created xsi:type="dcterms:W3CDTF">2022-04-01T07:11:35Z</dcterms:created>
  <dcterms:modified xsi:type="dcterms:W3CDTF">2022-04-22T11:16:47Z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