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76" r:id="rId4"/>
    <p:sldId id="267" r:id="rId5"/>
    <p:sldId id="260" r:id="rId6"/>
    <p:sldId id="257" r:id="rId7"/>
    <p:sldId id="258" r:id="rId8"/>
    <p:sldId id="262" r:id="rId9"/>
    <p:sldId id="268" r:id="rId10"/>
    <p:sldId id="264" r:id="rId11"/>
    <p:sldId id="265" r:id="rId12"/>
    <p:sldId id="272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B6743-6721-4A4F-A588-82D05A405A25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4A957-86EE-473B-AA97-618270A745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10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3F73-4B3A-4FD5-AADD-0CBDF6E94896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0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43B9-E32D-42DF-B9ED-3DCF6E5064CB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65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FA575-12E1-4C47-90DE-806719AA31B3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00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E8ED-C769-4C4E-B592-71038F506604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97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D708-12E4-4E0A-B684-D36831226336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6675-1D70-446A-9FFB-1D5EB75FDAF3}" type="datetime3">
              <a:rPr lang="it-IT" smtClean="0"/>
              <a:t>apr. ’20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73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BDB5-2523-43D8-88DF-4A715EABCC7B}" type="datetime3">
              <a:rPr lang="it-IT" smtClean="0"/>
              <a:t>apr. ’20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78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0626-A895-47C9-A78B-B73575D359BA}" type="datetime3">
              <a:rPr lang="it-IT" smtClean="0"/>
              <a:t>apr. ’20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50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D89A-444D-4B3D-99E0-45428A75D78C}" type="datetime3">
              <a:rPr lang="it-IT" smtClean="0"/>
              <a:t>apr. ’20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0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18F4-5CDD-4311-94E9-1D5EBD95D0E4}" type="datetime3">
              <a:rPr lang="it-IT" smtClean="0"/>
              <a:t>apr. ’20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67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5AB3-7B13-4C81-ADB2-753630DCEA96}" type="datetime3">
              <a:rPr lang="it-IT" smtClean="0"/>
              <a:t>apr. ’20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71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65DA-2D9C-4FAC-87D5-F70A5EB40B0C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2210-D2BD-4ED4-8409-9FB2D1DCC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87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Consumo</a:t>
            </a:r>
            <a:r>
              <a:rPr lang="it-IT" dirty="0" smtClean="0"/>
              <a:t>: determinazione storica </a:t>
            </a:r>
            <a:r>
              <a:rPr lang="it-IT" dirty="0" smtClean="0"/>
              <a:t>comune, </a:t>
            </a:r>
            <a:r>
              <a:rPr lang="it-IT" dirty="0" smtClean="0"/>
              <a:t>e isolamento del suo sviluppo nella </a:t>
            </a:r>
            <a:r>
              <a:rPr lang="it-IT" i="1" dirty="0" smtClean="0"/>
              <a:t>differenza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Produzione e consumo </a:t>
            </a:r>
            <a:r>
              <a:rPr lang="it-IT" b="1" dirty="0" smtClean="0"/>
              <a:t>in generale </a:t>
            </a:r>
            <a:r>
              <a:rPr lang="it-IT" dirty="0" smtClean="0"/>
              <a:t>sono astrazioni che non comprendono nessun livello concreto di produzione. Il concreto è concreto perché sintesi di molte determinazioni, è unità del molteplice. Nel pensiero si presenta come risultato e non come punto di partenza dell’intuizione e rappresentazione.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D1C0C-F260-4623-8383-5234FA02DBFD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80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Consumo come reddito separato dal </a:t>
            </a:r>
            <a:r>
              <a:rPr lang="it-IT" dirty="0" err="1" smtClean="0"/>
              <a:t>mdp</a:t>
            </a:r>
            <a:r>
              <a:rPr lang="it-IT" dirty="0" smtClean="0"/>
              <a:t> capitalistico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Plusvalore consumato come reddito in mezzi necessari o di lusso da parte del capitalista. Il  reddito del lavoratore speso in mezzi di consumo è uguale al capitale variabile. Disuguaglianze in aumento. Mercificazione dei beni/priorità dei bisogni. Inflazione di merci.</a:t>
            </a:r>
          </a:p>
          <a:p>
            <a:r>
              <a:rPr lang="it-IT" dirty="0" smtClean="0"/>
              <a:t>Il </a:t>
            </a:r>
            <a:r>
              <a:rPr lang="it-IT" dirty="0" err="1" smtClean="0"/>
              <a:t>RdC</a:t>
            </a:r>
            <a:r>
              <a:rPr lang="it-IT" dirty="0" smtClean="0"/>
              <a:t>  (ora anche di emergenza) è trasferimento di denaro  equivalente alla riduzione delle tasse eguale per tutti. Opera solo entro la </a:t>
            </a:r>
            <a:r>
              <a:rPr lang="it-IT" i="1" dirty="0" smtClean="0"/>
              <a:t>circolazione</a:t>
            </a:r>
            <a:r>
              <a:rPr lang="it-IT" dirty="0" smtClean="0"/>
              <a:t>. Consente consumi ma non modifica lo sfruttamento nella </a:t>
            </a:r>
            <a:r>
              <a:rPr lang="it-IT" i="1" dirty="0" smtClean="0"/>
              <a:t>produzione</a:t>
            </a:r>
            <a:r>
              <a:rPr lang="it-IT" dirty="0" smtClean="0"/>
              <a:t>. Nessun</a:t>
            </a:r>
            <a:r>
              <a:rPr lang="it-IT" i="1" dirty="0" smtClean="0"/>
              <a:t> conflitto strutturale</a:t>
            </a:r>
            <a:r>
              <a:rPr lang="it-IT" dirty="0" smtClean="0"/>
              <a:t> ma cooperazione al «bene comune</a:t>
            </a:r>
            <a:r>
              <a:rPr lang="it-IT" dirty="0" smtClean="0"/>
              <a:t>», </a:t>
            </a:r>
            <a:r>
              <a:rPr lang="it-IT" dirty="0" smtClean="0"/>
              <a:t>nuovi spazi di mercato sviluppati (tagli</a:t>
            </a:r>
            <a:r>
              <a:rPr lang="it-IT" dirty="0" smtClean="0"/>
              <a:t>) </a:t>
            </a:r>
            <a:r>
              <a:rPr lang="it-IT" dirty="0" smtClean="0"/>
              <a:t>a sostituzione della spesa pubblica. Servizi privati basati su censo. Indispensabili </a:t>
            </a:r>
            <a:r>
              <a:rPr lang="it-IT" u="sng" dirty="0" smtClean="0"/>
              <a:t>appaiono</a:t>
            </a:r>
            <a:r>
              <a:rPr lang="it-IT" dirty="0" smtClean="0"/>
              <a:t> le privatizzazioni. </a:t>
            </a:r>
            <a:r>
              <a:rPr lang="it-IT" b="1" dirty="0" smtClean="0"/>
              <a:t>Apparenza</a:t>
            </a:r>
            <a:r>
              <a:rPr lang="it-IT" dirty="0" smtClean="0"/>
              <a:t> della carenza di denaro invece della </a:t>
            </a:r>
            <a:r>
              <a:rPr lang="it-IT" dirty="0" err="1" smtClean="0"/>
              <a:t>demercificazione</a:t>
            </a:r>
            <a:r>
              <a:rPr lang="it-IT" dirty="0" smtClean="0"/>
              <a:t> anche di </a:t>
            </a:r>
            <a:r>
              <a:rPr lang="it-IT" dirty="0" err="1" smtClean="0"/>
              <a:t>rapp</a:t>
            </a:r>
            <a:r>
              <a:rPr lang="it-IT" dirty="0" smtClean="0"/>
              <a:t>. </a:t>
            </a:r>
            <a:r>
              <a:rPr lang="it-IT" dirty="0" err="1"/>
              <a:t>s</a:t>
            </a:r>
            <a:r>
              <a:rPr lang="it-IT" dirty="0" err="1" smtClean="0"/>
              <a:t>oc</a:t>
            </a:r>
            <a:r>
              <a:rPr lang="it-IT" dirty="0" smtClean="0"/>
              <a:t>.</a:t>
            </a:r>
          </a:p>
          <a:p>
            <a:r>
              <a:rPr lang="it-IT" dirty="0" smtClean="0"/>
              <a:t>Spendere denaro (</a:t>
            </a:r>
            <a:r>
              <a:rPr lang="it-IT" dirty="0" err="1" smtClean="0"/>
              <a:t>q.e</a:t>
            </a:r>
            <a:r>
              <a:rPr lang="it-IT" dirty="0" smtClean="0"/>
              <a:t>., Keynes) aumenta «risparmio» o consumi. Se non espande la produzione produce recessione. </a:t>
            </a:r>
            <a:r>
              <a:rPr lang="it-IT" dirty="0" err="1" smtClean="0"/>
              <a:t>RdC</a:t>
            </a:r>
            <a:r>
              <a:rPr lang="it-IT" dirty="0" smtClean="0"/>
              <a:t>: salario sotto il minimo e aiuto pubblico. Individui isolati competono in lavori precari con aiuto statale. Fine del movimento dei lavoratori.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E8ED-C769-4C4E-B592-71038F506604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34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«Sovranità» eguagliata dei consumatori diseguali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Diritto all’acquisto ( unico rimasto) equivale a sviluppare capitale privato. Eguagliati sia nella disgregazione produttiva come lavoratori, sia nei supermercati insieme a borghesi e immigrati, come «cittadini» o «clandestini», ma consumatori. Diritto di protesta se i servizi non soddisfano (contro chi lavora) o creano disagi (scioperi).</a:t>
            </a:r>
          </a:p>
          <a:p>
            <a:r>
              <a:rPr lang="it-IT" dirty="0" smtClean="0"/>
              <a:t>«Bene comune» come </a:t>
            </a:r>
            <a:r>
              <a:rPr lang="it-IT" i="1" dirty="0" smtClean="0"/>
              <a:t>scambio</a:t>
            </a:r>
            <a:r>
              <a:rPr lang="it-IT" dirty="0" smtClean="0"/>
              <a:t> di merci vendibili. Aumenta il tasso di sfruttamento e il ruolo del capitale privato nella realizzazione dei profitti. Servizi sono merci. La spesa pubblica non finanziata più dal sistema fiscale, va a finanziare (tagli) il </a:t>
            </a:r>
            <a:r>
              <a:rPr lang="it-IT" dirty="0" err="1" smtClean="0"/>
              <a:t>RdC</a:t>
            </a:r>
            <a:r>
              <a:rPr lang="it-IT" dirty="0" smtClean="0"/>
              <a:t> o con qualsiasi altra denominazione. Lo stato è fornitore di denaro, le imprese soddisfano nella mercificazione bisogni e profitti. Col mercato inaccessibilità di beni e </a:t>
            </a:r>
            <a:r>
              <a:rPr lang="it-IT" dirty="0" smtClean="0"/>
              <a:t>servizi per i poveri, </a:t>
            </a:r>
            <a:r>
              <a:rPr lang="it-IT" i="1" dirty="0" smtClean="0"/>
              <a:t>valore d’uso</a:t>
            </a:r>
            <a:r>
              <a:rPr lang="it-IT" dirty="0" smtClean="0"/>
              <a:t>  (divenuto mezzo) subordinato  al </a:t>
            </a:r>
            <a:r>
              <a:rPr lang="it-IT" i="1" dirty="0" smtClean="0"/>
              <a:t>valore di scambio</a:t>
            </a:r>
            <a:r>
              <a:rPr lang="it-IT" dirty="0" smtClean="0"/>
              <a:t> e ai profitti (reali fini).</a:t>
            </a:r>
          </a:p>
          <a:p>
            <a:r>
              <a:rPr lang="it-IT" dirty="0" smtClean="0"/>
              <a:t>Il diritto al reddito limita tutti gli altri diritti (a pagamento).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E8ED-C769-4C4E-B592-71038F506604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79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SOTTOCONSUMO non causa ma conseguenza della crisi di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Teorizzata da </a:t>
            </a:r>
            <a:r>
              <a:rPr lang="it-IT" dirty="0" err="1" smtClean="0"/>
              <a:t>Sismondi</a:t>
            </a:r>
            <a:r>
              <a:rPr lang="it-IT" dirty="0" smtClean="0"/>
              <a:t>, Malthus, </a:t>
            </a:r>
            <a:r>
              <a:rPr lang="it-IT" dirty="0" err="1" smtClean="0"/>
              <a:t>Rodbertus</a:t>
            </a:r>
            <a:r>
              <a:rPr lang="it-IT" dirty="0" smtClean="0"/>
              <a:t>,..dai populisti russi, socialdemocratici tedeschi (‘900), R. </a:t>
            </a:r>
            <a:r>
              <a:rPr lang="it-IT" dirty="0" err="1" smtClean="0"/>
              <a:t>Luxembourg</a:t>
            </a:r>
            <a:r>
              <a:rPr lang="it-IT" dirty="0" smtClean="0"/>
              <a:t>, l. </a:t>
            </a:r>
            <a:r>
              <a:rPr lang="it-IT" dirty="0" err="1" smtClean="0"/>
              <a:t>Boudin</a:t>
            </a:r>
            <a:r>
              <a:rPr lang="it-IT" dirty="0" smtClean="0"/>
              <a:t> (‘17), keynesiani e marxisti seguaci di P. </a:t>
            </a:r>
            <a:r>
              <a:rPr lang="it-IT" dirty="0" err="1" smtClean="0"/>
              <a:t>Sweezy</a:t>
            </a:r>
            <a:r>
              <a:rPr lang="it-IT" dirty="0" smtClean="0"/>
              <a:t>.</a:t>
            </a:r>
          </a:p>
          <a:p>
            <a:r>
              <a:rPr lang="it-IT" dirty="0" smtClean="0"/>
              <a:t>Separa </a:t>
            </a:r>
            <a:r>
              <a:rPr lang="it-IT" i="1" dirty="0" smtClean="0"/>
              <a:t>produzione</a:t>
            </a:r>
            <a:r>
              <a:rPr lang="it-IT" dirty="0" smtClean="0"/>
              <a:t> e </a:t>
            </a:r>
            <a:r>
              <a:rPr lang="it-IT" i="1" dirty="0" smtClean="0"/>
              <a:t>distribuzione</a:t>
            </a:r>
            <a:r>
              <a:rPr lang="it-IT" dirty="0" smtClean="0"/>
              <a:t>. Economia borghese interessata solo alla smerciabilità sul mercato, senza la comprensione della «totalità» del sistema e delle sue contraddizioni. </a:t>
            </a:r>
            <a:r>
              <a:rPr lang="it-IT" u="sng" dirty="0" smtClean="0"/>
              <a:t>Apparenza</a:t>
            </a:r>
            <a:r>
              <a:rPr lang="it-IT" dirty="0" smtClean="0"/>
              <a:t> del </a:t>
            </a:r>
            <a:r>
              <a:rPr lang="it-IT" i="1" dirty="0" smtClean="0"/>
              <a:t>surplus</a:t>
            </a:r>
            <a:r>
              <a:rPr lang="it-IT" dirty="0" smtClean="0"/>
              <a:t> proveniente dalla circolazione, «contro la legge che regola l’apparenza». Compromesso teorico con gli epigoni di Keynes:  causa della crisi è la contraddizione tra domanda e offerta (manifestazione invece della </a:t>
            </a:r>
            <a:r>
              <a:rPr lang="it-IT" i="1" dirty="0" smtClean="0"/>
              <a:t>crisi di valorizzazione, </a:t>
            </a:r>
            <a:r>
              <a:rPr lang="it-IT" dirty="0" smtClean="0"/>
              <a:t>carenza di</a:t>
            </a:r>
            <a:r>
              <a:rPr lang="it-IT" i="1" dirty="0" smtClean="0"/>
              <a:t> plusvalore</a:t>
            </a:r>
            <a:r>
              <a:rPr lang="it-IT" dirty="0" smtClean="0"/>
              <a:t>). Arresto del processo produttivo – collide col processo di valorizzazione – e crollo della domanda (forma fenomenica, non causa) di merci. «Se il </a:t>
            </a:r>
            <a:r>
              <a:rPr lang="it-IT" i="1" dirty="0" smtClean="0"/>
              <a:t>plusvalore</a:t>
            </a:r>
            <a:r>
              <a:rPr lang="it-IT" dirty="0" smtClean="0"/>
              <a:t> cessa, cessa anche il </a:t>
            </a:r>
            <a:r>
              <a:rPr lang="it-IT" i="1" dirty="0" smtClean="0"/>
              <a:t>consumo</a:t>
            </a:r>
            <a:r>
              <a:rPr lang="it-IT" dirty="0" smtClean="0"/>
              <a:t> degli operai». La </a:t>
            </a:r>
            <a:r>
              <a:rPr lang="it-IT" u="sng" dirty="0" smtClean="0"/>
              <a:t>domanda</a:t>
            </a:r>
            <a:r>
              <a:rPr lang="it-IT" dirty="0" smtClean="0"/>
              <a:t> non è una variabile indipendente dai meccanismi dell’accumulazione e della valorizzazione.</a:t>
            </a:r>
          </a:p>
          <a:p>
            <a:r>
              <a:rPr lang="it-IT" dirty="0" smtClean="0"/>
              <a:t>Sovraccumulazione = insufficienza di </a:t>
            </a:r>
            <a:r>
              <a:rPr lang="it-IT" i="1" dirty="0" err="1" smtClean="0"/>
              <a:t>pv</a:t>
            </a:r>
            <a:r>
              <a:rPr lang="it-IT" dirty="0" smtClean="0"/>
              <a:t>. Tagli a salari, stipendi, spesa pubblica, pensioni, mediante inflazione, tasse, balzelli, licenziamenti, ecc.</a:t>
            </a:r>
          </a:p>
          <a:p>
            <a:r>
              <a:rPr lang="it-IT" dirty="0" smtClean="0"/>
              <a:t>Si rimette in moto l’accumulazione a scapito dei consumi.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E8ED-C769-4C4E-B592-71038F506604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222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Produzione, distribuzione, consumo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it-IT" i="1" dirty="0" smtClean="0"/>
              <a:t>1)Produzione</a:t>
            </a:r>
            <a:r>
              <a:rPr lang="it-IT" dirty="0" smtClean="0"/>
              <a:t>: in rapporto ai bisogni sociali (</a:t>
            </a:r>
            <a:r>
              <a:rPr lang="it-IT" u="sng" dirty="0" smtClean="0"/>
              <a:t>universalità</a:t>
            </a:r>
            <a:r>
              <a:rPr lang="it-IT" dirty="0" smtClean="0"/>
              <a:t>); 2)</a:t>
            </a:r>
            <a:r>
              <a:rPr lang="it-IT" i="1" dirty="0" smtClean="0"/>
              <a:t>distribuzione</a:t>
            </a:r>
            <a:r>
              <a:rPr lang="it-IT" dirty="0" smtClean="0"/>
              <a:t>: ripartizione secondo leggi </a:t>
            </a:r>
            <a:r>
              <a:rPr lang="it-IT" dirty="0" smtClean="0"/>
              <a:t>sociali</a:t>
            </a:r>
            <a:r>
              <a:rPr lang="it-IT" u="sng" dirty="0" smtClean="0"/>
              <a:t> (</a:t>
            </a:r>
            <a:r>
              <a:rPr lang="it-IT" u="sng" dirty="0" smtClean="0"/>
              <a:t>particolarità</a:t>
            </a:r>
            <a:r>
              <a:rPr lang="it-IT" dirty="0" smtClean="0"/>
              <a:t>). Duplice</a:t>
            </a:r>
            <a:r>
              <a:rPr lang="it-IT" dirty="0"/>
              <a:t>: </a:t>
            </a:r>
            <a:r>
              <a:rPr lang="it-IT" i="1" dirty="0" smtClean="0"/>
              <a:t>a) distribuzione </a:t>
            </a:r>
            <a:r>
              <a:rPr lang="it-IT" dirty="0" smtClean="0"/>
              <a:t>mediata </a:t>
            </a:r>
            <a:r>
              <a:rPr lang="it-IT" dirty="0" smtClean="0"/>
              <a:t>proporzionalmente  </a:t>
            </a:r>
            <a:r>
              <a:rPr lang="it-IT" dirty="0"/>
              <a:t>dalla società (imperativa), b)</a:t>
            </a:r>
            <a:r>
              <a:rPr lang="it-IT" i="1" dirty="0"/>
              <a:t>scambio</a:t>
            </a:r>
            <a:r>
              <a:rPr lang="it-IT" dirty="0"/>
              <a:t> (mediazione accidentale) dagli individui.</a:t>
            </a:r>
            <a:r>
              <a:rPr lang="it-IT" dirty="0" smtClean="0"/>
              <a:t>; 3)</a:t>
            </a:r>
            <a:r>
              <a:rPr lang="it-IT" i="1" dirty="0" smtClean="0"/>
              <a:t>consumo</a:t>
            </a:r>
            <a:r>
              <a:rPr lang="it-IT" dirty="0" smtClean="0"/>
              <a:t>: appropriazione individuale dei beni, godimento (</a:t>
            </a:r>
            <a:r>
              <a:rPr lang="it-IT" u="sng" dirty="0" smtClean="0"/>
              <a:t>individualità</a:t>
            </a:r>
            <a:r>
              <a:rPr lang="it-IT" dirty="0" smtClean="0"/>
              <a:t>). Termine e scopo finale, fuori dall’economia tranne quando riavvia l’intero processo</a:t>
            </a:r>
            <a:r>
              <a:rPr lang="it-IT" dirty="0" smtClean="0"/>
              <a:t>. «Membri di una totalità, differenze nell’ambito  di una unità,.. e loro rapporti determinati l’uno con l’altro».</a:t>
            </a:r>
            <a:endParaRPr lang="it-IT" dirty="0" smtClean="0"/>
          </a:p>
          <a:p>
            <a:r>
              <a:rPr lang="it-IT" dirty="0" smtClean="0"/>
              <a:t>La produzione è immediatamente consumo: soggettivo (sviluppa e consuma abilità) e oggettivo (mezzi di produzione, usati, logorati, dissolti); consumo di materie prime, trasformate. Consumo produttivo: identità di produzione e consumo ( Spinoza: </a:t>
            </a:r>
            <a:r>
              <a:rPr lang="it-IT" dirty="0" err="1" smtClean="0"/>
              <a:t>determinatio</a:t>
            </a:r>
            <a:r>
              <a:rPr lang="it-IT" dirty="0" smtClean="0"/>
              <a:t> est </a:t>
            </a:r>
            <a:r>
              <a:rPr lang="it-IT" dirty="0" err="1" smtClean="0"/>
              <a:t>negatio</a:t>
            </a:r>
            <a:r>
              <a:rPr lang="it-IT" dirty="0" smtClean="0"/>
              <a:t>), reificazione; consumo separato da quello in antitesi distruttiva della produzione, personificazione.</a:t>
            </a:r>
          </a:p>
          <a:p>
            <a:r>
              <a:rPr lang="it-IT" dirty="0" smtClean="0"/>
              <a:t>Il consumo produce la produzione: 1) </a:t>
            </a:r>
            <a:r>
              <a:rPr lang="it-IT" b="1" dirty="0" smtClean="0"/>
              <a:t>diviene</a:t>
            </a:r>
            <a:r>
              <a:rPr lang="it-IT" dirty="0" smtClean="0"/>
              <a:t> prodotto effettivo e crea e riproduce il bisogno (immagine interiore) di nuova produzione</a:t>
            </a:r>
            <a:r>
              <a:rPr lang="it-IT" dirty="0" smtClean="0"/>
              <a:t>, caratterizzata da </a:t>
            </a:r>
            <a:r>
              <a:rPr lang="it-IT" dirty="0" smtClean="0"/>
              <a:t>propensione e scopo. Produzione anche del modo di consumare, oggettivamente e soggettivamente. La produzione crea il consumatore, l’oggetto per il soggetto e viceversa. Consumo produce la disposizione del produttore, il cui bisogno dà la finalità alla produzione.</a:t>
            </a:r>
          </a:p>
          <a:p>
            <a:r>
              <a:rPr lang="it-IT" dirty="0" smtClean="0"/>
              <a:t>Entrambi sono momenti di un processo in cui la produzione è punto di partenza egemonico. Il consumo è un suo momento interno. Nella società la relazione tra il produttore e il prodotto è relazione esteriore, si interpone la distribuzione che in base a leggi sociali determina quote differenziate dei destinatari.</a:t>
            </a:r>
          </a:p>
          <a:p>
            <a:pPr algn="r"/>
            <a:r>
              <a:rPr lang="it-IT" dirty="0" smtClean="0"/>
              <a:t>K. </a:t>
            </a:r>
            <a:r>
              <a:rPr lang="it-IT" dirty="0" err="1" smtClean="0"/>
              <a:t>Marx</a:t>
            </a:r>
            <a:r>
              <a:rPr lang="it-IT" dirty="0" smtClean="0"/>
              <a:t>, Lineamenti 1857-58, vol. I, p. 13-19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E8ED-C769-4C4E-B592-71038F506604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35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Marx</a:t>
            </a:r>
            <a:r>
              <a:rPr lang="it-IT" dirty="0" smtClean="0"/>
              <a:t>: consumo entro rapporti sociali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L’unico consumo riconosciuto nel capitalismo è quello pagante. Le crisi sono precedute da un accrescimento dei salari, come procellaria di una crisi.</a:t>
            </a:r>
          </a:p>
          <a:p>
            <a:r>
              <a:rPr lang="it-IT" dirty="0" smtClean="0"/>
              <a:t>Se i lavoratori consumano per loro stessi il tempo disponibile, derubano il capitalista (C,I,9; II.9-21).</a:t>
            </a:r>
          </a:p>
          <a:p>
            <a:r>
              <a:rPr lang="it-IT" dirty="0" smtClean="0"/>
              <a:t>In tutte le crisi si ha un movimento ciclico che colpisce i lavoratori (causa classista del fenomeno). Diminuzione dei loro consumi.</a:t>
            </a:r>
          </a:p>
          <a:p>
            <a:r>
              <a:rPr lang="it-IT" dirty="0" smtClean="0"/>
              <a:t>La f-l come </a:t>
            </a:r>
            <a:r>
              <a:rPr lang="it-IT" i="1" dirty="0" smtClean="0"/>
              <a:t>merce</a:t>
            </a:r>
            <a:r>
              <a:rPr lang="it-IT" dirty="0" smtClean="0"/>
              <a:t> è fonte di valore; il suo consumo reale è </a:t>
            </a:r>
            <a:r>
              <a:rPr lang="it-IT" i="1" dirty="0" smtClean="0"/>
              <a:t>oggettivazione di lavoro, </a:t>
            </a:r>
            <a:r>
              <a:rPr lang="it-IT" dirty="0" smtClean="0"/>
              <a:t>quindi</a:t>
            </a:r>
            <a:r>
              <a:rPr lang="it-IT" i="1" dirty="0" smtClean="0"/>
              <a:t> creazione di valore (C,I,4).</a:t>
            </a:r>
          </a:p>
          <a:p>
            <a:r>
              <a:rPr lang="it-IT" i="1" dirty="0" smtClean="0"/>
              <a:t>Il consumo individuale</a:t>
            </a:r>
            <a:r>
              <a:rPr lang="it-IT" dirty="0" smtClean="0"/>
              <a:t> del lavoratore presupposto come condizione del </a:t>
            </a:r>
            <a:r>
              <a:rPr lang="it-IT" i="1" dirty="0" smtClean="0"/>
              <a:t>consumo produttivo </a:t>
            </a:r>
            <a:r>
              <a:rPr lang="it-IT" dirty="0" smtClean="0"/>
              <a:t>della forza-lavoro mediante il capitale, v. Consumo produttivo è anche delle condizioni oggettive dei mezzi di lavoro, c. Parte del valore si trasferisce nel prodotto. (C, II, 21).</a:t>
            </a:r>
          </a:p>
          <a:p>
            <a:r>
              <a:rPr lang="it-IT" dirty="0" smtClean="0"/>
              <a:t>Si pretende che nei paesi non sviluppati capitalisticamente consumino e producano come se lo fossero. Il prodotto in eccesso per essere consumato deve riconvertirsi in capitale.</a:t>
            </a:r>
          </a:p>
          <a:p>
            <a:r>
              <a:rPr lang="it-IT" dirty="0" smtClean="0"/>
              <a:t>Limite produttivo inerente allo sviluppo assoluto delle forze produttive in conflitto con le </a:t>
            </a:r>
            <a:r>
              <a:rPr lang="it-IT" i="1" dirty="0" smtClean="0"/>
              <a:t>specifiche</a:t>
            </a:r>
            <a:r>
              <a:rPr lang="it-IT" dirty="0" smtClean="0"/>
              <a:t> condizioni di produzione, entro cui solo il capitale può muoversi.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18F0-752D-4FA5-9B55-1B8208383969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50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capitale è la potenza economica che domina tutto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Nella produzione di ricchezza il capitale si scambia con la forza-lavoro. Lavoro morto contro lavoro vivo, consumo produttivo contro consumo improduttivo. </a:t>
            </a:r>
            <a:r>
              <a:rPr lang="it-IT" i="1" dirty="0" smtClean="0"/>
              <a:t>Salario</a:t>
            </a:r>
            <a:r>
              <a:rPr lang="it-IT" dirty="0" smtClean="0"/>
              <a:t>: capitale variabile </a:t>
            </a:r>
            <a:r>
              <a:rPr lang="it-IT" dirty="0" smtClean="0"/>
              <a:t>per il capitale/ </a:t>
            </a:r>
            <a:r>
              <a:rPr lang="it-IT" dirty="0" smtClean="0"/>
              <a:t>fondo di </a:t>
            </a:r>
            <a:r>
              <a:rPr lang="it-IT" dirty="0" smtClean="0"/>
              <a:t>consumo per il lavoratore.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Il </a:t>
            </a:r>
            <a:r>
              <a:rPr lang="it-IT" i="1" dirty="0"/>
              <a:t>consumo</a:t>
            </a:r>
            <a:r>
              <a:rPr lang="it-IT" dirty="0"/>
              <a:t> del lavoratore è in funzione del capitalista. Trasformazione  del denaro in capitale, in tempo di lavoro necessario e </a:t>
            </a:r>
            <a:r>
              <a:rPr lang="it-IT" dirty="0" err="1"/>
              <a:t>pluslavoro</a:t>
            </a:r>
            <a:r>
              <a:rPr lang="it-IT" dirty="0"/>
              <a:t> del </a:t>
            </a:r>
            <a:r>
              <a:rPr lang="it-IT" i="1" dirty="0"/>
              <a:t>lavoro salariato</a:t>
            </a:r>
            <a:r>
              <a:rPr lang="it-IT" dirty="0"/>
              <a:t>.</a:t>
            </a:r>
          </a:p>
          <a:p>
            <a:r>
              <a:rPr lang="it-IT" dirty="0"/>
              <a:t>Consumo </a:t>
            </a:r>
            <a:r>
              <a:rPr lang="it-IT" i="1" dirty="0"/>
              <a:t>produttivo</a:t>
            </a:r>
            <a:r>
              <a:rPr lang="it-IT" dirty="0"/>
              <a:t> tra capitali (mezzi di produzione). Nuovi capitalisti diventano mercato per i vecchi settori.</a:t>
            </a:r>
          </a:p>
          <a:p>
            <a:r>
              <a:rPr lang="it-IT" i="1" dirty="0"/>
              <a:t>Forma</a:t>
            </a:r>
            <a:r>
              <a:rPr lang="it-IT" dirty="0"/>
              <a:t> monetaria del </a:t>
            </a:r>
            <a:r>
              <a:rPr lang="it-IT" i="1" dirty="0"/>
              <a:t>reddito</a:t>
            </a:r>
            <a:r>
              <a:rPr lang="it-IT" dirty="0"/>
              <a:t> differente dalla </a:t>
            </a:r>
            <a:r>
              <a:rPr lang="it-IT" i="1" dirty="0"/>
              <a:t>forma</a:t>
            </a:r>
            <a:r>
              <a:rPr lang="it-IT" dirty="0"/>
              <a:t> monetaria del </a:t>
            </a:r>
            <a:r>
              <a:rPr lang="it-IT" i="1" dirty="0"/>
              <a:t>capitale</a:t>
            </a:r>
            <a:r>
              <a:rPr lang="it-IT" dirty="0"/>
              <a:t>.</a:t>
            </a:r>
          </a:p>
          <a:p>
            <a:r>
              <a:rPr lang="it-IT" u="sng" dirty="0"/>
              <a:t>Lavoratori altrui</a:t>
            </a:r>
            <a:r>
              <a:rPr lang="it-IT" dirty="0"/>
              <a:t> come massa di consumatori, centri di circolazione, spenditori di denaro verso nuovi bisogni.</a:t>
            </a:r>
          </a:p>
          <a:p>
            <a:r>
              <a:rPr lang="it-IT" dirty="0"/>
              <a:t>Nel capitale imperialistico aumenta il consumo interno a scapito di lavoratori esteri. «Spesa in disavanzo».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E8ED-C769-4C4E-B592-71038F506604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13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aspetti della circolazione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I° vendita di merce trasformata in </a:t>
            </a:r>
            <a:r>
              <a:rPr lang="it-IT" i="1" dirty="0" smtClean="0"/>
              <a:t>denaro</a:t>
            </a:r>
            <a:r>
              <a:rPr lang="it-IT" dirty="0" smtClean="0"/>
              <a:t> (reddito).</a:t>
            </a:r>
          </a:p>
          <a:p>
            <a:r>
              <a:rPr lang="it-IT" dirty="0" smtClean="0"/>
              <a:t>II° </a:t>
            </a:r>
            <a:r>
              <a:rPr lang="it-IT" i="1" dirty="0" smtClean="0"/>
              <a:t>denaro</a:t>
            </a:r>
            <a:r>
              <a:rPr lang="it-IT" dirty="0" smtClean="0"/>
              <a:t> come tesoro se non reinvestito o nuovo capitale. Presuppone classi che si ripartiscono (non egualmente) il reddito totale della società.</a:t>
            </a:r>
          </a:p>
          <a:p>
            <a:r>
              <a:rPr lang="it-IT" dirty="0" smtClean="0"/>
              <a:t>Se non si può produrre, sbocco in capitale </a:t>
            </a:r>
            <a:r>
              <a:rPr lang="it-IT" i="1" dirty="0" smtClean="0"/>
              <a:t>fittizio</a:t>
            </a:r>
            <a:r>
              <a:rPr lang="it-IT" dirty="0" smtClean="0"/>
              <a:t> della pletora di capitale (usura, prestiti, mutui, «aiuti» internazionali), «bolle» monetarie, emissione di titoli derivati. Confusione tra reddito disponibile e crescita economica illusoria. Ai danni di popolazioni dominate nella gerarchia imperialistica degli stati. </a:t>
            </a:r>
          </a:p>
          <a:p>
            <a:r>
              <a:rPr lang="it-IT" i="1" dirty="0" smtClean="0"/>
              <a:t>Consumi</a:t>
            </a:r>
            <a:r>
              <a:rPr lang="it-IT" dirty="0" smtClean="0"/>
              <a:t> in potenza illimitati per i capitali, limitati nelle popolazioni impoverite entro tutte le forme statali della divisione internazionale del lavoro</a:t>
            </a:r>
            <a:r>
              <a:rPr lang="it-IT" dirty="0"/>
              <a:t>. Il </a:t>
            </a:r>
            <a:r>
              <a:rPr lang="it-IT" i="1" dirty="0"/>
              <a:t>vantaggio di ogni crisi di capitale</a:t>
            </a:r>
            <a:r>
              <a:rPr lang="it-IT" dirty="0"/>
              <a:t> è mantenere al </a:t>
            </a:r>
            <a:r>
              <a:rPr lang="it-IT" i="1" dirty="0"/>
              <a:t>minimo</a:t>
            </a:r>
            <a:r>
              <a:rPr lang="it-IT" dirty="0"/>
              <a:t> il tenore di vita dei lavoratori.</a:t>
            </a:r>
          </a:p>
          <a:p>
            <a:r>
              <a:rPr lang="it-IT" dirty="0"/>
              <a:t>Il </a:t>
            </a:r>
            <a:r>
              <a:rPr lang="it-IT" i="1" dirty="0"/>
              <a:t>salario minimo, dell’intera classe lavoratrice</a:t>
            </a:r>
            <a:r>
              <a:rPr lang="it-IT" dirty="0"/>
              <a:t>, è dato dal prezzo dei mezzi di sussistenza, nella media delle sue oscillazioni.</a:t>
            </a:r>
          </a:p>
          <a:p>
            <a:r>
              <a:rPr lang="it-IT" dirty="0"/>
              <a:t>Il consumo individuale del lavoratore è presupposto, è </a:t>
            </a:r>
            <a:r>
              <a:rPr lang="it-IT" i="1" dirty="0"/>
              <a:t>condizione del consumo </a:t>
            </a:r>
            <a:r>
              <a:rPr lang="it-IT" i="1" dirty="0" smtClean="0"/>
              <a:t>produttivo.</a:t>
            </a:r>
            <a:endParaRPr lang="it-IT" i="1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E749-BDF8-4C7B-8A71-584267FD1656}" type="datetime3">
              <a:rPr lang="it-IT" smtClean="0"/>
              <a:pPr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Spinta al consumo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Rispecchiamento della persona nella cosa: </a:t>
            </a:r>
            <a:r>
              <a:rPr lang="it-IT" i="1" dirty="0" smtClean="0"/>
              <a:t>feticismo</a:t>
            </a:r>
            <a:r>
              <a:rPr lang="it-IT" dirty="0" smtClean="0"/>
              <a:t>, caratteri sociali trasformati in caratteri oggettivi dei prodotti del lavoro</a:t>
            </a:r>
            <a:r>
              <a:rPr lang="it-IT" dirty="0"/>
              <a:t>. </a:t>
            </a:r>
            <a:r>
              <a:rPr lang="it-IT" dirty="0" smtClean="0"/>
              <a:t>Dipendenza dai propri bisogni.</a:t>
            </a:r>
            <a:endParaRPr lang="it-IT" dirty="0"/>
          </a:p>
          <a:p>
            <a:r>
              <a:rPr lang="it-IT" dirty="0" smtClean="0"/>
              <a:t>Rabbassati a comportamenti individuali i rapporti umani. Merci come propulsivo per azioni </a:t>
            </a:r>
            <a:r>
              <a:rPr lang="it-IT" dirty="0" smtClean="0"/>
              <a:t>individuali indotte. </a:t>
            </a:r>
            <a:endParaRPr lang="it-IT" dirty="0" smtClean="0"/>
          </a:p>
          <a:p>
            <a:r>
              <a:rPr lang="it-IT" dirty="0" smtClean="0"/>
              <a:t>Dominanza del </a:t>
            </a:r>
            <a:r>
              <a:rPr lang="it-IT" i="1" dirty="0" smtClean="0"/>
              <a:t>valore</a:t>
            </a:r>
            <a:r>
              <a:rPr lang="it-IT" dirty="0" smtClean="0"/>
              <a:t> sul </a:t>
            </a:r>
            <a:r>
              <a:rPr lang="it-IT" i="1" dirty="0" smtClean="0"/>
              <a:t>valore d’uso</a:t>
            </a:r>
            <a:r>
              <a:rPr lang="it-IT" dirty="0" smtClean="0"/>
              <a:t>, della ricchezza astratta nella figura del denaro.</a:t>
            </a:r>
          </a:p>
          <a:p>
            <a:r>
              <a:rPr lang="it-IT" dirty="0" smtClean="0"/>
              <a:t>«Sovranità del consumatore»  invece di quella del produttore fondata sui rapporti di proprietà. Induzione al consumo compulsivo. </a:t>
            </a:r>
            <a:r>
              <a:rPr lang="it-IT" dirty="0" smtClean="0"/>
              <a:t>Sovra-consumo </a:t>
            </a:r>
            <a:r>
              <a:rPr lang="it-IT" dirty="0" smtClean="0"/>
              <a:t>del lusso, opulenza.  Viene meno la corrispondenza della sussistenza alla necessità sociale della produzione. Induzione al consumo come contrasto alla saturazione dei mercati.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7883-25F0-4D61-ACC3-C9BDA89DE71D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065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Sovrapproduzione spostata sull’apparenza del consumo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Denaro come reddito – vendere per comprare oggetti utili. Denaro come capitale – comprare per vendere con finalità di profitto. </a:t>
            </a:r>
          </a:p>
          <a:p>
            <a:r>
              <a:rPr lang="it-IT" dirty="0" smtClean="0"/>
              <a:t>La sovrapproduzione non può essere assorbita dall’accumulazione, a causa di un tasso decrescente di profitto. Il </a:t>
            </a:r>
            <a:r>
              <a:rPr lang="it-IT" i="1" dirty="0" smtClean="0"/>
              <a:t>consumo</a:t>
            </a:r>
            <a:r>
              <a:rPr lang="it-IT" dirty="0" smtClean="0"/>
              <a:t> è solo un mezzo mai un </a:t>
            </a:r>
            <a:r>
              <a:rPr lang="it-IT" dirty="0" smtClean="0"/>
              <a:t>fine, ma appare il mercato</a:t>
            </a:r>
            <a:r>
              <a:rPr lang="it-IT" dirty="0" smtClean="0"/>
              <a:t>, </a:t>
            </a:r>
            <a:r>
              <a:rPr lang="it-IT" dirty="0" smtClean="0"/>
              <a:t>la domanda </a:t>
            </a:r>
            <a:r>
              <a:rPr lang="it-IT" dirty="0" smtClean="0"/>
              <a:t>e </a:t>
            </a:r>
            <a:r>
              <a:rPr lang="it-IT" dirty="0" smtClean="0"/>
              <a:t>l’offerta</a:t>
            </a:r>
            <a:r>
              <a:rPr lang="it-IT" dirty="0" smtClean="0"/>
              <a:t>, </a:t>
            </a:r>
            <a:r>
              <a:rPr lang="it-IT" dirty="0" smtClean="0"/>
              <a:t>l’utilità</a:t>
            </a:r>
            <a:r>
              <a:rPr lang="it-IT" dirty="0" smtClean="0"/>
              <a:t>, </a:t>
            </a:r>
            <a:r>
              <a:rPr lang="it-IT" dirty="0" smtClean="0"/>
              <a:t>il soddisfacimento </a:t>
            </a:r>
            <a:r>
              <a:rPr lang="it-IT" dirty="0" smtClean="0"/>
              <a:t>dei bisogni, </a:t>
            </a:r>
            <a:r>
              <a:rPr lang="it-IT" dirty="0" smtClean="0"/>
              <a:t>l’individualismo</a:t>
            </a:r>
            <a:r>
              <a:rPr lang="it-IT" dirty="0" smtClean="0"/>
              <a:t>, </a:t>
            </a:r>
            <a:r>
              <a:rPr lang="it-IT" dirty="0" smtClean="0"/>
              <a:t>l’equità, la distribuzione isolata dalla produzione. </a:t>
            </a:r>
            <a:endParaRPr lang="it-IT" dirty="0" smtClean="0"/>
          </a:p>
          <a:p>
            <a:r>
              <a:rPr lang="it-IT" b="1" dirty="0" smtClean="0"/>
              <a:t>Cittadino</a:t>
            </a:r>
            <a:r>
              <a:rPr lang="it-IT" dirty="0" smtClean="0"/>
              <a:t> consumatore , uguale portatore di diritti, al posto del </a:t>
            </a:r>
            <a:r>
              <a:rPr lang="it-IT" i="1" dirty="0" smtClean="0"/>
              <a:t>produttore che lavora</a:t>
            </a:r>
            <a:r>
              <a:rPr lang="it-IT" dirty="0" smtClean="0"/>
              <a:t> (ineguale di fronte alla proprietà). Fruizione, consumo di «cose» in alternativa alla centralità del lavoro coatto nella produzione</a:t>
            </a:r>
            <a:r>
              <a:rPr lang="it-IT" dirty="0" smtClean="0"/>
              <a:t>. Reddito di cittadinanza come ultimo atto dell’«</a:t>
            </a:r>
            <a:r>
              <a:rPr lang="it-IT" i="1" dirty="0" err="1" smtClean="0"/>
              <a:t>I</a:t>
            </a:r>
            <a:r>
              <a:rPr lang="it-IT" i="1" dirty="0" err="1" smtClean="0"/>
              <a:t>ncome</a:t>
            </a:r>
            <a:r>
              <a:rPr lang="it-IT" i="1" dirty="0" smtClean="0"/>
              <a:t> </a:t>
            </a:r>
            <a:r>
              <a:rPr lang="it-IT" i="1" dirty="0" err="1" smtClean="0"/>
              <a:t>revolution</a:t>
            </a:r>
            <a:r>
              <a:rPr lang="it-IT" dirty="0" smtClean="0"/>
              <a:t>» di V. Perlo, 1954.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8813-0615-4EDD-A878-321DE1F13B4E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33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Crisi di capitale </a:t>
            </a:r>
            <a:r>
              <a:rPr lang="it-IT" dirty="0" smtClean="0"/>
              <a:t>sin dall’inizio dell’imperialismo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Visibile nella diminuzione di </a:t>
            </a:r>
            <a:r>
              <a:rPr lang="it-IT" i="1" dirty="0" smtClean="0"/>
              <a:t>scambio di capitale con capitale</a:t>
            </a:r>
            <a:r>
              <a:rPr lang="it-IT" dirty="0" smtClean="0"/>
              <a:t>, del processo di riproduzione, </a:t>
            </a:r>
            <a:r>
              <a:rPr lang="it-IT" i="1" dirty="0" smtClean="0"/>
              <a:t>non</a:t>
            </a:r>
            <a:r>
              <a:rPr lang="it-IT" dirty="0" smtClean="0"/>
              <a:t> nella diminuita domanda di consumo individuale.</a:t>
            </a:r>
          </a:p>
          <a:p>
            <a:r>
              <a:rPr lang="it-IT" dirty="0" smtClean="0"/>
              <a:t>Aumento del salario se compensato dalla disoccupazione di lavoratori di altri </a:t>
            </a:r>
            <a:r>
              <a:rPr lang="it-IT" dirty="0" smtClean="0"/>
              <a:t>paesi. Presuppone sviluppato il mercato mondiale.</a:t>
            </a:r>
            <a:endParaRPr lang="it-IT" dirty="0" smtClean="0"/>
          </a:p>
          <a:p>
            <a:r>
              <a:rPr lang="it-IT" dirty="0" smtClean="0"/>
              <a:t>Aumento della disuguaglianza. «Tirannia…, contro le libertà in patria…, infrazione delle libertà del cittadino…, abrogazione dei diritti e usanze costituzionali…, autocrazia irresponsabile del nostro impero illiberale, intollerante e aggressivo»: </a:t>
            </a:r>
            <a:r>
              <a:rPr lang="it-IT" dirty="0" err="1" smtClean="0"/>
              <a:t>Hobson</a:t>
            </a:r>
            <a:r>
              <a:rPr lang="it-IT" dirty="0" smtClean="0"/>
              <a:t>, </a:t>
            </a:r>
            <a:r>
              <a:rPr lang="it-IT" i="1" dirty="0" smtClean="0"/>
              <a:t>L’imperialismo</a:t>
            </a:r>
            <a:r>
              <a:rPr lang="it-IT" dirty="0" smtClean="0"/>
              <a:t>, 1902.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E704-96C1-4CFF-BBAF-5CD73C7D82A9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45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Limiti intrinseci al </a:t>
            </a:r>
            <a:r>
              <a:rPr lang="it-IT" dirty="0" err="1" smtClean="0"/>
              <a:t>mdp</a:t>
            </a:r>
            <a:r>
              <a:rPr lang="it-IT" dirty="0" smtClean="0"/>
              <a:t> capitalistico, non alla produzione in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Si producono troppi mezzi di lavoro e di sussistenza per essere impiegati in mezzi di sfruttamento a un determinato saggio di profitto.</a:t>
            </a:r>
          </a:p>
          <a:p>
            <a:r>
              <a:rPr lang="it-IT" dirty="0" smtClean="0"/>
              <a:t>Limiti produttivi si manifestano: 1) nello sviluppo delle forze produttive del lavoro che si oppongono a uno sviluppo ulteriore, determinando un superamento nella crisi. 2) in base al saggio di profitto, non ai bisogni sociali.</a:t>
            </a:r>
          </a:p>
          <a:p>
            <a:r>
              <a:rPr lang="it-IT" dirty="0" smtClean="0"/>
              <a:t>Il limite è della produzione fondata sul capitale. Per oltrepassare ogni limite produttivo il capitale incontra un limite «miserabile» posto da sé stesso, nella sovrapproduzione. Limiti immanenti sono: a) </a:t>
            </a:r>
            <a:r>
              <a:rPr lang="it-IT" i="1" dirty="0" smtClean="0"/>
              <a:t>lavoro necessario</a:t>
            </a:r>
            <a:r>
              <a:rPr lang="it-IT" dirty="0" smtClean="0"/>
              <a:t> come limite del valore di scambio (salario). </a:t>
            </a:r>
            <a:r>
              <a:rPr lang="it-IT" dirty="0"/>
              <a:t>b</a:t>
            </a:r>
            <a:r>
              <a:rPr lang="it-IT" dirty="0" smtClean="0"/>
              <a:t>) </a:t>
            </a:r>
            <a:r>
              <a:rPr lang="it-IT" i="1" dirty="0" smtClean="0"/>
              <a:t>plusvalore</a:t>
            </a:r>
            <a:r>
              <a:rPr lang="it-IT" dirty="0" smtClean="0"/>
              <a:t> come limite dello sviluppo delle forze produttive. </a:t>
            </a:r>
            <a:r>
              <a:rPr lang="it-IT" dirty="0"/>
              <a:t>c</a:t>
            </a:r>
            <a:r>
              <a:rPr lang="it-IT" dirty="0" smtClean="0"/>
              <a:t>) trasformazione in </a:t>
            </a:r>
            <a:r>
              <a:rPr lang="it-IT" i="1" dirty="0" smtClean="0"/>
              <a:t>denaro</a:t>
            </a:r>
            <a:r>
              <a:rPr lang="it-IT" dirty="0" smtClean="0"/>
              <a:t> , scambio fondato sul valore, come limite dei </a:t>
            </a:r>
            <a:r>
              <a:rPr lang="it-IT" i="1" dirty="0" smtClean="0"/>
              <a:t>valori d’uso</a:t>
            </a:r>
            <a:r>
              <a:rPr lang="it-IT" dirty="0" smtClean="0"/>
              <a:t>.</a:t>
            </a:r>
          </a:p>
          <a:p>
            <a:r>
              <a:rPr lang="it-IT" dirty="0" smtClean="0"/>
              <a:t>Quanto maggiore è il grado di sviluppo tanto più il capitale appare ostacolo alla produzione – e al consumo 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E8ED-C769-4C4E-B592-71038F506604}" type="datetime3">
              <a:rPr lang="it-IT" smtClean="0"/>
              <a:t>apr. ’20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E2210-D2BD-4ED4-8409-9FB2D1DCC99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615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1992</Words>
  <Application>Microsoft Office PowerPoint</Application>
  <PresentationFormat>Presentazione su schermo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Consumo: determinazione storica comune, e isolamento del suo sviluppo nella differenza</vt:lpstr>
      <vt:lpstr>Produzione, distribuzione, consumo </vt:lpstr>
      <vt:lpstr>Marx: consumo entro rapporti sociali</vt:lpstr>
      <vt:lpstr>Il capitale è la potenza economica che domina tutto</vt:lpstr>
      <vt:lpstr>Due aspetti della circolazione</vt:lpstr>
      <vt:lpstr>Spinta al consumo</vt:lpstr>
      <vt:lpstr>Sovrapproduzione spostata sull’apparenza del consumo</vt:lpstr>
      <vt:lpstr>Crisi di capitale sin dall’inizio dell’imperialismo</vt:lpstr>
      <vt:lpstr>Limiti intrinseci al mdp capitalistico, non alla produzione in generale</vt:lpstr>
      <vt:lpstr>Consumo come reddito separato dal mdp capitalistico</vt:lpstr>
      <vt:lpstr>«Sovranità» eguagliata dei consumatori diseguali</vt:lpstr>
      <vt:lpstr>SOTTOCONSUMO non causa ma conseguenza della crisi di capitale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consumo</dc:title>
  <dc:creator>Carla Filosa</dc:creator>
  <cp:lastModifiedBy>Carla Filosa</cp:lastModifiedBy>
  <cp:revision>80</cp:revision>
  <dcterms:created xsi:type="dcterms:W3CDTF">2020-04-07T01:42:31Z</dcterms:created>
  <dcterms:modified xsi:type="dcterms:W3CDTF">2020-04-21T21:34:37Z</dcterms:modified>
</cp:coreProperties>
</file>